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709" r:id="rId2"/>
  </p:sldMasterIdLst>
  <p:notesMasterIdLst>
    <p:notesMasterId r:id="rId83"/>
  </p:notesMasterIdLst>
  <p:handoutMasterIdLst>
    <p:handoutMasterId r:id="rId84"/>
  </p:handoutMasterIdLst>
  <p:sldIdLst>
    <p:sldId id="265" r:id="rId3"/>
    <p:sldId id="373" r:id="rId4"/>
    <p:sldId id="449" r:id="rId5"/>
    <p:sldId id="322" r:id="rId6"/>
    <p:sldId id="355" r:id="rId7"/>
    <p:sldId id="413" r:id="rId8"/>
    <p:sldId id="414" r:id="rId9"/>
    <p:sldId id="379" r:id="rId10"/>
    <p:sldId id="360" r:id="rId11"/>
    <p:sldId id="391" r:id="rId12"/>
    <p:sldId id="395" r:id="rId13"/>
    <p:sldId id="396" r:id="rId14"/>
    <p:sldId id="455" r:id="rId15"/>
    <p:sldId id="393" r:id="rId16"/>
    <p:sldId id="376" r:id="rId17"/>
    <p:sldId id="380" r:id="rId18"/>
    <p:sldId id="456" r:id="rId19"/>
    <p:sldId id="457" r:id="rId20"/>
    <p:sldId id="403" r:id="rId21"/>
    <p:sldId id="398" r:id="rId22"/>
    <p:sldId id="397" r:id="rId23"/>
    <p:sldId id="404" r:id="rId24"/>
    <p:sldId id="405" r:id="rId25"/>
    <p:sldId id="406" r:id="rId26"/>
    <p:sldId id="399" r:id="rId27"/>
    <p:sldId id="400" r:id="rId28"/>
    <p:sldId id="401" r:id="rId29"/>
    <p:sldId id="402" r:id="rId30"/>
    <p:sldId id="377" r:id="rId31"/>
    <p:sldId id="415" r:id="rId32"/>
    <p:sldId id="477" r:id="rId33"/>
    <p:sldId id="427" r:id="rId34"/>
    <p:sldId id="458" r:id="rId35"/>
    <p:sldId id="429" r:id="rId36"/>
    <p:sldId id="418" r:id="rId37"/>
    <p:sldId id="459" r:id="rId38"/>
    <p:sldId id="460" r:id="rId39"/>
    <p:sldId id="421" r:id="rId40"/>
    <p:sldId id="440" r:id="rId41"/>
    <p:sldId id="432" r:id="rId42"/>
    <p:sldId id="461" r:id="rId43"/>
    <p:sldId id="434" r:id="rId44"/>
    <p:sldId id="435" r:id="rId45"/>
    <p:sldId id="436" r:id="rId46"/>
    <p:sldId id="465" r:id="rId47"/>
    <p:sldId id="462" r:id="rId48"/>
    <p:sldId id="463" r:id="rId49"/>
    <p:sldId id="464" r:id="rId50"/>
    <p:sldId id="466" r:id="rId51"/>
    <p:sldId id="479" r:id="rId52"/>
    <p:sldId id="423" r:id="rId53"/>
    <p:sldId id="483" r:id="rId54"/>
    <p:sldId id="437" r:id="rId55"/>
    <p:sldId id="438" r:id="rId56"/>
    <p:sldId id="394" r:id="rId57"/>
    <p:sldId id="381" r:id="rId58"/>
    <p:sldId id="384" r:id="rId59"/>
    <p:sldId id="444" r:id="rId60"/>
    <p:sldId id="445" r:id="rId61"/>
    <p:sldId id="446" r:id="rId62"/>
    <p:sldId id="447" r:id="rId63"/>
    <p:sldId id="442" r:id="rId64"/>
    <p:sldId id="443" r:id="rId65"/>
    <p:sldId id="470" r:id="rId66"/>
    <p:sldId id="478" r:id="rId67"/>
    <p:sldId id="471" r:id="rId68"/>
    <p:sldId id="472" r:id="rId69"/>
    <p:sldId id="475" r:id="rId70"/>
    <p:sldId id="482" r:id="rId71"/>
    <p:sldId id="481" r:id="rId72"/>
    <p:sldId id="453" r:id="rId73"/>
    <p:sldId id="474" r:id="rId74"/>
    <p:sldId id="476" r:id="rId75"/>
    <p:sldId id="473" r:id="rId76"/>
    <p:sldId id="450" r:id="rId77"/>
    <p:sldId id="451" r:id="rId78"/>
    <p:sldId id="452" r:id="rId79"/>
    <p:sldId id="467" r:id="rId80"/>
    <p:sldId id="468" r:id="rId81"/>
    <p:sldId id="283" r:id="rId82"/>
  </p:sldIdLst>
  <p:sldSz cx="9144000" cy="6858000" type="screen4x3"/>
  <p:notesSz cx="6735763" cy="9866313"/>
  <p:defaultTextStyle>
    <a:defPPr>
      <a:defRPr lang="he-IL"/>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y Barak" initials="L.B" lastIdx="9" clrIdx="0">
    <p:extLst>
      <p:ext uri="{19B8F6BF-5375-455C-9EA6-DF929625EA0E}">
        <p15:presenceInfo xmlns:p15="http://schemas.microsoft.com/office/powerpoint/2012/main" userId="Liby Barak" providerId="None"/>
      </p:ext>
    </p:extLst>
  </p:cmAuthor>
  <p:cmAuthor id="2" name="Guy Hen" initials="GH" lastIdx="6" clrIdx="1">
    <p:extLst>
      <p:ext uri="{19B8F6BF-5375-455C-9EA6-DF929625EA0E}">
        <p15:presenceInfo xmlns:p15="http://schemas.microsoft.com/office/powerpoint/2012/main" userId="S-1-12-1-1918766527-1088494005-2262822055-3023851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2F1AD"/>
    <a:srgbClr val="E5DBD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786B9-A346-4E56-AE59-7030729287F9}" v="48" dt="2019-05-02T09:29:01.410"/>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סגנון ערכת נושא 1 - הדגשה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סגנון ערכת נושא 1 - הדגשה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93" autoAdjust="0"/>
    <p:restoredTop sz="94291" autoAdjust="0"/>
  </p:normalViewPr>
  <p:slideViewPr>
    <p:cSldViewPr>
      <p:cViewPr varScale="1">
        <p:scale>
          <a:sx n="108" d="100"/>
          <a:sy n="108" d="100"/>
        </p:scale>
        <p:origin x="2028" y="102"/>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akov David" userId="b926cabc-0f4d-4d89-9522-473cdd87a26a" providerId="ADAL" clId="{04A786B9-A346-4E56-AE59-7030729287F9}"/>
    <pc:docChg chg="addSld modSld">
      <pc:chgData name="Yaakov David" userId="b926cabc-0f4d-4d89-9522-473cdd87a26a" providerId="ADAL" clId="{04A786B9-A346-4E56-AE59-7030729287F9}" dt="2019-05-02T09:29:01.410" v="47" actId="20577"/>
      <pc:docMkLst>
        <pc:docMk/>
      </pc:docMkLst>
      <pc:sldChg chg="modSp">
        <pc:chgData name="Yaakov David" userId="b926cabc-0f4d-4d89-9522-473cdd87a26a" providerId="ADAL" clId="{04A786B9-A346-4E56-AE59-7030729287F9}" dt="2019-05-02T09:29:01.410" v="47" actId="20577"/>
        <pc:sldMkLst>
          <pc:docMk/>
          <pc:sldMk cId="3523427838" sldId="423"/>
        </pc:sldMkLst>
        <pc:spChg chg="mod">
          <ac:chgData name="Yaakov David" userId="b926cabc-0f4d-4d89-9522-473cdd87a26a" providerId="ADAL" clId="{04A786B9-A346-4E56-AE59-7030729287F9}" dt="2019-05-02T09:29:01.410" v="47" actId="20577"/>
          <ac:spMkLst>
            <pc:docMk/>
            <pc:sldMk cId="3523427838" sldId="423"/>
            <ac:spMk id="16387" creationId="{ACA8F8C1-A9FA-431A-8A84-7351DAC9328B}"/>
          </ac:spMkLst>
        </pc:spChg>
      </pc:sldChg>
      <pc:sldChg chg="add">
        <pc:chgData name="Yaakov David" userId="b926cabc-0f4d-4d89-9522-473cdd87a26a" providerId="ADAL" clId="{04A786B9-A346-4E56-AE59-7030729287F9}" dt="2019-05-02T09:28:34.083" v="0"/>
        <pc:sldMkLst>
          <pc:docMk/>
          <pc:sldMk cId="1271421430" sldId="4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48E4DA47-9F08-467E-AB41-2C5C69A9FBC8}"/>
              </a:ext>
            </a:extLst>
          </p:cNvPr>
          <p:cNvSpPr>
            <a:spLocks noGrp="1"/>
          </p:cNvSpPr>
          <p:nvPr>
            <p:ph type="hdr" sz="quarter"/>
          </p:nvPr>
        </p:nvSpPr>
        <p:spPr>
          <a:xfrm>
            <a:off x="3817712" y="0"/>
            <a:ext cx="2918054" cy="492829"/>
          </a:xfrm>
          <a:prstGeom prst="rect">
            <a:avLst/>
          </a:prstGeom>
        </p:spPr>
        <p:txBody>
          <a:bodyPr vert="horz" lIns="94531" tIns="47265" rIns="94531" bIns="47265" rtlCol="1"/>
          <a:lstStyle>
            <a:lvl1pPr algn="r" rtl="1" eaLnBrk="1" hangingPunct="1">
              <a:defRPr sz="1200">
                <a:cs typeface="Arial" charset="0"/>
              </a:defRPr>
            </a:lvl1pPr>
          </a:lstStyle>
          <a:p>
            <a:pPr>
              <a:defRPr/>
            </a:pPr>
            <a:endParaRPr lang="he-IL"/>
          </a:p>
        </p:txBody>
      </p:sp>
      <p:sp>
        <p:nvSpPr>
          <p:cNvPr id="3" name="מציין מיקום של תאריך 2">
            <a:extLst>
              <a:ext uri="{FF2B5EF4-FFF2-40B4-BE49-F238E27FC236}">
                <a16:creationId xmlns:a16="http://schemas.microsoft.com/office/drawing/2014/main" id="{2FC3E803-4C04-4E44-A814-7D79887527A6}"/>
              </a:ext>
            </a:extLst>
          </p:cNvPr>
          <p:cNvSpPr>
            <a:spLocks noGrp="1"/>
          </p:cNvSpPr>
          <p:nvPr>
            <p:ph type="dt" sz="quarter" idx="1"/>
          </p:nvPr>
        </p:nvSpPr>
        <p:spPr>
          <a:xfrm>
            <a:off x="1554" y="0"/>
            <a:ext cx="2919607" cy="492829"/>
          </a:xfrm>
          <a:prstGeom prst="rect">
            <a:avLst/>
          </a:prstGeom>
        </p:spPr>
        <p:txBody>
          <a:bodyPr vert="horz" lIns="94531" tIns="47265" rIns="94531" bIns="47265" rtlCol="1"/>
          <a:lstStyle>
            <a:lvl1pPr algn="l" rtl="1" eaLnBrk="1" hangingPunct="1">
              <a:defRPr sz="1200">
                <a:cs typeface="Arial" charset="0"/>
              </a:defRPr>
            </a:lvl1pPr>
          </a:lstStyle>
          <a:p>
            <a:pPr>
              <a:defRPr/>
            </a:pPr>
            <a:fld id="{6E69CDFE-39BE-468A-89C4-273F8CC21696}" type="datetimeFigureOut">
              <a:rPr lang="he-IL"/>
              <a:pPr>
                <a:defRPr/>
              </a:pPr>
              <a:t>כ"ז/ניסן/תשע"ט</a:t>
            </a:fld>
            <a:endParaRPr lang="he-IL"/>
          </a:p>
        </p:txBody>
      </p:sp>
      <p:sp>
        <p:nvSpPr>
          <p:cNvPr id="4" name="מציין מיקום של כותרת תחתונה 3">
            <a:extLst>
              <a:ext uri="{FF2B5EF4-FFF2-40B4-BE49-F238E27FC236}">
                <a16:creationId xmlns:a16="http://schemas.microsoft.com/office/drawing/2014/main" id="{73944357-8941-4E5D-A802-F37D138DC259}"/>
              </a:ext>
            </a:extLst>
          </p:cNvPr>
          <p:cNvSpPr>
            <a:spLocks noGrp="1"/>
          </p:cNvSpPr>
          <p:nvPr>
            <p:ph type="ftr" sz="quarter" idx="2"/>
          </p:nvPr>
        </p:nvSpPr>
        <p:spPr>
          <a:xfrm>
            <a:off x="3817712" y="9371863"/>
            <a:ext cx="2918054" cy="492829"/>
          </a:xfrm>
          <a:prstGeom prst="rect">
            <a:avLst/>
          </a:prstGeom>
        </p:spPr>
        <p:txBody>
          <a:bodyPr vert="horz" lIns="94531" tIns="47265" rIns="94531" bIns="47265" rtlCol="1" anchor="b"/>
          <a:lstStyle>
            <a:lvl1pPr algn="r" rtl="1" eaLnBrk="1" hangingPunct="1">
              <a:defRPr sz="1200">
                <a:cs typeface="Arial" charset="0"/>
              </a:defRPr>
            </a:lvl1pPr>
          </a:lstStyle>
          <a:p>
            <a:pPr>
              <a:defRPr/>
            </a:pPr>
            <a:endParaRPr lang="he-IL"/>
          </a:p>
        </p:txBody>
      </p:sp>
      <p:sp>
        <p:nvSpPr>
          <p:cNvPr id="5" name="מציין מיקום של מספר שקופית 4">
            <a:extLst>
              <a:ext uri="{FF2B5EF4-FFF2-40B4-BE49-F238E27FC236}">
                <a16:creationId xmlns:a16="http://schemas.microsoft.com/office/drawing/2014/main" id="{9376F812-8517-47E5-A50F-9BB06873219C}"/>
              </a:ext>
            </a:extLst>
          </p:cNvPr>
          <p:cNvSpPr>
            <a:spLocks noGrp="1"/>
          </p:cNvSpPr>
          <p:nvPr>
            <p:ph type="sldNum" sz="quarter" idx="3"/>
          </p:nvPr>
        </p:nvSpPr>
        <p:spPr>
          <a:xfrm>
            <a:off x="1554" y="9371863"/>
            <a:ext cx="2919607" cy="492829"/>
          </a:xfrm>
          <a:prstGeom prst="rect">
            <a:avLst/>
          </a:prstGeom>
        </p:spPr>
        <p:txBody>
          <a:bodyPr vert="horz" wrap="square" lIns="94531" tIns="47265" rIns="94531" bIns="47265" numCol="1" anchor="b" anchorCtr="0" compatLnSpc="1">
            <a:prstTxWarp prst="textNoShape">
              <a:avLst/>
            </a:prstTxWarp>
          </a:bodyPr>
          <a:lstStyle>
            <a:lvl1pPr algn="l" rtl="1" eaLnBrk="1" hangingPunct="1">
              <a:defRPr sz="1200"/>
            </a:lvl1pPr>
          </a:lstStyle>
          <a:p>
            <a:pPr>
              <a:defRPr/>
            </a:pPr>
            <a:fld id="{6F50D547-3F38-453B-AC88-BBCF69533FA6}"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DD2BA78E-2B4D-449A-800D-ED00B9F6E8FF}"/>
              </a:ext>
            </a:extLst>
          </p:cNvPr>
          <p:cNvSpPr>
            <a:spLocks noGrp="1"/>
          </p:cNvSpPr>
          <p:nvPr>
            <p:ph type="hdr" sz="quarter"/>
          </p:nvPr>
        </p:nvSpPr>
        <p:spPr>
          <a:xfrm>
            <a:off x="3817712" y="1"/>
            <a:ext cx="2918054" cy="494451"/>
          </a:xfrm>
          <a:prstGeom prst="rect">
            <a:avLst/>
          </a:prstGeom>
        </p:spPr>
        <p:txBody>
          <a:bodyPr vert="horz" lIns="94531" tIns="47265" rIns="94531" bIns="47265" rtlCol="1"/>
          <a:lstStyle>
            <a:lvl1pPr algn="r">
              <a:defRPr sz="1200"/>
            </a:lvl1pPr>
          </a:lstStyle>
          <a:p>
            <a:pPr>
              <a:defRPr/>
            </a:pPr>
            <a:endParaRPr lang="he-IL"/>
          </a:p>
        </p:txBody>
      </p:sp>
      <p:sp>
        <p:nvSpPr>
          <p:cNvPr id="3" name="מציין מיקום של תאריך 2">
            <a:extLst>
              <a:ext uri="{FF2B5EF4-FFF2-40B4-BE49-F238E27FC236}">
                <a16:creationId xmlns:a16="http://schemas.microsoft.com/office/drawing/2014/main" id="{7F5F7C2B-D53D-4ED7-B312-B3DA824EEA0F}"/>
              </a:ext>
            </a:extLst>
          </p:cNvPr>
          <p:cNvSpPr>
            <a:spLocks noGrp="1"/>
          </p:cNvSpPr>
          <p:nvPr>
            <p:ph type="dt" idx="1"/>
          </p:nvPr>
        </p:nvSpPr>
        <p:spPr>
          <a:xfrm>
            <a:off x="1554" y="1"/>
            <a:ext cx="2919607" cy="494451"/>
          </a:xfrm>
          <a:prstGeom prst="rect">
            <a:avLst/>
          </a:prstGeom>
        </p:spPr>
        <p:txBody>
          <a:bodyPr vert="horz" lIns="94531" tIns="47265" rIns="94531" bIns="47265" rtlCol="1"/>
          <a:lstStyle>
            <a:lvl1pPr algn="l">
              <a:defRPr sz="1200"/>
            </a:lvl1pPr>
          </a:lstStyle>
          <a:p>
            <a:pPr>
              <a:defRPr/>
            </a:pPr>
            <a:fld id="{881B211C-D5EE-48B5-827C-8F176C85D870}" type="datetimeFigureOut">
              <a:rPr lang="he-IL"/>
              <a:pPr>
                <a:defRPr/>
              </a:pPr>
              <a:t>כ"ז/ניסן/תשע"ט</a:t>
            </a:fld>
            <a:endParaRPr lang="he-IL"/>
          </a:p>
        </p:txBody>
      </p:sp>
      <p:sp>
        <p:nvSpPr>
          <p:cNvPr id="4" name="מציין מיקום של תמונת שקופית 3">
            <a:extLst>
              <a:ext uri="{FF2B5EF4-FFF2-40B4-BE49-F238E27FC236}">
                <a16:creationId xmlns:a16="http://schemas.microsoft.com/office/drawing/2014/main" id="{68CFCD2F-7F38-4644-87FA-544A94C0F501}"/>
              </a:ext>
            </a:extLst>
          </p:cNvPr>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4531" tIns="47265" rIns="94531" bIns="47265" rtlCol="1" anchor="ctr"/>
          <a:lstStyle/>
          <a:p>
            <a:pPr lvl="0"/>
            <a:endParaRPr lang="he-IL" noProof="0"/>
          </a:p>
        </p:txBody>
      </p:sp>
      <p:sp>
        <p:nvSpPr>
          <p:cNvPr id="5" name="מציין מיקום של הערות 4">
            <a:extLst>
              <a:ext uri="{FF2B5EF4-FFF2-40B4-BE49-F238E27FC236}">
                <a16:creationId xmlns:a16="http://schemas.microsoft.com/office/drawing/2014/main" id="{BBA0017E-F5F5-4A0D-9D86-91A383DCFE93}"/>
              </a:ext>
            </a:extLst>
          </p:cNvPr>
          <p:cNvSpPr>
            <a:spLocks noGrp="1"/>
          </p:cNvSpPr>
          <p:nvPr>
            <p:ph type="body" sz="quarter" idx="3"/>
          </p:nvPr>
        </p:nvSpPr>
        <p:spPr>
          <a:xfrm>
            <a:off x="674353" y="4748346"/>
            <a:ext cx="5388610" cy="3884273"/>
          </a:xfrm>
          <a:prstGeom prst="rect">
            <a:avLst/>
          </a:prstGeom>
        </p:spPr>
        <p:txBody>
          <a:bodyPr vert="horz" lIns="94531" tIns="47265" rIns="94531" bIns="47265" rtlCol="1"/>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a:extLst>
              <a:ext uri="{FF2B5EF4-FFF2-40B4-BE49-F238E27FC236}">
                <a16:creationId xmlns:a16="http://schemas.microsoft.com/office/drawing/2014/main" id="{F394E786-D05A-4350-A64F-D50376E0E666}"/>
              </a:ext>
            </a:extLst>
          </p:cNvPr>
          <p:cNvSpPr>
            <a:spLocks noGrp="1"/>
          </p:cNvSpPr>
          <p:nvPr>
            <p:ph type="ftr" sz="quarter" idx="4"/>
          </p:nvPr>
        </p:nvSpPr>
        <p:spPr>
          <a:xfrm>
            <a:off x="3817712" y="9371866"/>
            <a:ext cx="2918054" cy="494450"/>
          </a:xfrm>
          <a:prstGeom prst="rect">
            <a:avLst/>
          </a:prstGeom>
        </p:spPr>
        <p:txBody>
          <a:bodyPr vert="horz" lIns="94531" tIns="47265" rIns="94531" bIns="47265" rtlCol="1" anchor="b"/>
          <a:lstStyle>
            <a:lvl1pPr algn="r">
              <a:defRPr sz="1200"/>
            </a:lvl1pPr>
          </a:lstStyle>
          <a:p>
            <a:pPr>
              <a:defRPr/>
            </a:pPr>
            <a:endParaRPr lang="he-IL"/>
          </a:p>
        </p:txBody>
      </p:sp>
      <p:sp>
        <p:nvSpPr>
          <p:cNvPr id="7" name="מציין מיקום של מספר שקופית 6">
            <a:extLst>
              <a:ext uri="{FF2B5EF4-FFF2-40B4-BE49-F238E27FC236}">
                <a16:creationId xmlns:a16="http://schemas.microsoft.com/office/drawing/2014/main" id="{BB2B6238-6E23-4B72-8EFA-42B811734849}"/>
              </a:ext>
            </a:extLst>
          </p:cNvPr>
          <p:cNvSpPr>
            <a:spLocks noGrp="1"/>
          </p:cNvSpPr>
          <p:nvPr>
            <p:ph type="sldNum" sz="quarter" idx="5"/>
          </p:nvPr>
        </p:nvSpPr>
        <p:spPr>
          <a:xfrm>
            <a:off x="1554" y="9371866"/>
            <a:ext cx="2919607" cy="494450"/>
          </a:xfrm>
          <a:prstGeom prst="rect">
            <a:avLst/>
          </a:prstGeom>
        </p:spPr>
        <p:txBody>
          <a:bodyPr vert="horz" lIns="94531" tIns="47265" rIns="94531" bIns="47265" rtlCol="1" anchor="b"/>
          <a:lstStyle>
            <a:lvl1pPr algn="l">
              <a:defRPr sz="1200"/>
            </a:lvl1pPr>
          </a:lstStyle>
          <a:p>
            <a:pPr>
              <a:defRPr/>
            </a:pPr>
            <a:fld id="{83905714-62C3-41AE-B32C-B7A0E99E5D8B}"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1252BE7E-A979-4E65-B299-0C96ACD5851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5" name="Rectangle 4">
            <a:extLst>
              <a:ext uri="{FF2B5EF4-FFF2-40B4-BE49-F238E27FC236}">
                <a16:creationId xmlns:a16="http://schemas.microsoft.com/office/drawing/2014/main" id="{53330F4B-2F67-46A6-83A3-7F1A49EED342}"/>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955152-2471-4DDF-B587-64F6B94D7B2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654FD6-2DB5-4B90-B3E4-694429D4A22B}"/>
              </a:ext>
            </a:extLst>
          </p:cNvPr>
          <p:cNvSpPr>
            <a:spLocks noGrp="1" noChangeArrowheads="1"/>
          </p:cNvSpPr>
          <p:nvPr>
            <p:ph type="sldNum" sz="quarter" idx="12"/>
          </p:nvPr>
        </p:nvSpPr>
        <p:spPr/>
        <p:txBody>
          <a:bodyPr/>
          <a:lstStyle>
            <a:lvl1pPr>
              <a:defRPr/>
            </a:lvl1pPr>
          </a:lstStyle>
          <a:p>
            <a:pPr>
              <a:defRPr/>
            </a:pPr>
            <a:fld id="{B93B9876-219A-428F-8344-C2A7E8330A2F}" type="slidenum">
              <a:rPr lang="he-IL" altLang="he-IL"/>
              <a:pPr>
                <a:defRPr/>
              </a:pPr>
              <a:t>‹#›</a:t>
            </a:fld>
            <a:endParaRPr lang="en-US" altLang="he-IL"/>
          </a:p>
        </p:txBody>
      </p:sp>
    </p:spTree>
    <p:extLst>
      <p:ext uri="{BB962C8B-B14F-4D97-AF65-F5344CB8AC3E}">
        <p14:creationId xmlns:p14="http://schemas.microsoft.com/office/powerpoint/2010/main" val="65489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97C33D7D-45CA-4EAD-BE7E-4A193146CC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93C502-F8D8-46C5-B24C-540BA0F840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8DE568-3CBF-401B-ABB0-E6F44F4CA996}"/>
              </a:ext>
            </a:extLst>
          </p:cNvPr>
          <p:cNvSpPr>
            <a:spLocks noGrp="1" noChangeArrowheads="1"/>
          </p:cNvSpPr>
          <p:nvPr>
            <p:ph type="sldNum" sz="quarter" idx="12"/>
          </p:nvPr>
        </p:nvSpPr>
        <p:spPr>
          <a:ln/>
        </p:spPr>
        <p:txBody>
          <a:bodyPr/>
          <a:lstStyle>
            <a:lvl1pPr>
              <a:defRPr/>
            </a:lvl1pPr>
          </a:lstStyle>
          <a:p>
            <a:pPr>
              <a:defRPr/>
            </a:pPr>
            <a:fld id="{8CDBA170-149A-4FE1-82E7-26AA54213C04}" type="slidenum">
              <a:rPr lang="he-IL" altLang="he-IL"/>
              <a:pPr>
                <a:defRPr/>
              </a:pPr>
              <a:t>‹#›</a:t>
            </a:fld>
            <a:endParaRPr lang="en-US" altLang="he-IL"/>
          </a:p>
        </p:txBody>
      </p:sp>
    </p:spTree>
    <p:extLst>
      <p:ext uri="{BB962C8B-B14F-4D97-AF65-F5344CB8AC3E}">
        <p14:creationId xmlns:p14="http://schemas.microsoft.com/office/powerpoint/2010/main" val="326371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BB9DCF2C-65F1-4035-A62D-86B64E9CDD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B47401-B8EB-42D1-AF87-F1E3D404F1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AFC73C-8780-45B6-A080-1FEE5CE30E8F}"/>
              </a:ext>
            </a:extLst>
          </p:cNvPr>
          <p:cNvSpPr>
            <a:spLocks noGrp="1" noChangeArrowheads="1"/>
          </p:cNvSpPr>
          <p:nvPr>
            <p:ph type="sldNum" sz="quarter" idx="12"/>
          </p:nvPr>
        </p:nvSpPr>
        <p:spPr>
          <a:ln/>
        </p:spPr>
        <p:txBody>
          <a:bodyPr/>
          <a:lstStyle>
            <a:lvl1pPr>
              <a:defRPr/>
            </a:lvl1pPr>
          </a:lstStyle>
          <a:p>
            <a:pPr>
              <a:defRPr/>
            </a:pPr>
            <a:fld id="{E6050D38-1FAC-4E04-B0D1-BD15DC0AF67F}" type="slidenum">
              <a:rPr lang="he-IL" altLang="he-IL"/>
              <a:pPr>
                <a:defRPr/>
              </a:pPr>
              <a:t>‹#›</a:t>
            </a:fld>
            <a:endParaRPr lang="en-US" altLang="he-IL"/>
          </a:p>
        </p:txBody>
      </p:sp>
    </p:spTree>
    <p:extLst>
      <p:ext uri="{BB962C8B-B14F-4D97-AF65-F5344CB8AC3E}">
        <p14:creationId xmlns:p14="http://schemas.microsoft.com/office/powerpoint/2010/main" val="112075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5D073B36-4DEB-4BB4-AD0A-CD0495707A43}"/>
              </a:ext>
            </a:extLst>
          </p:cNvPr>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5" name="Rectangle 4">
            <a:extLst>
              <a:ext uri="{FF2B5EF4-FFF2-40B4-BE49-F238E27FC236}">
                <a16:creationId xmlns:a16="http://schemas.microsoft.com/office/drawing/2014/main" id="{8CEE806F-6601-4B20-B61A-7A99D6CB06A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CF05979-CF32-4A44-BE4C-D0C368833109}"/>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87431F-0618-4FA1-8E05-BBC4B06B1F06}"/>
              </a:ext>
            </a:extLst>
          </p:cNvPr>
          <p:cNvSpPr>
            <a:spLocks noGrp="1" noChangeArrowheads="1"/>
          </p:cNvSpPr>
          <p:nvPr>
            <p:ph type="sldNum" sz="quarter" idx="12"/>
          </p:nvPr>
        </p:nvSpPr>
        <p:spPr/>
        <p:txBody>
          <a:bodyPr/>
          <a:lstStyle>
            <a:lvl1pPr>
              <a:defRPr/>
            </a:lvl1pPr>
          </a:lstStyle>
          <a:p>
            <a:pPr>
              <a:defRPr/>
            </a:pPr>
            <a:fld id="{8FAC606D-AB99-4249-B32E-8622532777FE}" type="slidenum">
              <a:rPr lang="he-IL" altLang="he-IL"/>
              <a:pPr>
                <a:defRPr/>
              </a:pPr>
              <a:t>‹#›</a:t>
            </a:fld>
            <a:endParaRPr lang="en-US" altLang="he-IL"/>
          </a:p>
        </p:txBody>
      </p:sp>
    </p:spTree>
    <p:extLst>
      <p:ext uri="{BB962C8B-B14F-4D97-AF65-F5344CB8AC3E}">
        <p14:creationId xmlns:p14="http://schemas.microsoft.com/office/powerpoint/2010/main" val="1556147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2548529D-E8C7-4429-8555-793F98D3F3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4AEAE7-183A-4484-A4B6-CB2B85BB6D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2D8E11-497D-4D17-8427-DC4560587AFB}"/>
              </a:ext>
            </a:extLst>
          </p:cNvPr>
          <p:cNvSpPr>
            <a:spLocks noGrp="1" noChangeArrowheads="1"/>
          </p:cNvSpPr>
          <p:nvPr>
            <p:ph type="sldNum" sz="quarter" idx="12"/>
          </p:nvPr>
        </p:nvSpPr>
        <p:spPr>
          <a:ln/>
        </p:spPr>
        <p:txBody>
          <a:bodyPr/>
          <a:lstStyle>
            <a:lvl1pPr>
              <a:defRPr/>
            </a:lvl1pPr>
          </a:lstStyle>
          <a:p>
            <a:pPr>
              <a:defRPr/>
            </a:pPr>
            <a:fld id="{3BD6F5AE-C51B-442D-86D5-F43A858638A4}" type="slidenum">
              <a:rPr lang="he-IL" altLang="he-IL"/>
              <a:pPr>
                <a:defRPr/>
              </a:pPr>
              <a:t>‹#›</a:t>
            </a:fld>
            <a:endParaRPr lang="en-US" altLang="he-IL"/>
          </a:p>
        </p:txBody>
      </p:sp>
    </p:spTree>
    <p:extLst>
      <p:ext uri="{BB962C8B-B14F-4D97-AF65-F5344CB8AC3E}">
        <p14:creationId xmlns:p14="http://schemas.microsoft.com/office/powerpoint/2010/main" val="3670967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6704FC09-ADB8-4C25-9029-55D1511310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86C1C6-6E1C-405E-BD64-8E06FE5765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16063C-1465-4EDA-8341-3EB64437F3C4}"/>
              </a:ext>
            </a:extLst>
          </p:cNvPr>
          <p:cNvSpPr>
            <a:spLocks noGrp="1" noChangeArrowheads="1"/>
          </p:cNvSpPr>
          <p:nvPr>
            <p:ph type="sldNum" sz="quarter" idx="12"/>
          </p:nvPr>
        </p:nvSpPr>
        <p:spPr>
          <a:ln/>
        </p:spPr>
        <p:txBody>
          <a:bodyPr/>
          <a:lstStyle>
            <a:lvl1pPr>
              <a:defRPr/>
            </a:lvl1pPr>
          </a:lstStyle>
          <a:p>
            <a:pPr>
              <a:defRPr/>
            </a:pPr>
            <a:fld id="{BCDC5644-3492-478A-898F-8EDFC17E8875}" type="slidenum">
              <a:rPr lang="he-IL" altLang="he-IL"/>
              <a:pPr>
                <a:defRPr/>
              </a:pPr>
              <a:t>‹#›</a:t>
            </a:fld>
            <a:endParaRPr lang="en-US" altLang="he-IL"/>
          </a:p>
        </p:txBody>
      </p:sp>
    </p:spTree>
    <p:extLst>
      <p:ext uri="{BB962C8B-B14F-4D97-AF65-F5344CB8AC3E}">
        <p14:creationId xmlns:p14="http://schemas.microsoft.com/office/powerpoint/2010/main" val="164509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8E04D9F5-C442-405E-81DC-1692B2BCD5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D40362-1006-456C-88AD-543B7F4960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E3CE5D8-C985-4C96-862F-97611B018B33}"/>
              </a:ext>
            </a:extLst>
          </p:cNvPr>
          <p:cNvSpPr>
            <a:spLocks noGrp="1" noChangeArrowheads="1"/>
          </p:cNvSpPr>
          <p:nvPr>
            <p:ph type="sldNum" sz="quarter" idx="12"/>
          </p:nvPr>
        </p:nvSpPr>
        <p:spPr>
          <a:ln/>
        </p:spPr>
        <p:txBody>
          <a:bodyPr/>
          <a:lstStyle>
            <a:lvl1pPr>
              <a:defRPr/>
            </a:lvl1pPr>
          </a:lstStyle>
          <a:p>
            <a:pPr>
              <a:defRPr/>
            </a:pPr>
            <a:fld id="{A8F97FE3-87CD-4A03-BF41-FFDE1E7497E4}" type="slidenum">
              <a:rPr lang="he-IL" altLang="he-IL"/>
              <a:pPr>
                <a:defRPr/>
              </a:pPr>
              <a:t>‹#›</a:t>
            </a:fld>
            <a:endParaRPr lang="en-US" altLang="he-IL"/>
          </a:p>
        </p:txBody>
      </p:sp>
    </p:spTree>
    <p:extLst>
      <p:ext uri="{BB962C8B-B14F-4D97-AF65-F5344CB8AC3E}">
        <p14:creationId xmlns:p14="http://schemas.microsoft.com/office/powerpoint/2010/main" val="4270324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8815F970-EC64-4D91-84F7-79A76435AED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402FDC3-F25D-41D9-8372-8B823CAD89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9D3E90E-C6D8-48EC-A4B0-332F3F6A031F}"/>
              </a:ext>
            </a:extLst>
          </p:cNvPr>
          <p:cNvSpPr>
            <a:spLocks noGrp="1" noChangeArrowheads="1"/>
          </p:cNvSpPr>
          <p:nvPr>
            <p:ph type="sldNum" sz="quarter" idx="12"/>
          </p:nvPr>
        </p:nvSpPr>
        <p:spPr>
          <a:ln/>
        </p:spPr>
        <p:txBody>
          <a:bodyPr/>
          <a:lstStyle>
            <a:lvl1pPr>
              <a:defRPr/>
            </a:lvl1pPr>
          </a:lstStyle>
          <a:p>
            <a:pPr>
              <a:defRPr/>
            </a:pPr>
            <a:fld id="{BC1A8A64-3598-4022-9D11-35DBE7C53862}" type="slidenum">
              <a:rPr lang="he-IL" altLang="he-IL"/>
              <a:pPr>
                <a:defRPr/>
              </a:pPr>
              <a:t>‹#›</a:t>
            </a:fld>
            <a:endParaRPr lang="en-US" altLang="he-IL"/>
          </a:p>
        </p:txBody>
      </p:sp>
    </p:spTree>
    <p:extLst>
      <p:ext uri="{BB962C8B-B14F-4D97-AF65-F5344CB8AC3E}">
        <p14:creationId xmlns:p14="http://schemas.microsoft.com/office/powerpoint/2010/main" val="1196062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4F688536-23DA-4816-8A92-F8CB9089016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78FC0BF-71C0-4BB5-BDE1-A429D61FFB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E838F9A-191C-44BA-BB71-466B6E44F99D}"/>
              </a:ext>
            </a:extLst>
          </p:cNvPr>
          <p:cNvSpPr>
            <a:spLocks noGrp="1" noChangeArrowheads="1"/>
          </p:cNvSpPr>
          <p:nvPr>
            <p:ph type="sldNum" sz="quarter" idx="12"/>
          </p:nvPr>
        </p:nvSpPr>
        <p:spPr>
          <a:ln/>
        </p:spPr>
        <p:txBody>
          <a:bodyPr/>
          <a:lstStyle>
            <a:lvl1pPr>
              <a:defRPr/>
            </a:lvl1pPr>
          </a:lstStyle>
          <a:p>
            <a:pPr>
              <a:defRPr/>
            </a:pPr>
            <a:fld id="{6012198D-A379-412D-9EC7-B704834912A4}" type="slidenum">
              <a:rPr lang="he-IL" altLang="he-IL"/>
              <a:pPr>
                <a:defRPr/>
              </a:pPr>
              <a:t>‹#›</a:t>
            </a:fld>
            <a:endParaRPr lang="en-US" altLang="he-IL"/>
          </a:p>
        </p:txBody>
      </p:sp>
    </p:spTree>
    <p:extLst>
      <p:ext uri="{BB962C8B-B14F-4D97-AF65-F5344CB8AC3E}">
        <p14:creationId xmlns:p14="http://schemas.microsoft.com/office/powerpoint/2010/main" val="949365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F5CC4A-A3DB-4C13-B081-FA240E8D2C2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D1CAAA7-670E-4D81-B250-74761D1C46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3075EF9-62D1-4644-BE8C-1CF4EDD8FF54}"/>
              </a:ext>
            </a:extLst>
          </p:cNvPr>
          <p:cNvSpPr>
            <a:spLocks noGrp="1" noChangeArrowheads="1"/>
          </p:cNvSpPr>
          <p:nvPr>
            <p:ph type="sldNum" sz="quarter" idx="12"/>
          </p:nvPr>
        </p:nvSpPr>
        <p:spPr>
          <a:ln/>
        </p:spPr>
        <p:txBody>
          <a:bodyPr/>
          <a:lstStyle>
            <a:lvl1pPr>
              <a:defRPr/>
            </a:lvl1pPr>
          </a:lstStyle>
          <a:p>
            <a:pPr>
              <a:defRPr/>
            </a:pPr>
            <a:fld id="{167BB06E-E946-42E5-B6B7-71F27CBC5566}" type="slidenum">
              <a:rPr lang="he-IL" altLang="he-IL"/>
              <a:pPr>
                <a:defRPr/>
              </a:pPr>
              <a:t>‹#›</a:t>
            </a:fld>
            <a:endParaRPr lang="en-US" altLang="he-IL"/>
          </a:p>
        </p:txBody>
      </p:sp>
    </p:spTree>
    <p:extLst>
      <p:ext uri="{BB962C8B-B14F-4D97-AF65-F5344CB8AC3E}">
        <p14:creationId xmlns:p14="http://schemas.microsoft.com/office/powerpoint/2010/main" val="3524492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3D88233D-FE31-42C4-BE03-B13B383486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6FC1DB-DE6D-4BA3-8BCB-9E2A72BE4D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F56BB1-A76E-416D-92D1-6ACF3DBBA069}"/>
              </a:ext>
            </a:extLst>
          </p:cNvPr>
          <p:cNvSpPr>
            <a:spLocks noGrp="1" noChangeArrowheads="1"/>
          </p:cNvSpPr>
          <p:nvPr>
            <p:ph type="sldNum" sz="quarter" idx="12"/>
          </p:nvPr>
        </p:nvSpPr>
        <p:spPr>
          <a:ln/>
        </p:spPr>
        <p:txBody>
          <a:bodyPr/>
          <a:lstStyle>
            <a:lvl1pPr>
              <a:defRPr/>
            </a:lvl1pPr>
          </a:lstStyle>
          <a:p>
            <a:pPr>
              <a:defRPr/>
            </a:pPr>
            <a:fld id="{53FDA172-C8B9-4739-BA91-0BB6C3EF3768}" type="slidenum">
              <a:rPr lang="he-IL" altLang="he-IL"/>
              <a:pPr>
                <a:defRPr/>
              </a:pPr>
              <a:t>‹#›</a:t>
            </a:fld>
            <a:endParaRPr lang="en-US" altLang="he-IL"/>
          </a:p>
        </p:txBody>
      </p:sp>
    </p:spTree>
    <p:extLst>
      <p:ext uri="{BB962C8B-B14F-4D97-AF65-F5344CB8AC3E}">
        <p14:creationId xmlns:p14="http://schemas.microsoft.com/office/powerpoint/2010/main" val="197965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9353550B-BAB5-4725-87A0-F996563D3C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A2923E-EECB-41D7-BE25-CF175277DF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D2407C-1EBE-44AE-8C2A-24E631D5DF1A}"/>
              </a:ext>
            </a:extLst>
          </p:cNvPr>
          <p:cNvSpPr>
            <a:spLocks noGrp="1" noChangeArrowheads="1"/>
          </p:cNvSpPr>
          <p:nvPr>
            <p:ph type="sldNum" sz="quarter" idx="12"/>
          </p:nvPr>
        </p:nvSpPr>
        <p:spPr>
          <a:ln/>
        </p:spPr>
        <p:txBody>
          <a:bodyPr/>
          <a:lstStyle>
            <a:lvl1pPr>
              <a:defRPr/>
            </a:lvl1pPr>
          </a:lstStyle>
          <a:p>
            <a:pPr>
              <a:defRPr/>
            </a:pPr>
            <a:fld id="{5B451712-2C6E-4980-8E4D-2FFDF681F813}" type="slidenum">
              <a:rPr lang="he-IL" altLang="he-IL"/>
              <a:pPr>
                <a:defRPr/>
              </a:pPr>
              <a:t>‹#›</a:t>
            </a:fld>
            <a:endParaRPr lang="en-US" altLang="he-IL"/>
          </a:p>
        </p:txBody>
      </p:sp>
    </p:spTree>
    <p:extLst>
      <p:ext uri="{BB962C8B-B14F-4D97-AF65-F5344CB8AC3E}">
        <p14:creationId xmlns:p14="http://schemas.microsoft.com/office/powerpoint/2010/main" val="2823721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4AB489B9-3F89-48E5-9ACD-2E73A8FFC0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096DF5-BDAA-443E-9A79-BD74D5089F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B337E9-CD25-4AD9-A0CB-A93428D7DD92}"/>
              </a:ext>
            </a:extLst>
          </p:cNvPr>
          <p:cNvSpPr>
            <a:spLocks noGrp="1" noChangeArrowheads="1"/>
          </p:cNvSpPr>
          <p:nvPr>
            <p:ph type="sldNum" sz="quarter" idx="12"/>
          </p:nvPr>
        </p:nvSpPr>
        <p:spPr>
          <a:ln/>
        </p:spPr>
        <p:txBody>
          <a:bodyPr/>
          <a:lstStyle>
            <a:lvl1pPr>
              <a:defRPr/>
            </a:lvl1pPr>
          </a:lstStyle>
          <a:p>
            <a:pPr>
              <a:defRPr/>
            </a:pPr>
            <a:fld id="{C4FF67F0-8C29-4BF7-BCAA-E645622E0849}" type="slidenum">
              <a:rPr lang="he-IL" altLang="he-IL"/>
              <a:pPr>
                <a:defRPr/>
              </a:pPr>
              <a:t>‹#›</a:t>
            </a:fld>
            <a:endParaRPr lang="en-US" altLang="he-IL"/>
          </a:p>
        </p:txBody>
      </p:sp>
    </p:spTree>
    <p:extLst>
      <p:ext uri="{BB962C8B-B14F-4D97-AF65-F5344CB8AC3E}">
        <p14:creationId xmlns:p14="http://schemas.microsoft.com/office/powerpoint/2010/main" val="1761515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DA416E17-88C1-473B-B0E1-2836803CC3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E50E31-27AD-4A5C-BED1-64E474ACE0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B49211-3DCC-49D4-8490-10F73D67BC9C}"/>
              </a:ext>
            </a:extLst>
          </p:cNvPr>
          <p:cNvSpPr>
            <a:spLocks noGrp="1" noChangeArrowheads="1"/>
          </p:cNvSpPr>
          <p:nvPr>
            <p:ph type="sldNum" sz="quarter" idx="12"/>
          </p:nvPr>
        </p:nvSpPr>
        <p:spPr>
          <a:ln/>
        </p:spPr>
        <p:txBody>
          <a:bodyPr/>
          <a:lstStyle>
            <a:lvl1pPr>
              <a:defRPr/>
            </a:lvl1pPr>
          </a:lstStyle>
          <a:p>
            <a:pPr>
              <a:defRPr/>
            </a:pPr>
            <a:fld id="{20F8A486-6F23-44EC-A113-6CB983947C50}" type="slidenum">
              <a:rPr lang="he-IL" altLang="he-IL"/>
              <a:pPr>
                <a:defRPr/>
              </a:pPr>
              <a:t>‹#›</a:t>
            </a:fld>
            <a:endParaRPr lang="en-US" altLang="he-IL"/>
          </a:p>
        </p:txBody>
      </p:sp>
    </p:spTree>
    <p:extLst>
      <p:ext uri="{BB962C8B-B14F-4D97-AF65-F5344CB8AC3E}">
        <p14:creationId xmlns:p14="http://schemas.microsoft.com/office/powerpoint/2010/main" val="1661988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3E45813B-8162-40A2-809A-5E36BF8721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5D7A22-F443-4F64-A867-6187112805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787F1B-9F5E-4205-B835-4EAB625F394D}"/>
              </a:ext>
            </a:extLst>
          </p:cNvPr>
          <p:cNvSpPr>
            <a:spLocks noGrp="1" noChangeArrowheads="1"/>
          </p:cNvSpPr>
          <p:nvPr>
            <p:ph type="sldNum" sz="quarter" idx="12"/>
          </p:nvPr>
        </p:nvSpPr>
        <p:spPr>
          <a:ln/>
        </p:spPr>
        <p:txBody>
          <a:bodyPr/>
          <a:lstStyle>
            <a:lvl1pPr>
              <a:defRPr/>
            </a:lvl1pPr>
          </a:lstStyle>
          <a:p>
            <a:pPr>
              <a:defRPr/>
            </a:pPr>
            <a:fld id="{7C54326D-4D1E-49F1-AFE5-34D5C446EEF3}" type="slidenum">
              <a:rPr lang="he-IL" altLang="he-IL"/>
              <a:pPr>
                <a:defRPr/>
              </a:pPr>
              <a:t>‹#›</a:t>
            </a:fld>
            <a:endParaRPr lang="en-US" altLang="he-IL"/>
          </a:p>
        </p:txBody>
      </p:sp>
    </p:spTree>
    <p:extLst>
      <p:ext uri="{BB962C8B-B14F-4D97-AF65-F5344CB8AC3E}">
        <p14:creationId xmlns:p14="http://schemas.microsoft.com/office/powerpoint/2010/main" val="49573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80448838-87DC-4780-BBF4-208E673F22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CB1FF1-2E6B-4EA5-A7D3-05FFACF552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7C737C-AAB7-4EAF-B58A-FC5FC0F9A478}"/>
              </a:ext>
            </a:extLst>
          </p:cNvPr>
          <p:cNvSpPr>
            <a:spLocks noGrp="1" noChangeArrowheads="1"/>
          </p:cNvSpPr>
          <p:nvPr>
            <p:ph type="sldNum" sz="quarter" idx="12"/>
          </p:nvPr>
        </p:nvSpPr>
        <p:spPr>
          <a:ln/>
        </p:spPr>
        <p:txBody>
          <a:bodyPr/>
          <a:lstStyle>
            <a:lvl1pPr>
              <a:defRPr/>
            </a:lvl1pPr>
          </a:lstStyle>
          <a:p>
            <a:pPr>
              <a:defRPr/>
            </a:pPr>
            <a:fld id="{887A2F31-7D43-473D-8FA7-67FABB1F8536}" type="slidenum">
              <a:rPr lang="he-IL" altLang="he-IL"/>
              <a:pPr>
                <a:defRPr/>
              </a:pPr>
              <a:t>‹#›</a:t>
            </a:fld>
            <a:endParaRPr lang="en-US" altLang="he-IL"/>
          </a:p>
        </p:txBody>
      </p:sp>
    </p:spTree>
    <p:extLst>
      <p:ext uri="{BB962C8B-B14F-4D97-AF65-F5344CB8AC3E}">
        <p14:creationId xmlns:p14="http://schemas.microsoft.com/office/powerpoint/2010/main" val="109324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FD56579D-B802-4D83-BDFF-A417D6C89A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298F7E9-7B28-48F7-B48F-1117550C2F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0A89DA-E675-490B-BA1B-25D143B08301}"/>
              </a:ext>
            </a:extLst>
          </p:cNvPr>
          <p:cNvSpPr>
            <a:spLocks noGrp="1" noChangeArrowheads="1"/>
          </p:cNvSpPr>
          <p:nvPr>
            <p:ph type="sldNum" sz="quarter" idx="12"/>
          </p:nvPr>
        </p:nvSpPr>
        <p:spPr>
          <a:ln/>
        </p:spPr>
        <p:txBody>
          <a:bodyPr/>
          <a:lstStyle>
            <a:lvl1pPr>
              <a:defRPr/>
            </a:lvl1pPr>
          </a:lstStyle>
          <a:p>
            <a:pPr>
              <a:defRPr/>
            </a:pPr>
            <a:fld id="{93DD4F11-8178-499F-B38E-B16A8D5DCF4B}" type="slidenum">
              <a:rPr lang="he-IL" altLang="he-IL"/>
              <a:pPr>
                <a:defRPr/>
              </a:pPr>
              <a:t>‹#›</a:t>
            </a:fld>
            <a:endParaRPr lang="en-US" altLang="he-IL"/>
          </a:p>
        </p:txBody>
      </p:sp>
    </p:spTree>
    <p:extLst>
      <p:ext uri="{BB962C8B-B14F-4D97-AF65-F5344CB8AC3E}">
        <p14:creationId xmlns:p14="http://schemas.microsoft.com/office/powerpoint/2010/main" val="78202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1EE27282-9E83-4423-AEAA-768137CFAFE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2233B20-AB27-453A-81D0-FB0DEC5664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67D4C5F-67AD-427F-A8F1-93EB4A6E5000}"/>
              </a:ext>
            </a:extLst>
          </p:cNvPr>
          <p:cNvSpPr>
            <a:spLocks noGrp="1" noChangeArrowheads="1"/>
          </p:cNvSpPr>
          <p:nvPr>
            <p:ph type="sldNum" sz="quarter" idx="12"/>
          </p:nvPr>
        </p:nvSpPr>
        <p:spPr>
          <a:ln/>
        </p:spPr>
        <p:txBody>
          <a:bodyPr/>
          <a:lstStyle>
            <a:lvl1pPr>
              <a:defRPr/>
            </a:lvl1pPr>
          </a:lstStyle>
          <a:p>
            <a:pPr>
              <a:defRPr/>
            </a:pPr>
            <a:fld id="{2B0CF8B2-ED7F-4A76-ACD2-50F82A40BA1F}" type="slidenum">
              <a:rPr lang="he-IL" altLang="he-IL"/>
              <a:pPr>
                <a:defRPr/>
              </a:pPr>
              <a:t>‹#›</a:t>
            </a:fld>
            <a:endParaRPr lang="en-US" altLang="he-IL"/>
          </a:p>
        </p:txBody>
      </p:sp>
    </p:spTree>
    <p:extLst>
      <p:ext uri="{BB962C8B-B14F-4D97-AF65-F5344CB8AC3E}">
        <p14:creationId xmlns:p14="http://schemas.microsoft.com/office/powerpoint/2010/main" val="317836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B62CFB5C-04B6-431E-A12C-2A29B78551A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C860B84-B905-47EF-B6B4-0A7BF1EFD1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20E6D49-4D06-47D3-9309-D685FB3D1B6F}"/>
              </a:ext>
            </a:extLst>
          </p:cNvPr>
          <p:cNvSpPr>
            <a:spLocks noGrp="1" noChangeArrowheads="1"/>
          </p:cNvSpPr>
          <p:nvPr>
            <p:ph type="sldNum" sz="quarter" idx="12"/>
          </p:nvPr>
        </p:nvSpPr>
        <p:spPr>
          <a:ln/>
        </p:spPr>
        <p:txBody>
          <a:bodyPr/>
          <a:lstStyle>
            <a:lvl1pPr>
              <a:defRPr/>
            </a:lvl1pPr>
          </a:lstStyle>
          <a:p>
            <a:pPr>
              <a:defRPr/>
            </a:pPr>
            <a:fld id="{8BFE77A1-2B7E-4727-B637-62BC32F53357}" type="slidenum">
              <a:rPr lang="he-IL" altLang="he-IL"/>
              <a:pPr>
                <a:defRPr/>
              </a:pPr>
              <a:t>‹#›</a:t>
            </a:fld>
            <a:endParaRPr lang="en-US" altLang="he-IL"/>
          </a:p>
        </p:txBody>
      </p:sp>
    </p:spTree>
    <p:extLst>
      <p:ext uri="{BB962C8B-B14F-4D97-AF65-F5344CB8AC3E}">
        <p14:creationId xmlns:p14="http://schemas.microsoft.com/office/powerpoint/2010/main" val="248955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87B6CA-16E5-413C-9337-7184F3CFD7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88BCBA-3C57-4837-8506-C3E0839890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0D8AA7D-71D6-402D-8B96-4C006AE978C0}"/>
              </a:ext>
            </a:extLst>
          </p:cNvPr>
          <p:cNvSpPr>
            <a:spLocks noGrp="1" noChangeArrowheads="1"/>
          </p:cNvSpPr>
          <p:nvPr>
            <p:ph type="sldNum" sz="quarter" idx="12"/>
          </p:nvPr>
        </p:nvSpPr>
        <p:spPr>
          <a:ln/>
        </p:spPr>
        <p:txBody>
          <a:bodyPr/>
          <a:lstStyle>
            <a:lvl1pPr>
              <a:defRPr/>
            </a:lvl1pPr>
          </a:lstStyle>
          <a:p>
            <a:pPr>
              <a:defRPr/>
            </a:pPr>
            <a:fld id="{EC130EC3-13A5-4D76-919C-3211CCC60F36}" type="slidenum">
              <a:rPr lang="he-IL" altLang="he-IL"/>
              <a:pPr>
                <a:defRPr/>
              </a:pPr>
              <a:t>‹#›</a:t>
            </a:fld>
            <a:endParaRPr lang="en-US" altLang="he-IL"/>
          </a:p>
        </p:txBody>
      </p:sp>
    </p:spTree>
    <p:extLst>
      <p:ext uri="{BB962C8B-B14F-4D97-AF65-F5344CB8AC3E}">
        <p14:creationId xmlns:p14="http://schemas.microsoft.com/office/powerpoint/2010/main" val="198168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9A960DCF-3789-4AA0-9F6F-C14A5369E8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14EDA52-8322-49A1-88A8-EB7EF620F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75D7A70-6B34-4293-AD2D-CCE56E92ED6A}"/>
              </a:ext>
            </a:extLst>
          </p:cNvPr>
          <p:cNvSpPr>
            <a:spLocks noGrp="1" noChangeArrowheads="1"/>
          </p:cNvSpPr>
          <p:nvPr>
            <p:ph type="sldNum" sz="quarter" idx="12"/>
          </p:nvPr>
        </p:nvSpPr>
        <p:spPr>
          <a:ln/>
        </p:spPr>
        <p:txBody>
          <a:bodyPr/>
          <a:lstStyle>
            <a:lvl1pPr>
              <a:defRPr/>
            </a:lvl1pPr>
          </a:lstStyle>
          <a:p>
            <a:pPr>
              <a:defRPr/>
            </a:pPr>
            <a:fld id="{BA67AF0C-230C-4EAB-920A-DA50C1DB7D66}" type="slidenum">
              <a:rPr lang="he-IL" altLang="he-IL"/>
              <a:pPr>
                <a:defRPr/>
              </a:pPr>
              <a:t>‹#›</a:t>
            </a:fld>
            <a:endParaRPr lang="en-US" altLang="he-IL"/>
          </a:p>
        </p:txBody>
      </p:sp>
    </p:spTree>
    <p:extLst>
      <p:ext uri="{BB962C8B-B14F-4D97-AF65-F5344CB8AC3E}">
        <p14:creationId xmlns:p14="http://schemas.microsoft.com/office/powerpoint/2010/main" val="64287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292898C3-5F6E-4FE6-918B-3817BD0611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CF6D8C-10F1-4BB3-94DA-41EC698602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FF3862-7444-466C-9F22-A3D2D0D33752}"/>
              </a:ext>
            </a:extLst>
          </p:cNvPr>
          <p:cNvSpPr>
            <a:spLocks noGrp="1" noChangeArrowheads="1"/>
          </p:cNvSpPr>
          <p:nvPr>
            <p:ph type="sldNum" sz="quarter" idx="12"/>
          </p:nvPr>
        </p:nvSpPr>
        <p:spPr>
          <a:ln/>
        </p:spPr>
        <p:txBody>
          <a:bodyPr/>
          <a:lstStyle>
            <a:lvl1pPr>
              <a:defRPr/>
            </a:lvl1pPr>
          </a:lstStyle>
          <a:p>
            <a:pPr>
              <a:defRPr/>
            </a:pPr>
            <a:fld id="{69611F05-74BB-49DE-A610-61AE2B58884B}" type="slidenum">
              <a:rPr lang="he-IL" altLang="he-IL"/>
              <a:pPr>
                <a:defRPr/>
              </a:pPr>
              <a:t>‹#›</a:t>
            </a:fld>
            <a:endParaRPr lang="en-US" altLang="he-IL"/>
          </a:p>
        </p:txBody>
      </p:sp>
    </p:spTree>
    <p:extLst>
      <p:ext uri="{BB962C8B-B14F-4D97-AF65-F5344CB8AC3E}">
        <p14:creationId xmlns:p14="http://schemas.microsoft.com/office/powerpoint/2010/main" val="123813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C5010E8-09A7-4D64-A04B-A2CE5E592E0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Rectangle 3">
            <a:extLst>
              <a:ext uri="{FF2B5EF4-FFF2-40B4-BE49-F238E27FC236}">
                <a16:creationId xmlns:a16="http://schemas.microsoft.com/office/drawing/2014/main" id="{2EED9CCF-9F26-4BD9-B274-EC0E974461B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28" name="Rectangle 4">
            <a:extLst>
              <a:ext uri="{FF2B5EF4-FFF2-40B4-BE49-F238E27FC236}">
                <a16:creationId xmlns:a16="http://schemas.microsoft.com/office/drawing/2014/main" id="{577F37D9-5B5E-4C97-A910-232B8037F596}"/>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8C30597E-06A5-4BEE-842D-245D6F1FD80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1E108A1-603A-49C8-B2A2-1F5A0A0CF184}"/>
              </a:ext>
            </a:extLst>
          </p:cNvPr>
          <p:cNvSpPr>
            <a:spLocks noGrp="1" noChangeArrowheads="1"/>
          </p:cNvSpPr>
          <p:nvPr>
            <p:ph type="sldNum" sz="quarter" idx="4"/>
          </p:nvPr>
        </p:nvSpPr>
        <p:spPr bwMode="auto">
          <a:xfrm>
            <a:off x="46831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latin typeface="Arial" panose="020B0604020202020204" pitchFamily="34" charset="0"/>
              </a:defRPr>
            </a:lvl1pPr>
          </a:lstStyle>
          <a:p>
            <a:pPr>
              <a:defRPr/>
            </a:pPr>
            <a:fld id="{7785C402-D3D1-4FF4-A351-EECD80F9288E}" type="slidenum">
              <a:rPr lang="he-IL" altLang="he-IL"/>
              <a:pPr>
                <a:defRPr/>
              </a:pPr>
              <a:t>‹#›</a:t>
            </a:fld>
            <a:endParaRPr lang="en-US" altLang="he-IL"/>
          </a:p>
        </p:txBody>
      </p:sp>
      <p:pic>
        <p:nvPicPr>
          <p:cNvPr id="1031" name="תמונה 3">
            <a:extLst>
              <a:ext uri="{FF2B5EF4-FFF2-40B4-BE49-F238E27FC236}">
                <a16:creationId xmlns:a16="http://schemas.microsoft.com/office/drawing/2014/main" id="{825A47C1-527C-4317-849A-6EE6E986E67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1888" t="25520" r="26172" b="34792"/>
          <a:stretch>
            <a:fillRect/>
          </a:stretch>
        </p:blipFill>
        <p:spPr bwMode="auto">
          <a:xfrm>
            <a:off x="3635375" y="5734050"/>
            <a:ext cx="1873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a:extLst>
              <a:ext uri="{FF2B5EF4-FFF2-40B4-BE49-F238E27FC236}">
                <a16:creationId xmlns:a16="http://schemas.microsoft.com/office/drawing/2014/main" id="{74F079BD-C3D0-48CB-86A4-D70FFDAE7EF1}"/>
              </a:ext>
            </a:extLst>
          </p:cNvPr>
          <p:cNvSpPr txBox="1">
            <a:spLocks noChangeArrowheads="1"/>
          </p:cNvSpPr>
          <p:nvPr/>
        </p:nvSpPr>
        <p:spPr bwMode="auto">
          <a:xfrm>
            <a:off x="0" y="0"/>
            <a:ext cx="9144000" cy="774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gn="r" rtl="1">
              <a:tabLst>
                <a:tab pos="7442200" algn="l"/>
                <a:tab pos="7531100" algn="l"/>
              </a:tabLst>
              <a:defRPr>
                <a:solidFill>
                  <a:schemeClr val="tx1"/>
                </a:solidFill>
                <a:latin typeface="Garamond" panose="02020404030301010803" pitchFamily="18" charset="0"/>
                <a:cs typeface="Arial" panose="020B0604020202020204" pitchFamily="34" charset="0"/>
              </a:defRPr>
            </a:lvl1pPr>
            <a:lvl2pPr marL="742950" indent="-285750" algn="r" rtl="1">
              <a:tabLst>
                <a:tab pos="7442200" algn="l"/>
                <a:tab pos="7531100" algn="l"/>
              </a:tabLst>
              <a:defRPr>
                <a:solidFill>
                  <a:schemeClr val="tx1"/>
                </a:solidFill>
                <a:latin typeface="Garamond" panose="02020404030301010803" pitchFamily="18" charset="0"/>
                <a:cs typeface="Arial" panose="020B0604020202020204" pitchFamily="34" charset="0"/>
              </a:defRPr>
            </a:lvl2pPr>
            <a:lvl3pPr marL="11430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3pPr>
            <a:lvl4pPr marL="16002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4pPr>
            <a:lvl5pPr marL="20574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9pPr>
          </a:lstStyle>
          <a:p>
            <a:pPr algn="ctr" eaLnBrk="1" hangingPunct="1">
              <a:lnSpc>
                <a:spcPct val="140000"/>
              </a:lnSpc>
              <a:spcBef>
                <a:spcPct val="50000"/>
              </a:spcBef>
              <a:defRPr/>
            </a:pPr>
            <a:endParaRPr lang="en-US" altLang="he-IL" sz="3200" b="1">
              <a:latin typeface="Times New Roman" panose="02020603050405020304" pitchFamily="18" charset="0"/>
              <a:cs typeface="Times New Roman" panose="02020603050405020304" pitchFamily="18" charset="0"/>
            </a:endParaRPr>
          </a:p>
        </p:txBody>
      </p:sp>
      <p:sp>
        <p:nvSpPr>
          <p:cNvPr id="1033" name="Text Box 9">
            <a:extLst>
              <a:ext uri="{FF2B5EF4-FFF2-40B4-BE49-F238E27FC236}">
                <a16:creationId xmlns:a16="http://schemas.microsoft.com/office/drawing/2014/main" id="{1A03076D-2318-4D5A-B0EE-3CF9799FC73E}"/>
              </a:ext>
            </a:extLst>
          </p:cNvPr>
          <p:cNvSpPr txBox="1">
            <a:spLocks noChangeArrowheads="1"/>
          </p:cNvSpPr>
          <p:nvPr/>
        </p:nvSpPr>
        <p:spPr bwMode="auto">
          <a:xfrm>
            <a:off x="0" y="765175"/>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defRPr/>
            </a:pPr>
            <a:endParaRPr lang="en-US" altLang="he-IL">
              <a:latin typeface="Times New Roman" panose="02020603050405020304" pitchFamily="18" charset="0"/>
              <a:cs typeface="Times New Roman" panose="02020603050405020304" pitchFamily="18" charset="0"/>
            </a:endParaRPr>
          </a:p>
        </p:txBody>
      </p:sp>
      <p:sp>
        <p:nvSpPr>
          <p:cNvPr id="1034" name="Rectangle 21">
            <a:extLst>
              <a:ext uri="{FF2B5EF4-FFF2-40B4-BE49-F238E27FC236}">
                <a16:creationId xmlns:a16="http://schemas.microsoft.com/office/drawing/2014/main" id="{F1161B92-8DC9-460B-B610-17D97CAFBEE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Tree>
  </p:cSld>
  <p:clrMap bg1="lt1" tx1="dk1" bg2="lt2" tx2="dk2" accent1="accent1" accent2="accent2" accent3="accent3" accent4="accent4" accent5="accent5" accent6="accent6" hlink="hlink" folHlink="folHlink"/>
  <p:sldLayoutIdLst>
    <p:sldLayoutId id="2147484301"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524F69E-51B0-477B-8C24-C8858367443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2051" name="Rectangle 3">
            <a:extLst>
              <a:ext uri="{FF2B5EF4-FFF2-40B4-BE49-F238E27FC236}">
                <a16:creationId xmlns:a16="http://schemas.microsoft.com/office/drawing/2014/main" id="{34072C76-A209-4405-A955-3D20B73FDD8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28" name="Rectangle 4">
            <a:extLst>
              <a:ext uri="{FF2B5EF4-FFF2-40B4-BE49-F238E27FC236}">
                <a16:creationId xmlns:a16="http://schemas.microsoft.com/office/drawing/2014/main" id="{E0342119-2486-44D6-867E-009A72CD35AF}"/>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8B24A517-B66A-40E6-BE5C-04F242A6F16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C7CEF09-B6D6-43A4-9290-CF0F42EC012B}"/>
              </a:ext>
            </a:extLst>
          </p:cNvPr>
          <p:cNvSpPr>
            <a:spLocks noGrp="1" noChangeArrowheads="1"/>
          </p:cNvSpPr>
          <p:nvPr>
            <p:ph type="sldNum" sz="quarter" idx="4"/>
          </p:nvPr>
        </p:nvSpPr>
        <p:spPr bwMode="auto">
          <a:xfrm>
            <a:off x="46831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latin typeface="Arial" panose="020B0604020202020204" pitchFamily="34" charset="0"/>
              </a:defRPr>
            </a:lvl1pPr>
          </a:lstStyle>
          <a:p>
            <a:pPr>
              <a:defRPr/>
            </a:pPr>
            <a:fld id="{4B7C0BFC-DAF8-4333-9CBB-B09855F06C2F}" type="slidenum">
              <a:rPr lang="he-IL" altLang="he-IL"/>
              <a:pPr>
                <a:defRPr/>
              </a:pPr>
              <a:t>‹#›</a:t>
            </a:fld>
            <a:endParaRPr lang="en-US" altLang="he-IL"/>
          </a:p>
        </p:txBody>
      </p:sp>
      <p:pic>
        <p:nvPicPr>
          <p:cNvPr id="2055" name="תמונה 3">
            <a:extLst>
              <a:ext uri="{FF2B5EF4-FFF2-40B4-BE49-F238E27FC236}">
                <a16:creationId xmlns:a16="http://schemas.microsoft.com/office/drawing/2014/main" id="{D3E45225-8955-4599-A38B-BAC2694480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1888" t="25520" r="26172" b="34792"/>
          <a:stretch>
            <a:fillRect/>
          </a:stretch>
        </p:blipFill>
        <p:spPr bwMode="auto">
          <a:xfrm>
            <a:off x="3635375" y="5734050"/>
            <a:ext cx="1873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a:extLst>
              <a:ext uri="{FF2B5EF4-FFF2-40B4-BE49-F238E27FC236}">
                <a16:creationId xmlns:a16="http://schemas.microsoft.com/office/drawing/2014/main" id="{2CB4D3D7-D166-4917-89EE-E8FDCC035077}"/>
              </a:ext>
            </a:extLst>
          </p:cNvPr>
          <p:cNvSpPr txBox="1">
            <a:spLocks noChangeArrowheads="1"/>
          </p:cNvSpPr>
          <p:nvPr/>
        </p:nvSpPr>
        <p:spPr bwMode="auto">
          <a:xfrm>
            <a:off x="0" y="0"/>
            <a:ext cx="9144000" cy="774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gn="r" rtl="1">
              <a:tabLst>
                <a:tab pos="7442200" algn="l"/>
                <a:tab pos="7531100" algn="l"/>
              </a:tabLst>
              <a:defRPr>
                <a:solidFill>
                  <a:schemeClr val="tx1"/>
                </a:solidFill>
                <a:latin typeface="Garamond" panose="02020404030301010803" pitchFamily="18" charset="0"/>
                <a:cs typeface="Arial" panose="020B0604020202020204" pitchFamily="34" charset="0"/>
              </a:defRPr>
            </a:lvl1pPr>
            <a:lvl2pPr marL="742950" indent="-285750" algn="r" rtl="1">
              <a:tabLst>
                <a:tab pos="7442200" algn="l"/>
                <a:tab pos="7531100" algn="l"/>
              </a:tabLst>
              <a:defRPr>
                <a:solidFill>
                  <a:schemeClr val="tx1"/>
                </a:solidFill>
                <a:latin typeface="Garamond" panose="02020404030301010803" pitchFamily="18" charset="0"/>
                <a:cs typeface="Arial" panose="020B0604020202020204" pitchFamily="34" charset="0"/>
              </a:defRPr>
            </a:lvl2pPr>
            <a:lvl3pPr marL="11430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3pPr>
            <a:lvl4pPr marL="16002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4pPr>
            <a:lvl5pPr marL="20574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9pPr>
          </a:lstStyle>
          <a:p>
            <a:pPr algn="ctr" eaLnBrk="1" hangingPunct="1">
              <a:lnSpc>
                <a:spcPct val="140000"/>
              </a:lnSpc>
              <a:spcBef>
                <a:spcPct val="50000"/>
              </a:spcBef>
              <a:defRPr/>
            </a:pPr>
            <a:endParaRPr lang="en-US" altLang="he-IL" sz="3200" b="1">
              <a:latin typeface="Times New Roman" panose="02020603050405020304" pitchFamily="18" charset="0"/>
              <a:cs typeface="Times New Roman" panose="02020603050405020304" pitchFamily="18" charset="0"/>
            </a:endParaRPr>
          </a:p>
        </p:txBody>
      </p:sp>
      <p:sp>
        <p:nvSpPr>
          <p:cNvPr id="2057" name="Text Box 9">
            <a:extLst>
              <a:ext uri="{FF2B5EF4-FFF2-40B4-BE49-F238E27FC236}">
                <a16:creationId xmlns:a16="http://schemas.microsoft.com/office/drawing/2014/main" id="{06A59839-9234-4999-9795-D6CBFC4DFF3E}"/>
              </a:ext>
            </a:extLst>
          </p:cNvPr>
          <p:cNvSpPr txBox="1">
            <a:spLocks noChangeArrowheads="1"/>
          </p:cNvSpPr>
          <p:nvPr/>
        </p:nvSpPr>
        <p:spPr bwMode="auto">
          <a:xfrm>
            <a:off x="0" y="765175"/>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defRPr/>
            </a:pPr>
            <a:endParaRPr lang="en-US" altLang="he-IL">
              <a:latin typeface="Times New Roman" panose="02020603050405020304" pitchFamily="18" charset="0"/>
              <a:cs typeface="Times New Roman" panose="02020603050405020304" pitchFamily="18" charset="0"/>
            </a:endParaRPr>
          </a:p>
        </p:txBody>
      </p:sp>
      <p:sp>
        <p:nvSpPr>
          <p:cNvPr id="2058" name="Rectangle 21">
            <a:extLst>
              <a:ext uri="{FF2B5EF4-FFF2-40B4-BE49-F238E27FC236}">
                <a16:creationId xmlns:a16="http://schemas.microsoft.com/office/drawing/2014/main" id="{517384EA-F0E5-4BFA-BB66-DC7DE53B6A5D}"/>
              </a:ext>
            </a:extLst>
          </p:cNvPr>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Tree>
  </p:cSld>
  <p:clrMap bg1="lt1" tx1="dk1" bg2="lt2" tx2="dk2" accent1="accent1" accent2="accent2" accent3="accent3" accent4="accent4" accent5="accent5" accent6="accent6" hlink="hlink" folHlink="folHlink"/>
  <p:sldLayoutIdLst>
    <p:sldLayoutId id="2147484302"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guy@sagilaw.com"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07A8FD9-7D4C-496B-A5F3-0FA1C97D0AD7}"/>
              </a:ext>
            </a:extLst>
          </p:cNvPr>
          <p:cNvSpPr>
            <a:spLocks noGrp="1" noRot="1" noChangeArrowheads="1"/>
          </p:cNvSpPr>
          <p:nvPr>
            <p:ph type="title"/>
          </p:nvPr>
        </p:nvSpPr>
        <p:spPr>
          <a:xfrm>
            <a:off x="323850" y="1125538"/>
            <a:ext cx="8362950" cy="292100"/>
          </a:xfrm>
        </p:spPr>
        <p:txBody>
          <a:bodyPr/>
          <a:lstStyle/>
          <a:p>
            <a:pPr rtl="0"/>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r>
              <a:rPr lang="he-IL" altLang="he-IL" sz="6000" u="sng">
                <a:solidFill>
                  <a:srgbClr val="FFFF00"/>
                </a:solidFill>
              </a:rPr>
              <a:t>הקלות במס</a:t>
            </a:r>
            <a:br>
              <a:rPr lang="he-IL" altLang="he-IL" sz="4000">
                <a:solidFill>
                  <a:srgbClr val="FFFF00"/>
                </a:solidFill>
              </a:rPr>
            </a:br>
            <a:br>
              <a:rPr lang="he-IL" altLang="he-IL" sz="4000">
                <a:solidFill>
                  <a:srgbClr val="FFFF00"/>
                </a:solidFill>
              </a:rPr>
            </a:br>
            <a:r>
              <a:rPr lang="he-IL" altLang="he-IL" sz="4000">
                <a:solidFill>
                  <a:srgbClr val="FFFF00"/>
                </a:solidFill>
              </a:rPr>
              <a:t>נדב שגיא, עו"ד (רו"ח)</a:t>
            </a:r>
            <a:br>
              <a:rPr lang="he-IL" altLang="he-IL" sz="4000">
                <a:solidFill>
                  <a:srgbClr val="FFFF00"/>
                </a:solidFill>
              </a:rPr>
            </a:br>
            <a:endParaRPr lang="en-US" altLang="he-IL" sz="4000">
              <a:solidFill>
                <a:srgbClr val="FFFF00"/>
              </a:solidFill>
            </a:endParaRPr>
          </a:p>
        </p:txBody>
      </p:sp>
      <p:pic>
        <p:nvPicPr>
          <p:cNvPr id="7171" name="תמונה 3">
            <a:extLst>
              <a:ext uri="{FF2B5EF4-FFF2-40B4-BE49-F238E27FC236}">
                <a16:creationId xmlns:a16="http://schemas.microsoft.com/office/drawing/2014/main" id="{36A39DD1-B4B5-41E5-B220-66A357FAA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888" t="25520" r="26172" b="34792"/>
          <a:stretch>
            <a:fillRect/>
          </a:stretch>
        </p:blipFill>
        <p:spPr bwMode="auto">
          <a:xfrm>
            <a:off x="3635375" y="5229225"/>
            <a:ext cx="1873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2">
            <a:extLst>
              <a:ext uri="{FF2B5EF4-FFF2-40B4-BE49-F238E27FC236}">
                <a16:creationId xmlns:a16="http://schemas.microsoft.com/office/drawing/2014/main" id="{7D319FAB-F985-439F-B11C-B7A892D2CD61}"/>
              </a:ext>
            </a:extLst>
          </p:cNvPr>
          <p:cNvSpPr txBox="1">
            <a:spLocks noChangeArrowheads="1"/>
          </p:cNvSpPr>
          <p:nvPr/>
        </p:nvSpPr>
        <p:spPr bwMode="auto">
          <a:xfrm>
            <a:off x="0" y="0"/>
            <a:ext cx="9144000" cy="685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he-IL" sz="1800">
              <a:latin typeface="Garamond" panose="02020404030301010803" pitchFamily="18" charset="0"/>
            </a:endParaRPr>
          </a:p>
        </p:txBody>
      </p:sp>
      <p:sp>
        <p:nvSpPr>
          <p:cNvPr id="7173" name="Text Box 3">
            <a:extLst>
              <a:ext uri="{FF2B5EF4-FFF2-40B4-BE49-F238E27FC236}">
                <a16:creationId xmlns:a16="http://schemas.microsoft.com/office/drawing/2014/main" id="{AFAA29A0-DCFA-44A0-915A-0B2C87F5D667}"/>
              </a:ext>
            </a:extLst>
          </p:cNvPr>
          <p:cNvSpPr txBox="1">
            <a:spLocks noChangeArrowheads="1"/>
          </p:cNvSpPr>
          <p:nvPr/>
        </p:nvSpPr>
        <p:spPr bwMode="auto">
          <a:xfrm>
            <a:off x="495626" y="1418254"/>
            <a:ext cx="8215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3600" b="1">
                <a:solidFill>
                  <a:schemeClr val="accent2"/>
                </a:solidFill>
              </a:rPr>
              <a:t>החוק </a:t>
            </a:r>
            <a:r>
              <a:rPr lang="he-IL" altLang="he-IL" sz="3600" b="1" dirty="0">
                <a:solidFill>
                  <a:schemeClr val="accent2"/>
                </a:solidFill>
              </a:rPr>
              <a:t>לעידוד השקעות הון - הלכה למעשה</a:t>
            </a:r>
            <a:endParaRPr lang="he-IL" altLang="he-IL" sz="3600" b="1" dirty="0">
              <a:solidFill>
                <a:srgbClr val="0070C0"/>
              </a:solidFill>
            </a:endParaRPr>
          </a:p>
        </p:txBody>
      </p:sp>
      <p:sp>
        <p:nvSpPr>
          <p:cNvPr id="9" name="Rectangle 4">
            <a:extLst>
              <a:ext uri="{FF2B5EF4-FFF2-40B4-BE49-F238E27FC236}">
                <a16:creationId xmlns:a16="http://schemas.microsoft.com/office/drawing/2014/main" id="{C76E30AE-262D-4F29-90C7-80ED8AA33906}"/>
              </a:ext>
            </a:extLst>
          </p:cNvPr>
          <p:cNvSpPr>
            <a:spLocks noChangeArrowheads="1"/>
          </p:cNvSpPr>
          <p:nvPr/>
        </p:nvSpPr>
        <p:spPr bwMode="auto">
          <a:xfrm>
            <a:off x="1643063" y="4000500"/>
            <a:ext cx="5715000" cy="1927225"/>
          </a:xfrm>
          <a:prstGeom prst="rect">
            <a:avLst/>
          </a:prstGeom>
          <a:noFill/>
          <a:ln w="9525">
            <a:noFill/>
            <a:miter lim="800000"/>
            <a:headEnd/>
            <a:tailEnd/>
          </a:ln>
          <a:effectLst/>
        </p:spPr>
        <p:txBody>
          <a:bodyPr>
            <a:spAutoFit/>
          </a:bodyPr>
          <a:lstStyle/>
          <a:p>
            <a:pPr algn="ctr" rtl="1" eaLnBrk="1" hangingPunct="1">
              <a:spcBef>
                <a:spcPct val="20000"/>
              </a:spcBef>
              <a:defRPr/>
            </a:pPr>
            <a:r>
              <a:rPr lang="he-IL" sz="3600" b="1" dirty="0">
                <a:solidFill>
                  <a:schemeClr val="tx2"/>
                </a:solidFill>
                <a:latin typeface="Arial" charset="0"/>
                <a:cs typeface="Arial" charset="0"/>
              </a:rPr>
              <a:t>מרצה: גיא חן, עו"ד (רו"ח)</a:t>
            </a:r>
          </a:p>
          <a:p>
            <a:pPr algn="ctr" rtl="1" eaLnBrk="1" hangingPunct="1">
              <a:spcBef>
                <a:spcPct val="20000"/>
              </a:spcBef>
              <a:defRPr/>
            </a:pPr>
            <a:r>
              <a:rPr lang="he-IL" sz="3600" b="1" dirty="0">
                <a:solidFill>
                  <a:schemeClr val="tx2"/>
                </a:solidFill>
                <a:latin typeface="Arial" charset="0"/>
                <a:cs typeface="Arial" charset="0"/>
              </a:rPr>
              <a:t>שגיא ושות', משרד עו"ד</a:t>
            </a:r>
            <a:endParaRPr lang="en-US" sz="3600" b="1" dirty="0">
              <a:solidFill>
                <a:schemeClr val="tx2"/>
              </a:solidFill>
              <a:latin typeface="Arial" charset="0"/>
              <a:cs typeface="Arial" charset="0"/>
            </a:endParaRPr>
          </a:p>
          <a:p>
            <a:pPr algn="ctr" eaLnBrk="1" hangingPunct="1">
              <a:defRPr/>
            </a:pPr>
            <a:endParaRPr lang="en-US" sz="4000" b="1" dirty="0">
              <a:effectLst>
                <a:outerShdw blurRad="38100" dist="38100" dir="2700000" algn="tl">
                  <a:srgbClr val="C0C0C0"/>
                </a:outerShdw>
              </a:effectLst>
              <a:latin typeface="Times New Roman" pitchFamily="18" charset="0"/>
              <a:cs typeface="Times New Roman" pitchFamily="18" charset="0"/>
            </a:endParaRPr>
          </a:p>
        </p:txBody>
      </p:sp>
      <p:sp>
        <p:nvSpPr>
          <p:cNvPr id="7175" name="Text Box 5">
            <a:extLst>
              <a:ext uri="{FF2B5EF4-FFF2-40B4-BE49-F238E27FC236}">
                <a16:creationId xmlns:a16="http://schemas.microsoft.com/office/drawing/2014/main" id="{BBB83F51-9010-41EC-859F-8D1CAA4EE870}"/>
              </a:ext>
            </a:extLst>
          </p:cNvPr>
          <p:cNvSpPr txBox="1">
            <a:spLocks noChangeArrowheads="1"/>
          </p:cNvSpPr>
          <p:nvPr/>
        </p:nvSpPr>
        <p:spPr bwMode="auto">
          <a:xfrm>
            <a:off x="0" y="3573463"/>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he-IL" sz="1800">
              <a:latin typeface="Times New Roman" panose="02020603050405020304" pitchFamily="18" charset="0"/>
              <a:cs typeface="Times New Roman" panose="02020603050405020304" pitchFamily="18" charset="0"/>
            </a:endParaRPr>
          </a:p>
        </p:txBody>
      </p:sp>
      <p:pic>
        <p:nvPicPr>
          <p:cNvPr id="7176" name="תמונה 2">
            <a:extLst>
              <a:ext uri="{FF2B5EF4-FFF2-40B4-BE49-F238E27FC236}">
                <a16:creationId xmlns:a16="http://schemas.microsoft.com/office/drawing/2014/main" id="{01E771F4-6126-4A4A-951D-282A160D9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888" t="65207" r="26172" b="24396"/>
          <a:stretch>
            <a:fillRect/>
          </a:stretch>
        </p:blipFill>
        <p:spPr bwMode="auto">
          <a:xfrm>
            <a:off x="3635375" y="6453188"/>
            <a:ext cx="18875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תמונה 3">
            <a:extLst>
              <a:ext uri="{FF2B5EF4-FFF2-40B4-BE49-F238E27FC236}">
                <a16:creationId xmlns:a16="http://schemas.microsoft.com/office/drawing/2014/main" id="{D1E400DA-C08F-4527-BD4E-55658E252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888" t="25520" r="26172" b="34792"/>
          <a:stretch>
            <a:fillRect/>
          </a:stretch>
        </p:blipFill>
        <p:spPr bwMode="auto">
          <a:xfrm>
            <a:off x="3635375" y="5734050"/>
            <a:ext cx="1873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Line 9">
            <a:extLst>
              <a:ext uri="{FF2B5EF4-FFF2-40B4-BE49-F238E27FC236}">
                <a16:creationId xmlns:a16="http://schemas.microsoft.com/office/drawing/2014/main" id="{686D2AAC-8A7D-4F29-8F3F-96C4CD4ED9CB}"/>
              </a:ext>
            </a:extLst>
          </p:cNvPr>
          <p:cNvSpPr>
            <a:spLocks noChangeShapeType="1"/>
          </p:cNvSpPr>
          <p:nvPr/>
        </p:nvSpPr>
        <p:spPr bwMode="auto">
          <a:xfrm>
            <a:off x="539750" y="333375"/>
            <a:ext cx="8388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179" name="Line 10">
            <a:extLst>
              <a:ext uri="{FF2B5EF4-FFF2-40B4-BE49-F238E27FC236}">
                <a16:creationId xmlns:a16="http://schemas.microsoft.com/office/drawing/2014/main" id="{0890AF0F-9ACB-4B78-ACC1-D59D637289B3}"/>
              </a:ext>
            </a:extLst>
          </p:cNvPr>
          <p:cNvSpPr>
            <a:spLocks noChangeShapeType="1"/>
          </p:cNvSpPr>
          <p:nvPr/>
        </p:nvSpPr>
        <p:spPr bwMode="auto">
          <a:xfrm>
            <a:off x="539750" y="549275"/>
            <a:ext cx="8388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180" name="מציין מיקום של מספר שקופית 1">
            <a:extLst>
              <a:ext uri="{FF2B5EF4-FFF2-40B4-BE49-F238E27FC236}">
                <a16:creationId xmlns:a16="http://schemas.microsoft.com/office/drawing/2014/main" id="{3BCE90B1-48E6-4B73-B913-25CE47BCA8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F54877C8-7CA5-4FE9-969C-4DC83DF79C14}" type="slidenum">
              <a:rPr lang="he-IL" altLang="he-IL" sz="1400" smtClean="0"/>
              <a:pPr algn="l">
                <a:spcBef>
                  <a:spcPct val="0"/>
                </a:spcBef>
                <a:buFontTx/>
                <a:buNone/>
              </a:pPr>
              <a:t>1</a:t>
            </a:fld>
            <a:endParaRPr lang="en-US" altLang="he-IL" sz="140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06C723-A059-480A-99DB-EFB704518493}"/>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ctr">
              <a:lnSpc>
                <a:spcPct val="90000"/>
              </a:lnSpc>
              <a:spcBef>
                <a:spcPct val="60000"/>
              </a:spcBef>
              <a:buFontTx/>
              <a:buNone/>
              <a:defRPr/>
            </a:pPr>
            <a:r>
              <a:rPr lang="he-IL" altLang="he-IL" sz="5400" b="1" dirty="0"/>
              <a:t>2. מסלול מפעל מועדף</a:t>
            </a:r>
          </a:p>
          <a:p>
            <a:pPr marL="0" indent="0" algn="ctr">
              <a:lnSpc>
                <a:spcPct val="90000"/>
              </a:lnSpc>
              <a:spcBef>
                <a:spcPct val="60000"/>
              </a:spcBef>
              <a:buFontTx/>
              <a:buNone/>
              <a:defRPr/>
            </a:pPr>
            <a:r>
              <a:rPr lang="he-IL" altLang="he-IL" sz="4000" b="1" dirty="0"/>
              <a:t>סעיפים 51טז - 51יח לחוק</a:t>
            </a:r>
            <a:endParaRPr lang="en-US" altLang="he-IL" sz="4000" b="1" dirty="0"/>
          </a:p>
        </p:txBody>
      </p:sp>
      <p:sp>
        <p:nvSpPr>
          <p:cNvPr id="13315" name="מציין מיקום של מספר שקופית 1">
            <a:extLst>
              <a:ext uri="{FF2B5EF4-FFF2-40B4-BE49-F238E27FC236}">
                <a16:creationId xmlns:a16="http://schemas.microsoft.com/office/drawing/2014/main" id="{ED3523AA-1780-4359-AC5B-CF6BAA7D69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7B2363E-4603-4C93-A000-C9D85FEFB428}" type="slidenum">
              <a:rPr lang="he-IL" altLang="he-IL" sz="1400" smtClean="0"/>
              <a:pPr algn="l">
                <a:spcBef>
                  <a:spcPct val="0"/>
                </a:spcBef>
                <a:buFontTx/>
                <a:buNone/>
              </a:pPr>
              <a:t>10</a:t>
            </a:fld>
            <a:endParaRPr lang="en-US" altLang="he-IL"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BA5996D3-B93B-49BC-BDD5-916B48F0350D}"/>
              </a:ext>
            </a:extLst>
          </p:cNvPr>
          <p:cNvSpPr>
            <a:spLocks noGrp="1" noChangeArrowheads="1"/>
          </p:cNvSpPr>
          <p:nvPr>
            <p:ph type="title"/>
          </p:nvPr>
        </p:nvSpPr>
        <p:spPr>
          <a:xfrm>
            <a:off x="452438" y="0"/>
            <a:ext cx="8229600" cy="620713"/>
          </a:xfrm>
        </p:spPr>
        <p:txBody>
          <a:bodyPr/>
          <a:lstStyle/>
          <a:p>
            <a:r>
              <a:rPr lang="he-IL" altLang="he-IL" sz="3000" b="1" dirty="0"/>
              <a:t>מסלול מפעל מועדף - הטבות המס</a:t>
            </a:r>
            <a:endParaRPr lang="he-IL" altLang="he-IL" sz="2000" dirty="0"/>
          </a:p>
        </p:txBody>
      </p:sp>
      <p:sp>
        <p:nvSpPr>
          <p:cNvPr id="14339" name="מציין מיקום תוכן 2">
            <a:extLst>
              <a:ext uri="{FF2B5EF4-FFF2-40B4-BE49-F238E27FC236}">
                <a16:creationId xmlns:a16="http://schemas.microsoft.com/office/drawing/2014/main" id="{971EC589-12E3-41EE-BC9F-82333EAB99F1}"/>
              </a:ext>
            </a:extLst>
          </p:cNvPr>
          <p:cNvSpPr>
            <a:spLocks noGrp="1" noChangeArrowheads="1"/>
          </p:cNvSpPr>
          <p:nvPr>
            <p:ph idx="1"/>
          </p:nvPr>
        </p:nvSpPr>
        <p:spPr>
          <a:xfrm>
            <a:off x="444500" y="908050"/>
            <a:ext cx="8229600" cy="4525963"/>
          </a:xfrm>
        </p:spPr>
        <p:txBody>
          <a:bodyPr/>
          <a:lstStyle/>
          <a:p>
            <a:pPr marL="0" indent="0" algn="just">
              <a:lnSpc>
                <a:spcPct val="150000"/>
              </a:lnSpc>
              <a:spcBef>
                <a:spcPts val="600"/>
              </a:spcBef>
              <a:spcAft>
                <a:spcPts val="600"/>
              </a:spcAft>
              <a:buFontTx/>
              <a:buNone/>
            </a:pPr>
            <a:r>
              <a:rPr lang="he-IL" sz="2000" dirty="0"/>
              <a:t>ככלל, מסלול המפעל המועדף הוא מסלול "ירוק", כלומר, החברה נדרשת לעמוד בתנאים ובהגדרות הקבועים בחוק לגבי מפעל מועדף. </a:t>
            </a:r>
            <a:r>
              <a:rPr lang="he-IL" sz="2000" u="sng" dirty="0"/>
              <a:t>עם זאת, מומלץ ביותר לפנות לרשויות המס לצורך קבלת החלטת מיסוי אשר תקנה וודאות לחברה</a:t>
            </a:r>
            <a:r>
              <a:rPr lang="he-IL" sz="2000" dirty="0"/>
              <a:t>. במקרים </a:t>
            </a:r>
            <a:r>
              <a:rPr lang="he-IL" sz="2000" dirty="0" err="1"/>
              <a:t>מסויימים</a:t>
            </a:r>
            <a:r>
              <a:rPr lang="he-IL" sz="2000" dirty="0"/>
              <a:t> ניתן להגיש את הבקשה רטרואקטיבית.</a:t>
            </a:r>
          </a:p>
          <a:p>
            <a:pPr marL="0" indent="0" algn="just">
              <a:lnSpc>
                <a:spcPct val="150000"/>
              </a:lnSpc>
              <a:spcBef>
                <a:spcPts val="600"/>
              </a:spcBef>
              <a:spcAft>
                <a:spcPts val="600"/>
              </a:spcAft>
              <a:buFontTx/>
              <a:buNone/>
            </a:pPr>
            <a:r>
              <a:rPr lang="he-IL" altLang="he-IL" sz="2000" b="1" u="sng" dirty="0"/>
              <a:t>מס חברות</a:t>
            </a:r>
            <a:r>
              <a:rPr lang="he-IL" altLang="he-IL" sz="2000" dirty="0"/>
              <a:t>:</a:t>
            </a:r>
          </a:p>
          <a:p>
            <a:pPr marL="0" indent="0" algn="just">
              <a:lnSpc>
                <a:spcPct val="150000"/>
              </a:lnSpc>
              <a:spcBef>
                <a:spcPts val="0"/>
              </a:spcBef>
              <a:spcAft>
                <a:spcPts val="600"/>
              </a:spcAft>
              <a:buFontTx/>
              <a:buNone/>
            </a:pPr>
            <a:r>
              <a:rPr lang="he-IL" altLang="he-IL" sz="2000" dirty="0"/>
              <a:t>סעיף 51טז קובע שיעור </a:t>
            </a:r>
            <a:r>
              <a:rPr lang="he-IL" altLang="he-IL" sz="2000" b="1" dirty="0"/>
              <a:t>מס חברות </a:t>
            </a:r>
            <a:r>
              <a:rPr lang="he-IL" altLang="he-IL" sz="2000" dirty="0"/>
              <a:t>מופחת וקבוע: החל משנת 2017 ואילך: </a:t>
            </a:r>
          </a:p>
          <a:p>
            <a:pPr marL="0" indent="0" algn="just">
              <a:spcBef>
                <a:spcPts val="600"/>
              </a:spcBef>
              <a:spcAft>
                <a:spcPts val="600"/>
              </a:spcAft>
              <a:buFontTx/>
              <a:buNone/>
            </a:pPr>
            <a:r>
              <a:rPr lang="he-IL" altLang="he-IL" sz="2000" b="1" dirty="0"/>
              <a:t>אזור פיתוח א' - 7.5%, אזור אחר - 16%. </a:t>
            </a:r>
          </a:p>
          <a:p>
            <a:pPr marL="0" indent="0" algn="just">
              <a:lnSpc>
                <a:spcPct val="150000"/>
              </a:lnSpc>
              <a:spcBef>
                <a:spcPts val="600"/>
              </a:spcBef>
              <a:spcAft>
                <a:spcPts val="600"/>
              </a:spcAft>
              <a:buFontTx/>
              <a:buNone/>
            </a:pPr>
            <a:r>
              <a:rPr lang="he-IL" altLang="he-IL" sz="2000" dirty="0"/>
              <a:t>הטבות המס יינתנו בכל שנת מס בה ה"מפעל המועדף" יעמוד בתנאים הנדרשים בחוק.</a:t>
            </a:r>
          </a:p>
          <a:p>
            <a:pPr marL="0" indent="0" algn="just">
              <a:spcBef>
                <a:spcPts val="600"/>
              </a:spcBef>
              <a:spcAft>
                <a:spcPts val="600"/>
              </a:spcAft>
              <a:buFontTx/>
              <a:buNone/>
            </a:pPr>
            <a:endParaRPr lang="he-IL" altLang="he-IL" sz="20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4340" name="מציין מיקום של מספר שקופית 3">
            <a:extLst>
              <a:ext uri="{FF2B5EF4-FFF2-40B4-BE49-F238E27FC236}">
                <a16:creationId xmlns:a16="http://schemas.microsoft.com/office/drawing/2014/main" id="{6F64FD5C-1869-4582-A2C6-B09521EEEE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43BC9AC-D18F-495A-BF35-72BBAA872EC5}" type="slidenum">
              <a:rPr lang="he-IL" altLang="he-IL" sz="1400" smtClean="0"/>
              <a:pPr algn="l">
                <a:spcBef>
                  <a:spcPct val="0"/>
                </a:spcBef>
                <a:buFontTx/>
                <a:buNone/>
              </a:pPr>
              <a:t>11</a:t>
            </a:fld>
            <a:endParaRPr lang="en-US" altLang="he-IL"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A142F3D0-4898-461E-BC6C-9383CF426A1C}"/>
              </a:ext>
            </a:extLst>
          </p:cNvPr>
          <p:cNvSpPr>
            <a:spLocks noGrp="1" noChangeArrowheads="1"/>
          </p:cNvSpPr>
          <p:nvPr>
            <p:ph type="title"/>
          </p:nvPr>
        </p:nvSpPr>
        <p:spPr>
          <a:xfrm>
            <a:off x="449839" y="61647"/>
            <a:ext cx="8229600" cy="620713"/>
          </a:xfrm>
        </p:spPr>
        <p:txBody>
          <a:bodyPr/>
          <a:lstStyle/>
          <a:p>
            <a:r>
              <a:rPr lang="he-IL" altLang="he-IL" sz="3000" b="1" dirty="0"/>
              <a:t>מסלול מפעל מועדף - הטבות המס (המשך)</a:t>
            </a:r>
            <a:endParaRPr lang="he-IL" altLang="he-IL" sz="2000" dirty="0"/>
          </a:p>
        </p:txBody>
      </p:sp>
      <p:sp>
        <p:nvSpPr>
          <p:cNvPr id="15363" name="מציין מיקום תוכן 2">
            <a:extLst>
              <a:ext uri="{FF2B5EF4-FFF2-40B4-BE49-F238E27FC236}">
                <a16:creationId xmlns:a16="http://schemas.microsoft.com/office/drawing/2014/main" id="{1D629825-BC9D-4A1E-BE33-D562DFE4869E}"/>
              </a:ext>
            </a:extLst>
          </p:cNvPr>
          <p:cNvSpPr>
            <a:spLocks noGrp="1" noChangeArrowheads="1"/>
          </p:cNvSpPr>
          <p:nvPr>
            <p:ph idx="1"/>
          </p:nvPr>
        </p:nvSpPr>
        <p:spPr>
          <a:xfrm>
            <a:off x="518864" y="847253"/>
            <a:ext cx="8229600" cy="4525963"/>
          </a:xfrm>
        </p:spPr>
        <p:txBody>
          <a:bodyPr/>
          <a:lstStyle/>
          <a:p>
            <a:pPr marL="0" indent="0" algn="just">
              <a:spcBef>
                <a:spcPts val="600"/>
              </a:spcBef>
              <a:spcAft>
                <a:spcPts val="600"/>
              </a:spcAft>
              <a:buFontTx/>
              <a:buNone/>
            </a:pPr>
            <a:r>
              <a:rPr lang="he-IL" altLang="he-IL" sz="2400" b="1" u="sng" dirty="0"/>
              <a:t>פחת מואץ</a:t>
            </a:r>
            <a:r>
              <a:rPr lang="he-IL" altLang="he-IL" sz="2400" dirty="0"/>
              <a:t>:</a:t>
            </a:r>
          </a:p>
          <a:p>
            <a:pPr marL="0" indent="0" algn="just">
              <a:lnSpc>
                <a:spcPts val="3000"/>
              </a:lnSpc>
              <a:spcBef>
                <a:spcPts val="600"/>
              </a:spcBef>
              <a:spcAft>
                <a:spcPts val="600"/>
              </a:spcAft>
              <a:buFontTx/>
              <a:buNone/>
            </a:pPr>
            <a:r>
              <a:rPr lang="he-IL" altLang="he-IL" sz="1800" dirty="0"/>
              <a:t>חברה מועדפת זכאית לפחת מואץ בשיעורים ובתנאים הקבועים בסעיף 42 לחוק, בשל נכסים יצרניים המשמשים את המפעל המועדף (עד לגובה המחיר המקורי של הנכס).</a:t>
            </a:r>
            <a:endParaRPr lang="he-IL" altLang="he-IL" sz="1800" u="sng" dirty="0"/>
          </a:p>
          <a:p>
            <a:pPr marL="0" indent="0" algn="just">
              <a:lnSpc>
                <a:spcPts val="3000"/>
              </a:lnSpc>
              <a:spcBef>
                <a:spcPts val="600"/>
              </a:spcBef>
              <a:spcAft>
                <a:spcPts val="600"/>
              </a:spcAft>
              <a:buFontTx/>
              <a:buNone/>
            </a:pPr>
            <a:r>
              <a:rPr lang="he-IL" altLang="he-IL" sz="1800" dirty="0"/>
              <a:t>מכונות וציוד - 200% משיעור הפחת הנקוב ב</a:t>
            </a:r>
            <a:r>
              <a:rPr lang="he-IL" sz="1800" dirty="0"/>
              <a:t>תקנות מס הכנסה (פחת), 1941 (להלן: "</a:t>
            </a:r>
            <a:r>
              <a:rPr lang="he-IL" sz="1800" b="1" dirty="0"/>
              <a:t>תקנות הפחת</a:t>
            </a:r>
            <a:r>
              <a:rPr lang="he-IL" sz="1800" dirty="0"/>
              <a:t>"): </a:t>
            </a:r>
            <a:endParaRPr lang="he-IL" altLang="he-IL" sz="1800" dirty="0"/>
          </a:p>
          <a:p>
            <a:pPr marL="0" indent="0" algn="just">
              <a:lnSpc>
                <a:spcPts val="3000"/>
              </a:lnSpc>
              <a:spcBef>
                <a:spcPts val="600"/>
              </a:spcBef>
              <a:spcAft>
                <a:spcPts val="600"/>
              </a:spcAft>
              <a:buFontTx/>
              <a:buNone/>
            </a:pPr>
            <a:r>
              <a:rPr lang="he-IL" altLang="he-IL" sz="1800" dirty="0"/>
              <a:t>בניינים - 400% משיעור הפחת הנקוב בתקנות הפחת.</a:t>
            </a:r>
          </a:p>
          <a:p>
            <a:pPr marL="0" indent="0" algn="just">
              <a:lnSpc>
                <a:spcPts val="3000"/>
              </a:lnSpc>
              <a:spcBef>
                <a:spcPts val="600"/>
              </a:spcBef>
              <a:spcAft>
                <a:spcPts val="600"/>
              </a:spcAft>
              <a:buFontTx/>
              <a:buNone/>
            </a:pPr>
            <a:r>
              <a:rPr lang="he-IL" altLang="he-IL" sz="1800" dirty="0"/>
              <a:t>ההטבה תינתן במשך 5 שנים ראשונות לשימוש במכונות ובציוד המאושרים.</a:t>
            </a:r>
          </a:p>
          <a:p>
            <a:pPr marL="0" indent="0" algn="just">
              <a:lnSpc>
                <a:spcPts val="3000"/>
              </a:lnSpc>
              <a:spcBef>
                <a:spcPts val="600"/>
              </a:spcBef>
              <a:spcAft>
                <a:spcPts val="600"/>
              </a:spcAft>
              <a:buFontTx/>
              <a:buNone/>
            </a:pPr>
            <a:r>
              <a:rPr lang="he-IL" altLang="he-IL" sz="1800" dirty="0"/>
              <a:t>סעיף 43 לחוק מעניק הטבה של פחת מואץ בגובה 250% במידה ויש מכונות וציוד המופעלים בתנאים קשים או משמרות. </a:t>
            </a:r>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5364" name="מציין מיקום של מספר שקופית 3">
            <a:extLst>
              <a:ext uri="{FF2B5EF4-FFF2-40B4-BE49-F238E27FC236}">
                <a16:creationId xmlns:a16="http://schemas.microsoft.com/office/drawing/2014/main" id="{7B3C1B1C-D0FC-42D3-9BC5-99C2E507E3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198852D-D0D9-4CD0-8F0A-A1920A735805}" type="slidenum">
              <a:rPr lang="he-IL" altLang="he-IL" sz="1400" smtClean="0"/>
              <a:pPr algn="l">
                <a:spcBef>
                  <a:spcPct val="0"/>
                </a:spcBef>
                <a:buFontTx/>
                <a:buNone/>
              </a:pPr>
              <a:t>12</a:t>
            </a:fld>
            <a:endParaRPr lang="en-US" altLang="he-IL"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A142F3D0-4898-461E-BC6C-9383CF426A1C}"/>
              </a:ext>
            </a:extLst>
          </p:cNvPr>
          <p:cNvSpPr>
            <a:spLocks noGrp="1" noChangeArrowheads="1"/>
          </p:cNvSpPr>
          <p:nvPr>
            <p:ph type="title"/>
          </p:nvPr>
        </p:nvSpPr>
        <p:spPr>
          <a:xfrm>
            <a:off x="452438" y="71983"/>
            <a:ext cx="8229600" cy="620713"/>
          </a:xfrm>
        </p:spPr>
        <p:txBody>
          <a:bodyPr/>
          <a:lstStyle/>
          <a:p>
            <a:r>
              <a:rPr lang="he-IL" altLang="he-IL" sz="3000" b="1" dirty="0"/>
              <a:t>מסלול מפעל מועדף - הטבות המס (המשך)</a:t>
            </a:r>
            <a:endParaRPr lang="he-IL" altLang="he-IL" sz="2000" dirty="0"/>
          </a:p>
        </p:txBody>
      </p:sp>
      <p:sp>
        <p:nvSpPr>
          <p:cNvPr id="15363" name="מציין מיקום תוכן 2">
            <a:extLst>
              <a:ext uri="{FF2B5EF4-FFF2-40B4-BE49-F238E27FC236}">
                <a16:creationId xmlns:a16="http://schemas.microsoft.com/office/drawing/2014/main" id="{1D629825-BC9D-4A1E-BE33-D562DFE4869E}"/>
              </a:ext>
            </a:extLst>
          </p:cNvPr>
          <p:cNvSpPr>
            <a:spLocks noGrp="1" noChangeArrowheads="1"/>
          </p:cNvSpPr>
          <p:nvPr>
            <p:ph idx="1"/>
          </p:nvPr>
        </p:nvSpPr>
        <p:spPr>
          <a:xfrm>
            <a:off x="518864" y="847253"/>
            <a:ext cx="8229600" cy="4525963"/>
          </a:xfrm>
        </p:spPr>
        <p:txBody>
          <a:bodyPr/>
          <a:lstStyle/>
          <a:p>
            <a:pPr marL="0" indent="0" algn="just">
              <a:spcBef>
                <a:spcPts val="600"/>
              </a:spcBef>
              <a:spcAft>
                <a:spcPts val="600"/>
              </a:spcAft>
              <a:buFontTx/>
              <a:buNone/>
            </a:pPr>
            <a:r>
              <a:rPr lang="he-IL" altLang="he-IL" sz="2400" b="1" u="sng" dirty="0"/>
              <a:t>מס על דיבידנד</a:t>
            </a:r>
            <a:r>
              <a:rPr lang="he-IL" altLang="he-IL" sz="2400" dirty="0"/>
              <a:t>:</a:t>
            </a:r>
          </a:p>
          <a:p>
            <a:pPr marL="0" indent="0" algn="just">
              <a:lnSpc>
                <a:spcPct val="150000"/>
              </a:lnSpc>
              <a:spcBef>
                <a:spcPts val="0"/>
              </a:spcBef>
              <a:spcAft>
                <a:spcPts val="0"/>
              </a:spcAft>
              <a:buFontTx/>
              <a:buNone/>
            </a:pPr>
            <a:r>
              <a:rPr lang="he-IL" altLang="he-IL" sz="2000" dirty="0"/>
              <a:t>על דיבידנד שמקורו בהכנסה מועדפת יחול שיעור מס של 20% (החל משנת 2014) בתוספת מס ייסף במידה וחל. </a:t>
            </a:r>
          </a:p>
          <a:p>
            <a:pPr marL="0" indent="0" algn="just">
              <a:lnSpc>
                <a:spcPct val="150000"/>
              </a:lnSpc>
              <a:spcBef>
                <a:spcPts val="0"/>
              </a:spcBef>
              <a:spcAft>
                <a:spcPts val="0"/>
              </a:spcAft>
              <a:buFontTx/>
              <a:buNone/>
            </a:pPr>
            <a:r>
              <a:rPr lang="he-IL" altLang="he-IL" sz="2000" dirty="0"/>
              <a:t>דיבידנד בין חברות ישראליות פטור.</a:t>
            </a:r>
          </a:p>
          <a:p>
            <a:pPr marL="0" indent="0" algn="just">
              <a:lnSpc>
                <a:spcPct val="150000"/>
              </a:lnSpc>
              <a:spcBef>
                <a:spcPts val="0"/>
              </a:spcBef>
              <a:spcAft>
                <a:spcPts val="0"/>
              </a:spcAft>
              <a:buFontTx/>
              <a:buNone/>
            </a:pPr>
            <a:r>
              <a:rPr lang="he-IL" altLang="he-IL" sz="2000" dirty="0"/>
              <a:t>עד תום 2016 הסעיף חל רק על דיבידנד שמקורו בהכנסה מועדפת.</a:t>
            </a:r>
          </a:p>
          <a:p>
            <a:pPr marL="0" indent="0" algn="just">
              <a:lnSpc>
                <a:spcPct val="150000"/>
              </a:lnSpc>
              <a:spcBef>
                <a:spcPts val="0"/>
              </a:spcBef>
              <a:spcAft>
                <a:spcPts val="0"/>
              </a:spcAft>
              <a:buFontTx/>
              <a:buNone/>
            </a:pPr>
            <a:r>
              <a:rPr lang="he-IL" altLang="he-IL" sz="2000" dirty="0"/>
              <a:t>החל משנת 2017 - חל שינוי בהגדרת </a:t>
            </a:r>
            <a:r>
              <a:rPr lang="he-IL" altLang="he-IL" sz="2000" b="1" dirty="0"/>
              <a:t>"הכנסה מועדפת" </a:t>
            </a:r>
            <a:r>
              <a:rPr lang="he-IL" altLang="he-IL" sz="2000" dirty="0"/>
              <a:t>כך</a:t>
            </a:r>
            <a:r>
              <a:rPr lang="he-IL" altLang="he-IL" sz="2000" b="1" dirty="0"/>
              <a:t> </a:t>
            </a:r>
            <a:r>
              <a:rPr lang="he-IL" altLang="he-IL" sz="2000" dirty="0"/>
              <a:t>שהובהר שהטבה תחול רק על דיבידנד שמקורו בהכנסה </a:t>
            </a:r>
            <a:r>
              <a:rPr lang="he-IL" altLang="he-IL" sz="2000" u="sng" dirty="0"/>
              <a:t>חייבת</a:t>
            </a:r>
            <a:r>
              <a:rPr lang="he-IL" altLang="he-IL" sz="2000" dirty="0"/>
              <a:t> מועדפת </a:t>
            </a:r>
            <a:r>
              <a:rPr lang="he-IL" altLang="he-IL" sz="2000" u="sng" dirty="0"/>
              <a:t>בניכוי המס שחל עליה</a:t>
            </a:r>
            <a:r>
              <a:rPr lang="he-IL" altLang="he-IL" sz="2000" dirty="0"/>
              <a:t>.</a:t>
            </a:r>
          </a:p>
          <a:p>
            <a:pPr marL="0" indent="0" algn="just">
              <a:spcBef>
                <a:spcPts val="600"/>
              </a:spcBef>
              <a:spcAft>
                <a:spcPts val="600"/>
              </a:spcAft>
              <a:buFontTx/>
              <a:buNone/>
            </a:pPr>
            <a:endParaRPr lang="he-IL" altLang="he-IL" sz="20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5364" name="מציין מיקום של מספר שקופית 3">
            <a:extLst>
              <a:ext uri="{FF2B5EF4-FFF2-40B4-BE49-F238E27FC236}">
                <a16:creationId xmlns:a16="http://schemas.microsoft.com/office/drawing/2014/main" id="{7B3C1B1C-D0FC-42D3-9BC5-99C2E507E3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198852D-D0D9-4CD0-8F0A-A1920A735805}" type="slidenum">
              <a:rPr lang="he-IL" altLang="he-IL" sz="1400" smtClean="0"/>
              <a:pPr algn="l">
                <a:spcBef>
                  <a:spcPct val="0"/>
                </a:spcBef>
                <a:buFontTx/>
                <a:buNone/>
              </a:pPr>
              <a:t>13</a:t>
            </a:fld>
            <a:endParaRPr lang="en-US" altLang="he-IL" sz="1400"/>
          </a:p>
        </p:txBody>
      </p:sp>
    </p:spTree>
    <p:extLst>
      <p:ext uri="{BB962C8B-B14F-4D97-AF65-F5344CB8AC3E}">
        <p14:creationId xmlns:p14="http://schemas.microsoft.com/office/powerpoint/2010/main" val="407556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0E45635B-DD4D-4E54-94BA-A3A21323A8BA}"/>
              </a:ext>
            </a:extLst>
          </p:cNvPr>
          <p:cNvSpPr>
            <a:spLocks noGrp="1" noChangeArrowheads="1"/>
          </p:cNvSpPr>
          <p:nvPr>
            <p:ph type="title"/>
          </p:nvPr>
        </p:nvSpPr>
        <p:spPr>
          <a:xfrm>
            <a:off x="282575" y="152400"/>
            <a:ext cx="8229600" cy="457200"/>
          </a:xfrm>
        </p:spPr>
        <p:txBody>
          <a:bodyPr/>
          <a:lstStyle/>
          <a:p>
            <a:r>
              <a:rPr lang="he-IL" altLang="he-IL" sz="2800" b="1" dirty="0"/>
              <a:t>מסלול מפעל מועדף - הטבות המס</a:t>
            </a:r>
          </a:p>
        </p:txBody>
      </p:sp>
      <p:graphicFrame>
        <p:nvGraphicFramePr>
          <p:cNvPr id="6" name="מציין מיקום תוכן 5">
            <a:extLst>
              <a:ext uri="{FF2B5EF4-FFF2-40B4-BE49-F238E27FC236}">
                <a16:creationId xmlns:a16="http://schemas.microsoft.com/office/drawing/2014/main" id="{09369E96-83B2-4748-8E8E-83E7620E1AFD}"/>
              </a:ext>
            </a:extLst>
          </p:cNvPr>
          <p:cNvGraphicFramePr>
            <a:graphicFrameLocks noGrp="1"/>
          </p:cNvGraphicFramePr>
          <p:nvPr>
            <p:ph idx="1"/>
            <p:extLst>
              <p:ext uri="{D42A27DB-BD31-4B8C-83A1-F6EECF244321}">
                <p14:modId xmlns:p14="http://schemas.microsoft.com/office/powerpoint/2010/main" val="3694584503"/>
              </p:ext>
            </p:extLst>
          </p:nvPr>
        </p:nvGraphicFramePr>
        <p:xfrm>
          <a:off x="819362" y="1484313"/>
          <a:ext cx="7796001" cy="3268014"/>
        </p:xfrm>
        <a:graphic>
          <a:graphicData uri="http://schemas.openxmlformats.org/drawingml/2006/table">
            <a:tbl>
              <a:tblPr rtl="1" firstRow="1" bandRow="1">
                <a:tableStyleId>{21E4AEA4-8DFA-4A89-87EB-49C32662AFE0}</a:tableStyleId>
              </a:tblPr>
              <a:tblGrid>
                <a:gridCol w="2934031">
                  <a:extLst>
                    <a:ext uri="{9D8B030D-6E8A-4147-A177-3AD203B41FA5}">
                      <a16:colId xmlns:a16="http://schemas.microsoft.com/office/drawing/2014/main" val="912457792"/>
                    </a:ext>
                  </a:extLst>
                </a:gridCol>
                <a:gridCol w="1499363">
                  <a:extLst>
                    <a:ext uri="{9D8B030D-6E8A-4147-A177-3AD203B41FA5}">
                      <a16:colId xmlns:a16="http://schemas.microsoft.com/office/drawing/2014/main" val="794847966"/>
                    </a:ext>
                  </a:extLst>
                </a:gridCol>
                <a:gridCol w="1611681">
                  <a:extLst>
                    <a:ext uri="{9D8B030D-6E8A-4147-A177-3AD203B41FA5}">
                      <a16:colId xmlns:a16="http://schemas.microsoft.com/office/drawing/2014/main" val="4204706562"/>
                    </a:ext>
                  </a:extLst>
                </a:gridCol>
                <a:gridCol w="1750926">
                  <a:extLst>
                    <a:ext uri="{9D8B030D-6E8A-4147-A177-3AD203B41FA5}">
                      <a16:colId xmlns:a16="http://schemas.microsoft.com/office/drawing/2014/main" val="715673765"/>
                    </a:ext>
                  </a:extLst>
                </a:gridCol>
              </a:tblGrid>
              <a:tr h="555172">
                <a:tc>
                  <a:txBody>
                    <a:bodyPr/>
                    <a:lstStyle/>
                    <a:p>
                      <a:pPr algn="ctr" rtl="1"/>
                      <a:r>
                        <a:rPr lang="he-IL" sz="1800" dirty="0"/>
                        <a:t>סוג </a:t>
                      </a:r>
                      <a:r>
                        <a:rPr lang="he-IL" sz="1800" b="1" kern="1200" dirty="0">
                          <a:solidFill>
                            <a:schemeClr val="lt1"/>
                          </a:solidFill>
                          <a:latin typeface="+mn-lt"/>
                          <a:ea typeface="+mn-ea"/>
                          <a:cs typeface="+mn-cs"/>
                        </a:rPr>
                        <a:t>חברה</a:t>
                      </a:r>
                    </a:p>
                  </a:txBody>
                  <a:tcPr marL="91447" marR="91447" marT="45735" marB="45735" anchor="ctr"/>
                </a:tc>
                <a:tc>
                  <a:txBody>
                    <a:bodyPr/>
                    <a:lstStyle/>
                    <a:p>
                      <a:pPr algn="ctr" rtl="1"/>
                      <a:r>
                        <a:rPr lang="he-IL" sz="1800" dirty="0"/>
                        <a:t>חברה רגילה</a:t>
                      </a:r>
                    </a:p>
                  </a:txBody>
                  <a:tcPr marL="91447" marR="91447" marT="45735" marB="45735" anchor="ctr"/>
                </a:tc>
                <a:tc gridSpan="2">
                  <a:txBody>
                    <a:bodyPr/>
                    <a:lstStyle/>
                    <a:p>
                      <a:pPr algn="ctr" rtl="1"/>
                      <a:r>
                        <a:rPr lang="he-IL" sz="1800" dirty="0"/>
                        <a:t>מפעל מועדף</a:t>
                      </a:r>
                    </a:p>
                  </a:txBody>
                  <a:tcPr marL="91447" marR="91447" marT="45735" marB="45735" anchor="ctr"/>
                </a:tc>
                <a:tc hMerge="1">
                  <a:txBody>
                    <a:bodyPr/>
                    <a:lstStyle/>
                    <a:p>
                      <a:pPr rtl="1"/>
                      <a:endParaRPr lang="he-IL" dirty="0"/>
                    </a:p>
                  </a:txBody>
                  <a:tcPr/>
                </a:tc>
                <a:extLst>
                  <a:ext uri="{0D108BD9-81ED-4DB2-BD59-A6C34878D82A}">
                    <a16:rowId xmlns:a16="http://schemas.microsoft.com/office/drawing/2014/main" val="2706703960"/>
                  </a:ext>
                </a:extLst>
              </a:tr>
              <a:tr h="440043">
                <a:tc>
                  <a:txBody>
                    <a:bodyPr/>
                    <a:lstStyle/>
                    <a:p>
                      <a:pPr rtl="1"/>
                      <a:endParaRPr lang="he-IL" sz="1800" dirty="0"/>
                    </a:p>
                  </a:txBody>
                  <a:tcPr marL="91447" marR="91447" marT="45735" marB="45735"/>
                </a:tc>
                <a:tc>
                  <a:txBody>
                    <a:bodyPr/>
                    <a:lstStyle/>
                    <a:p>
                      <a:pPr rtl="1"/>
                      <a:endParaRPr lang="he-IL" sz="1800" dirty="0"/>
                    </a:p>
                  </a:txBody>
                  <a:tcPr marL="91447" marR="91447" marT="45735" marB="45735"/>
                </a:tc>
                <a:tc>
                  <a:txBody>
                    <a:bodyPr/>
                    <a:lstStyle/>
                    <a:p>
                      <a:pPr algn="ctr" rtl="1"/>
                      <a:r>
                        <a:rPr lang="he-IL" sz="1800" dirty="0"/>
                        <a:t>אזור פיתוח א'</a:t>
                      </a:r>
                    </a:p>
                  </a:txBody>
                  <a:tcPr marL="91447" marR="91447" marT="45735" marB="45735"/>
                </a:tc>
                <a:tc>
                  <a:txBody>
                    <a:bodyPr/>
                    <a:lstStyle/>
                    <a:p>
                      <a:pPr algn="ctr" rtl="1"/>
                      <a:r>
                        <a:rPr lang="he-IL" sz="1800" dirty="0"/>
                        <a:t>אזור אחר</a:t>
                      </a:r>
                    </a:p>
                  </a:txBody>
                  <a:tcPr marL="91447" marR="91447" marT="45735" marB="45735"/>
                </a:tc>
                <a:extLst>
                  <a:ext uri="{0D108BD9-81ED-4DB2-BD59-A6C34878D82A}">
                    <a16:rowId xmlns:a16="http://schemas.microsoft.com/office/drawing/2014/main" val="2742087758"/>
                  </a:ext>
                </a:extLst>
              </a:tr>
              <a:tr h="406484">
                <a:tc>
                  <a:txBody>
                    <a:bodyPr/>
                    <a:lstStyle/>
                    <a:p>
                      <a:pPr rtl="1"/>
                      <a:r>
                        <a:rPr lang="he-IL" sz="1800" dirty="0"/>
                        <a:t>מס חברות</a:t>
                      </a:r>
                    </a:p>
                  </a:txBody>
                  <a:tcPr marL="91447" marR="91447" marT="45735" marB="45735"/>
                </a:tc>
                <a:tc>
                  <a:txBody>
                    <a:bodyPr/>
                    <a:lstStyle/>
                    <a:p>
                      <a:pPr algn="ctr" rtl="1"/>
                      <a:r>
                        <a:rPr lang="he-IL" sz="1800" dirty="0"/>
                        <a:t>23%</a:t>
                      </a:r>
                    </a:p>
                  </a:txBody>
                  <a:tcPr marL="91447" marR="91447" marT="45735" marB="45735" anchor="ctr"/>
                </a:tc>
                <a:tc>
                  <a:txBody>
                    <a:bodyPr/>
                    <a:lstStyle/>
                    <a:p>
                      <a:pPr algn="ctr" rtl="1"/>
                      <a:r>
                        <a:rPr lang="he-IL" sz="1800" dirty="0"/>
                        <a:t>7.5%</a:t>
                      </a:r>
                    </a:p>
                  </a:txBody>
                  <a:tcPr marL="91447" marR="91447" marT="45735" marB="45735" anchor="ctr"/>
                </a:tc>
                <a:tc>
                  <a:txBody>
                    <a:bodyPr/>
                    <a:lstStyle/>
                    <a:p>
                      <a:pPr algn="ctr" rtl="1"/>
                      <a:r>
                        <a:rPr lang="he-IL" sz="1800" dirty="0"/>
                        <a:t>16%</a:t>
                      </a:r>
                    </a:p>
                  </a:txBody>
                  <a:tcPr marL="91447" marR="91447" marT="45735" marB="45735" anchor="ctr"/>
                </a:tc>
                <a:extLst>
                  <a:ext uri="{0D108BD9-81ED-4DB2-BD59-A6C34878D82A}">
                    <a16:rowId xmlns:a16="http://schemas.microsoft.com/office/drawing/2014/main" val="581167611"/>
                  </a:ext>
                </a:extLst>
              </a:tr>
              <a:tr h="420372">
                <a:tc>
                  <a:txBody>
                    <a:bodyPr/>
                    <a:lstStyle/>
                    <a:p>
                      <a:pPr rtl="1"/>
                      <a:r>
                        <a:rPr lang="he-IL" sz="1800" dirty="0"/>
                        <a:t>דיבידנד ליחיד</a:t>
                      </a:r>
                    </a:p>
                  </a:txBody>
                  <a:tcPr marL="91447" marR="91447" marT="45735" marB="45735"/>
                </a:tc>
                <a:tc>
                  <a:txBody>
                    <a:bodyPr/>
                    <a:lstStyle/>
                    <a:p>
                      <a:pPr algn="ctr" rtl="1"/>
                      <a:r>
                        <a:rPr lang="he-IL" sz="1800" u="none" dirty="0"/>
                        <a:t>30%</a:t>
                      </a:r>
                    </a:p>
                  </a:txBody>
                  <a:tcPr marL="91447" marR="91447" marT="45735" marB="45735" anchor="ctr"/>
                </a:tc>
                <a:tc>
                  <a:txBody>
                    <a:bodyPr/>
                    <a:lstStyle/>
                    <a:p>
                      <a:pPr algn="ctr" rtl="1"/>
                      <a:r>
                        <a:rPr lang="he-IL" sz="1800" u="none" dirty="0"/>
                        <a:t>20%</a:t>
                      </a:r>
                    </a:p>
                  </a:txBody>
                  <a:tcPr marL="91447" marR="91447" marT="45735" marB="45735" anchor="ctr"/>
                </a:tc>
                <a:tc>
                  <a:txBody>
                    <a:bodyPr/>
                    <a:lstStyle/>
                    <a:p>
                      <a:pPr algn="ctr" rtl="1"/>
                      <a:r>
                        <a:rPr lang="he-IL" sz="1800" u="none" dirty="0"/>
                        <a:t>20%</a:t>
                      </a:r>
                    </a:p>
                  </a:txBody>
                  <a:tcPr marL="91447" marR="91447" marT="45735" marB="45735" anchor="ctr"/>
                </a:tc>
                <a:extLst>
                  <a:ext uri="{0D108BD9-81ED-4DB2-BD59-A6C34878D82A}">
                    <a16:rowId xmlns:a16="http://schemas.microsoft.com/office/drawing/2014/main" val="2082708406"/>
                  </a:ext>
                </a:extLst>
              </a:tr>
              <a:tr h="622812">
                <a:tc>
                  <a:txBody>
                    <a:bodyPr/>
                    <a:lstStyle/>
                    <a:p>
                      <a:pPr rtl="1"/>
                      <a:r>
                        <a:rPr lang="he-IL" sz="1800" dirty="0"/>
                        <a:t>מס עד "הבית" </a:t>
                      </a:r>
                    </a:p>
                    <a:p>
                      <a:pPr rtl="1"/>
                      <a:r>
                        <a:rPr lang="he-IL" sz="1800" dirty="0"/>
                        <a:t>(מס חברות ודיבידנד ליחיד)</a:t>
                      </a:r>
                    </a:p>
                  </a:txBody>
                  <a:tcPr marL="91447" marR="91447" marT="45735" marB="45735"/>
                </a:tc>
                <a:tc>
                  <a:txBody>
                    <a:bodyPr/>
                    <a:lstStyle/>
                    <a:p>
                      <a:pPr algn="ctr" rtl="1"/>
                      <a:r>
                        <a:rPr lang="he-IL" sz="1800" u="sng" dirty="0"/>
                        <a:t>46%</a:t>
                      </a:r>
                    </a:p>
                  </a:txBody>
                  <a:tcPr marL="91447" marR="91447" marT="45735" marB="45735" anchor="ctr"/>
                </a:tc>
                <a:tc>
                  <a:txBody>
                    <a:bodyPr/>
                    <a:lstStyle/>
                    <a:p>
                      <a:pPr algn="ctr" rtl="1"/>
                      <a:r>
                        <a:rPr lang="he-IL" sz="1800" u="sng" dirty="0"/>
                        <a:t>26%</a:t>
                      </a:r>
                    </a:p>
                  </a:txBody>
                  <a:tcPr marL="91447" marR="91447" marT="45735" marB="45735" anchor="ctr"/>
                </a:tc>
                <a:tc>
                  <a:txBody>
                    <a:bodyPr/>
                    <a:lstStyle/>
                    <a:p>
                      <a:pPr algn="ctr" rtl="1"/>
                      <a:r>
                        <a:rPr lang="he-IL" sz="1800" u="sng" dirty="0"/>
                        <a:t>32.8%</a:t>
                      </a:r>
                    </a:p>
                  </a:txBody>
                  <a:tcPr marL="91447" marR="91447" marT="45735" marB="45735" anchor="ctr"/>
                </a:tc>
                <a:extLst>
                  <a:ext uri="{0D108BD9-81ED-4DB2-BD59-A6C34878D82A}">
                    <a16:rowId xmlns:a16="http://schemas.microsoft.com/office/drawing/2014/main" val="2768176590"/>
                  </a:ext>
                </a:extLst>
              </a:tr>
              <a:tr h="355905">
                <a:tc>
                  <a:txBody>
                    <a:bodyPr/>
                    <a:lstStyle/>
                    <a:p>
                      <a:pPr rtl="1"/>
                      <a:endParaRPr lang="he-IL" sz="1800" dirty="0"/>
                    </a:p>
                  </a:txBody>
                  <a:tcPr marL="91447" marR="91447" marT="45735" marB="45735"/>
                </a:tc>
                <a:tc>
                  <a:txBody>
                    <a:bodyPr/>
                    <a:lstStyle/>
                    <a:p>
                      <a:pPr algn="ctr" rtl="1"/>
                      <a:endParaRPr lang="he-IL" sz="1800" dirty="0"/>
                    </a:p>
                  </a:txBody>
                  <a:tcPr marL="91447" marR="91447" marT="45735" marB="45735" anchor="ctr"/>
                </a:tc>
                <a:tc>
                  <a:txBody>
                    <a:bodyPr/>
                    <a:lstStyle/>
                    <a:p>
                      <a:pPr algn="ctr" rtl="1"/>
                      <a:endParaRPr lang="he-IL" sz="1800" dirty="0"/>
                    </a:p>
                  </a:txBody>
                  <a:tcPr marL="91447" marR="91447" marT="45735" marB="45735" anchor="ctr"/>
                </a:tc>
                <a:tc>
                  <a:txBody>
                    <a:bodyPr/>
                    <a:lstStyle/>
                    <a:p>
                      <a:pPr algn="ctr" rtl="1"/>
                      <a:endParaRPr lang="he-IL" sz="1800" dirty="0"/>
                    </a:p>
                  </a:txBody>
                  <a:tcPr marL="91447" marR="91447" marT="45735" marB="45735" anchor="ctr"/>
                </a:tc>
                <a:extLst>
                  <a:ext uri="{0D108BD9-81ED-4DB2-BD59-A6C34878D82A}">
                    <a16:rowId xmlns:a16="http://schemas.microsoft.com/office/drawing/2014/main" val="3860839656"/>
                  </a:ext>
                </a:extLst>
              </a:tr>
              <a:tr h="440043">
                <a:tc>
                  <a:txBody>
                    <a:bodyPr/>
                    <a:lstStyle/>
                    <a:p>
                      <a:pPr rtl="1"/>
                      <a:r>
                        <a:rPr lang="he-IL" sz="1800" dirty="0"/>
                        <a:t>דיבידנד לחברת אם זרה</a:t>
                      </a:r>
                    </a:p>
                  </a:txBody>
                  <a:tcPr marL="91447" marR="91447" marT="45735" marB="45735"/>
                </a:tc>
                <a:tc>
                  <a:txBody>
                    <a:bodyPr/>
                    <a:lstStyle/>
                    <a:p>
                      <a:pPr algn="ctr" rtl="1"/>
                      <a:r>
                        <a:rPr lang="he-IL" sz="1800" dirty="0"/>
                        <a:t>30%</a:t>
                      </a:r>
                    </a:p>
                  </a:txBody>
                  <a:tcPr marL="91447" marR="91447" marT="45735" marB="45735" anchor="ctr"/>
                </a:tc>
                <a:tc>
                  <a:txBody>
                    <a:bodyPr/>
                    <a:lstStyle/>
                    <a:p>
                      <a:pPr algn="ctr" rtl="1"/>
                      <a:r>
                        <a:rPr lang="he-IL" sz="1800" dirty="0"/>
                        <a:t>20%</a:t>
                      </a:r>
                    </a:p>
                  </a:txBody>
                  <a:tcPr marL="91447" marR="91447" marT="45735" marB="45735" anchor="ctr"/>
                </a:tc>
                <a:tc>
                  <a:txBody>
                    <a:bodyPr/>
                    <a:lstStyle/>
                    <a:p>
                      <a:pPr algn="ctr" rtl="1"/>
                      <a:r>
                        <a:rPr lang="he-IL" sz="1800" dirty="0"/>
                        <a:t>20%</a:t>
                      </a:r>
                    </a:p>
                  </a:txBody>
                  <a:tcPr marL="91447" marR="91447" marT="45735" marB="45735" anchor="ctr"/>
                </a:tc>
                <a:extLst>
                  <a:ext uri="{0D108BD9-81ED-4DB2-BD59-A6C34878D82A}">
                    <a16:rowId xmlns:a16="http://schemas.microsoft.com/office/drawing/2014/main" val="534635434"/>
                  </a:ext>
                </a:extLst>
              </a:tr>
            </a:tbl>
          </a:graphicData>
        </a:graphic>
      </p:graphicFrame>
      <p:sp>
        <p:nvSpPr>
          <p:cNvPr id="16423" name="מציין מיקום של מספר שקופית 3">
            <a:extLst>
              <a:ext uri="{FF2B5EF4-FFF2-40B4-BE49-F238E27FC236}">
                <a16:creationId xmlns:a16="http://schemas.microsoft.com/office/drawing/2014/main" id="{792A4503-3ACB-4902-848A-C110803F838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97F944-5778-4018-B07C-9655D0727944}" type="slidenum">
              <a:rPr lang="he-IL" altLang="he-IL" sz="1400" smtClean="0"/>
              <a:pPr algn="l">
                <a:spcBef>
                  <a:spcPct val="0"/>
                </a:spcBef>
                <a:buFontTx/>
                <a:buNone/>
              </a:pPr>
              <a:t>14</a:t>
            </a:fld>
            <a:endParaRPr lang="en-US" altLang="he-IL"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כותרת 1">
            <a:extLst>
              <a:ext uri="{FF2B5EF4-FFF2-40B4-BE49-F238E27FC236}">
                <a16:creationId xmlns:a16="http://schemas.microsoft.com/office/drawing/2014/main" id="{EE336FF6-FD89-4F6B-BBE1-1E9DAC1B3C8A}"/>
              </a:ext>
            </a:extLst>
          </p:cNvPr>
          <p:cNvSpPr>
            <a:spLocks noGrp="1" noChangeArrowheads="1"/>
          </p:cNvSpPr>
          <p:nvPr>
            <p:ph type="title"/>
          </p:nvPr>
        </p:nvSpPr>
        <p:spPr>
          <a:xfrm>
            <a:off x="452438" y="0"/>
            <a:ext cx="8229600" cy="620713"/>
          </a:xfrm>
        </p:spPr>
        <p:txBody>
          <a:bodyPr/>
          <a:lstStyle/>
          <a:p>
            <a:r>
              <a:rPr lang="he-IL" altLang="he-IL" sz="3000" b="1" dirty="0"/>
              <a:t>התנאים הדרושים למפעל מועדף</a:t>
            </a:r>
            <a:endParaRPr lang="he-IL" altLang="he-IL" sz="2000" dirty="0"/>
          </a:p>
        </p:txBody>
      </p:sp>
      <p:sp>
        <p:nvSpPr>
          <p:cNvPr id="15363" name="מציין מיקום תוכן 2">
            <a:extLst>
              <a:ext uri="{FF2B5EF4-FFF2-40B4-BE49-F238E27FC236}">
                <a16:creationId xmlns:a16="http://schemas.microsoft.com/office/drawing/2014/main" id="{226B34B3-E33B-4020-82C6-56637128FFA9}"/>
              </a:ext>
            </a:extLst>
          </p:cNvPr>
          <p:cNvSpPr>
            <a:spLocks noGrp="1" noChangeArrowheads="1"/>
          </p:cNvSpPr>
          <p:nvPr>
            <p:ph idx="1"/>
          </p:nvPr>
        </p:nvSpPr>
        <p:spPr>
          <a:xfrm>
            <a:off x="611560" y="764704"/>
            <a:ext cx="8229600" cy="4525963"/>
          </a:xfrm>
          <a:extLst/>
        </p:spPr>
        <p:txBody>
          <a:bodyPr/>
          <a:lstStyle/>
          <a:p>
            <a:pPr marL="0" indent="0" algn="just">
              <a:lnSpc>
                <a:spcPct val="150000"/>
              </a:lnSpc>
              <a:spcBef>
                <a:spcPts val="600"/>
              </a:spcBef>
              <a:spcAft>
                <a:spcPts val="600"/>
              </a:spcAft>
              <a:buFontTx/>
              <a:buNone/>
            </a:pPr>
            <a:r>
              <a:rPr lang="he-IL" sz="2000" dirty="0"/>
              <a:t>החוק מעניק במסלול המפעל המועדף את הטבות המס (1) </a:t>
            </a:r>
            <a:r>
              <a:rPr lang="he-IL" sz="2000" b="1" u="sng" dirty="0"/>
              <a:t>לחברה מועדפת</a:t>
            </a:r>
            <a:r>
              <a:rPr lang="he-IL" sz="2000" b="1" dirty="0"/>
              <a:t> </a:t>
            </a:r>
            <a:r>
              <a:rPr lang="he-IL" sz="2000" dirty="0"/>
              <a:t>בעלת (2) </a:t>
            </a:r>
            <a:r>
              <a:rPr lang="he-IL" sz="2000" b="1" u="sng" dirty="0"/>
              <a:t>מפעל מועדף</a:t>
            </a:r>
            <a:r>
              <a:rPr lang="he-IL" sz="2000" b="1" dirty="0"/>
              <a:t> </a:t>
            </a:r>
            <a:r>
              <a:rPr lang="he-IL" sz="2000" dirty="0"/>
              <a:t>על (3) </a:t>
            </a:r>
            <a:r>
              <a:rPr lang="he-IL" sz="2000" b="1" u="sng" dirty="0"/>
              <a:t>הכנסתה המועדפת</a:t>
            </a:r>
            <a:r>
              <a:rPr lang="he-IL" sz="2000" dirty="0"/>
              <a:t>.</a:t>
            </a:r>
          </a:p>
          <a:p>
            <a:pPr marL="0" indent="0" algn="just">
              <a:spcBef>
                <a:spcPts val="1200"/>
              </a:spcBef>
              <a:buFontTx/>
              <a:buNone/>
              <a:defRPr/>
            </a:pPr>
            <a:r>
              <a:rPr lang="he-IL" altLang="he-IL" sz="2000" b="1" u="sng" dirty="0"/>
              <a:t>תנאי ראשון - על החברה להיות חברה מועדפת</a:t>
            </a:r>
            <a:r>
              <a:rPr lang="he-IL" altLang="he-IL" sz="2000" b="1" dirty="0"/>
              <a:t> </a:t>
            </a:r>
            <a:r>
              <a:rPr lang="he-IL" altLang="he-IL" sz="2000" dirty="0"/>
              <a:t>-</a:t>
            </a:r>
          </a:p>
          <a:p>
            <a:pPr marL="0" indent="0" algn="just">
              <a:lnSpc>
                <a:spcPct val="150000"/>
              </a:lnSpc>
              <a:spcBef>
                <a:spcPts val="0"/>
              </a:spcBef>
              <a:buFontTx/>
              <a:buNone/>
              <a:defRPr/>
            </a:pPr>
            <a:r>
              <a:rPr lang="he-IL" sz="2000" dirty="0"/>
              <a:t>חברה </a:t>
            </a:r>
            <a:r>
              <a:rPr lang="he-IL" sz="2000" u="sng" dirty="0"/>
              <a:t>שהתאגדה בישראל</a:t>
            </a:r>
            <a:r>
              <a:rPr lang="he-IL" sz="2000" dirty="0"/>
              <a:t> או שותפות אשר חברותיה התאגדו בישראל בהתאם להגדרתן בסעיף 51 לחוק. החל מ 1.1.2017 - שותפות המוחזקת ע"י חברת בית או חברה משפחתית לא תחשב חברה מועדפת.</a:t>
            </a:r>
          </a:p>
          <a:p>
            <a:pPr marL="0" indent="0" algn="just">
              <a:spcBef>
                <a:spcPts val="1200"/>
              </a:spcBef>
              <a:buNone/>
              <a:defRPr/>
            </a:pPr>
            <a:r>
              <a:rPr lang="he-IL" altLang="he-IL" sz="2000" b="1" u="sng" dirty="0"/>
              <a:t>תנאי שני - על החברה להיות בעלת מפעל מועדף</a:t>
            </a:r>
            <a:r>
              <a:rPr lang="he-IL" altLang="he-IL" sz="2000" b="1" dirty="0"/>
              <a:t> </a:t>
            </a:r>
            <a:r>
              <a:rPr lang="he-IL" altLang="he-IL" sz="2000" dirty="0"/>
              <a:t>-</a:t>
            </a:r>
          </a:p>
          <a:p>
            <a:pPr marL="0" indent="0" algn="just">
              <a:lnSpc>
                <a:spcPts val="2400"/>
              </a:lnSpc>
              <a:spcBef>
                <a:spcPts val="600"/>
              </a:spcBef>
              <a:spcAft>
                <a:spcPts val="600"/>
              </a:spcAft>
              <a:buFontTx/>
              <a:buNone/>
              <a:defRPr/>
            </a:pPr>
            <a:r>
              <a:rPr lang="he-IL" sz="2000" dirty="0"/>
              <a:t>על מנת שמפעל ייחשב מפעל מועדף עליו לקיים את </a:t>
            </a:r>
            <a:r>
              <a:rPr lang="he-IL" sz="2000" b="1" u="sng" dirty="0"/>
              <a:t>שני</a:t>
            </a:r>
            <a:r>
              <a:rPr lang="he-IL" sz="2000" dirty="0"/>
              <a:t> התנאים הבאים (עליהם יורחב בהמשך):</a:t>
            </a:r>
          </a:p>
          <a:p>
            <a:pPr algn="just">
              <a:lnSpc>
                <a:spcPts val="2400"/>
              </a:lnSpc>
              <a:spcBef>
                <a:spcPts val="600"/>
              </a:spcBef>
              <a:spcAft>
                <a:spcPts val="600"/>
              </a:spcAft>
              <a:buFont typeface="+mj-lt"/>
              <a:buAutoNum type="arabicPeriod"/>
              <a:defRPr/>
            </a:pPr>
            <a:r>
              <a:rPr lang="he-IL" sz="2000" dirty="0"/>
              <a:t>המפעל הוא </a:t>
            </a:r>
            <a:r>
              <a:rPr lang="he-IL" sz="2000" u="sng" dirty="0"/>
              <a:t>מפעל תעשייתי</a:t>
            </a:r>
            <a:r>
              <a:rPr lang="he-IL" sz="2000" dirty="0"/>
              <a:t>.</a:t>
            </a:r>
          </a:p>
          <a:p>
            <a:pPr algn="just">
              <a:lnSpc>
                <a:spcPts val="2400"/>
              </a:lnSpc>
              <a:spcBef>
                <a:spcPts val="600"/>
              </a:spcBef>
              <a:spcAft>
                <a:spcPts val="600"/>
              </a:spcAft>
              <a:buFont typeface="+mj-lt"/>
              <a:buAutoNum type="arabicPeriod"/>
              <a:defRPr/>
            </a:pPr>
            <a:r>
              <a:rPr lang="he-IL" sz="2000" dirty="0"/>
              <a:t>המפעל הוא </a:t>
            </a:r>
            <a:r>
              <a:rPr lang="he-IL" sz="2000" u="sng" dirty="0"/>
              <a:t>מפעל בר תחרות</a:t>
            </a:r>
            <a:r>
              <a:rPr lang="he-IL" sz="2000" dirty="0"/>
              <a:t> בהתאם להוראות סעיף 18א לחוק. </a:t>
            </a:r>
          </a:p>
          <a:p>
            <a:pPr marL="0" indent="0" algn="just">
              <a:lnSpc>
                <a:spcPct val="150000"/>
              </a:lnSpc>
              <a:spcBef>
                <a:spcPts val="600"/>
              </a:spcBef>
              <a:buFontTx/>
              <a:buNone/>
              <a:defRPr/>
            </a:pPr>
            <a:endParaRPr lang="he-IL" altLang="he-IL" sz="2000" dirty="0"/>
          </a:p>
          <a:p>
            <a:pPr marL="0" indent="0" algn="just">
              <a:buFontTx/>
              <a:buNone/>
              <a:defRPr/>
            </a:pPr>
            <a:endParaRPr lang="en-US" altLang="he-IL" sz="2000" dirty="0"/>
          </a:p>
        </p:txBody>
      </p:sp>
      <p:sp>
        <p:nvSpPr>
          <p:cNvPr id="17412" name="מציין מיקום של מספר שקופית 3">
            <a:extLst>
              <a:ext uri="{FF2B5EF4-FFF2-40B4-BE49-F238E27FC236}">
                <a16:creationId xmlns:a16="http://schemas.microsoft.com/office/drawing/2014/main" id="{A133F516-070F-40AC-9282-5F654AA627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0E9BFF0-BC72-4A5A-B0C2-542782AA80A7}" type="slidenum">
              <a:rPr lang="he-IL" altLang="he-IL" sz="1400" smtClean="0"/>
              <a:pPr algn="l">
                <a:spcBef>
                  <a:spcPct val="0"/>
                </a:spcBef>
                <a:buFontTx/>
                <a:buNone/>
              </a:pPr>
              <a:t>15</a:t>
            </a:fld>
            <a:endParaRPr lang="en-US" altLang="he-IL"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כותרת 1">
            <a:extLst>
              <a:ext uri="{FF2B5EF4-FFF2-40B4-BE49-F238E27FC236}">
                <a16:creationId xmlns:a16="http://schemas.microsoft.com/office/drawing/2014/main" id="{B8FA0661-0844-43F4-BE3F-503FED04396C}"/>
              </a:ext>
            </a:extLst>
          </p:cNvPr>
          <p:cNvSpPr>
            <a:spLocks noGrp="1" noChangeArrowheads="1"/>
          </p:cNvSpPr>
          <p:nvPr>
            <p:ph type="title"/>
          </p:nvPr>
        </p:nvSpPr>
        <p:spPr>
          <a:xfrm>
            <a:off x="452438" y="0"/>
            <a:ext cx="8229600" cy="620713"/>
          </a:xfrm>
        </p:spPr>
        <p:txBody>
          <a:bodyPr/>
          <a:lstStyle/>
          <a:p>
            <a:r>
              <a:rPr lang="he-IL" altLang="he-IL" sz="3000" b="1" dirty="0"/>
              <a:t>הגדרת מפעל תעשייתי</a:t>
            </a:r>
            <a:endParaRPr lang="he-IL" altLang="he-IL" sz="2000" dirty="0"/>
          </a:p>
        </p:txBody>
      </p:sp>
      <p:sp>
        <p:nvSpPr>
          <p:cNvPr id="18435" name="מציין מיקום תוכן 2">
            <a:extLst>
              <a:ext uri="{FF2B5EF4-FFF2-40B4-BE49-F238E27FC236}">
                <a16:creationId xmlns:a16="http://schemas.microsoft.com/office/drawing/2014/main" id="{3662BBF8-1C97-4657-A4A0-054D073F743C}"/>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FontTx/>
              <a:buNone/>
            </a:pPr>
            <a:r>
              <a:rPr lang="he-IL" altLang="he-IL" sz="2000" b="1" u="sng" dirty="0"/>
              <a:t>הגדרת מפעל תעשייתי</a:t>
            </a:r>
            <a:r>
              <a:rPr lang="he-IL" altLang="he-IL" sz="2000" b="1" dirty="0"/>
              <a:t> </a:t>
            </a:r>
            <a:r>
              <a:rPr lang="he-IL" altLang="he-IL" sz="2000" dirty="0"/>
              <a:t>- סעיף 51 לחוק:</a:t>
            </a:r>
          </a:p>
          <a:p>
            <a:pPr marL="0" indent="0" algn="just">
              <a:lnSpc>
                <a:spcPct val="150000"/>
              </a:lnSpc>
              <a:spcBef>
                <a:spcPts val="600"/>
              </a:spcBef>
              <a:buFontTx/>
              <a:buNone/>
            </a:pPr>
            <a:r>
              <a:rPr lang="he-IL" altLang="he-IL" sz="2000" dirty="0"/>
              <a:t>מפעל בישראל שעיקר פעילותו בשנת המס היא פעילות </a:t>
            </a:r>
            <a:r>
              <a:rPr lang="he-IL" altLang="he-IL" sz="2000" dirty="0" err="1"/>
              <a:t>ייצורית</a:t>
            </a:r>
            <a:r>
              <a:rPr lang="he-IL" altLang="he-IL" sz="2000" dirty="0"/>
              <a:t>. מפעל שפעילותו היא הפקת משאב טבע, מפעל לחיפוש והפקת נפט ומפעל חקלאי.</a:t>
            </a:r>
          </a:p>
          <a:p>
            <a:pPr marL="0" indent="0" algn="just">
              <a:lnSpc>
                <a:spcPct val="150000"/>
              </a:lnSpc>
              <a:spcBef>
                <a:spcPts val="600"/>
              </a:spcBef>
              <a:buFontTx/>
              <a:buNone/>
            </a:pPr>
            <a:r>
              <a:rPr lang="he-IL" altLang="he-IL" sz="2000" b="1" u="sng" dirty="0"/>
              <a:t>פעילות </a:t>
            </a:r>
            <a:r>
              <a:rPr lang="he-IL" altLang="he-IL" sz="2000" b="1" u="sng" dirty="0" err="1"/>
              <a:t>ייצורית</a:t>
            </a:r>
            <a:r>
              <a:rPr lang="he-IL" altLang="he-IL" sz="2000" b="1" dirty="0"/>
              <a:t> </a:t>
            </a:r>
            <a:r>
              <a:rPr lang="he-IL" altLang="he-IL" sz="2000" dirty="0"/>
              <a:t>כוללת גם ייצור מוצרי תוכנה ופיתוח, מחקר ופיתוח עבור תושב חוץ (כאשר הוא באישור המדען הראשי), ומו"פ תעשייתי בתחום האנרגיה המתחדשת.</a:t>
            </a:r>
          </a:p>
          <a:p>
            <a:pPr marL="0" indent="0" algn="just">
              <a:lnSpc>
                <a:spcPct val="150000"/>
              </a:lnSpc>
              <a:spcBef>
                <a:spcPts val="600"/>
              </a:spcBef>
              <a:buFontTx/>
              <a:buNone/>
            </a:pPr>
            <a:r>
              <a:rPr lang="he-IL" altLang="he-IL" sz="2000" dirty="0"/>
              <a:t>מפעל תעשייתי אינו כולל מכרה, ואינו כולל פעילות אריזה, בניה, מסחר, תחבורה, שירותי תקשורת.</a:t>
            </a:r>
          </a:p>
          <a:p>
            <a:pPr marL="0" indent="0" algn="just">
              <a:buFontTx/>
              <a:buNone/>
            </a:pPr>
            <a:endParaRPr lang="en-US" altLang="he-IL" sz="2000" dirty="0"/>
          </a:p>
        </p:txBody>
      </p:sp>
      <p:sp>
        <p:nvSpPr>
          <p:cNvPr id="18436" name="מציין מיקום של מספר שקופית 3">
            <a:extLst>
              <a:ext uri="{FF2B5EF4-FFF2-40B4-BE49-F238E27FC236}">
                <a16:creationId xmlns:a16="http://schemas.microsoft.com/office/drawing/2014/main" id="{90B7D4B4-9E80-428C-BBDE-DF4927D9CF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889E7DF-D7F4-487E-9733-E0E3B559819F}" type="slidenum">
              <a:rPr lang="he-IL" altLang="he-IL" sz="1400" smtClean="0"/>
              <a:pPr algn="l">
                <a:spcBef>
                  <a:spcPct val="0"/>
                </a:spcBef>
                <a:buFontTx/>
                <a:buNone/>
              </a:pPr>
              <a:t>16</a:t>
            </a:fld>
            <a:endParaRPr lang="en-US" altLang="he-IL"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כותרת 1">
            <a:extLst>
              <a:ext uri="{FF2B5EF4-FFF2-40B4-BE49-F238E27FC236}">
                <a16:creationId xmlns:a16="http://schemas.microsoft.com/office/drawing/2014/main" id="{B8FA0661-0844-43F4-BE3F-503FED04396C}"/>
              </a:ext>
            </a:extLst>
          </p:cNvPr>
          <p:cNvSpPr>
            <a:spLocks noGrp="1" noChangeArrowheads="1"/>
          </p:cNvSpPr>
          <p:nvPr>
            <p:ph type="title"/>
          </p:nvPr>
        </p:nvSpPr>
        <p:spPr>
          <a:xfrm>
            <a:off x="452438" y="0"/>
            <a:ext cx="8229600" cy="620713"/>
          </a:xfrm>
        </p:spPr>
        <p:txBody>
          <a:bodyPr/>
          <a:lstStyle/>
          <a:p>
            <a:r>
              <a:rPr lang="he-IL" altLang="he-IL" sz="3000" b="1" dirty="0"/>
              <a:t>הגדרת פעילות </a:t>
            </a:r>
            <a:r>
              <a:rPr lang="he-IL" altLang="he-IL" sz="3000" b="1" dirty="0" err="1"/>
              <a:t>ייצורית</a:t>
            </a:r>
            <a:endParaRPr lang="he-IL" altLang="he-IL" sz="2000" dirty="0"/>
          </a:p>
        </p:txBody>
      </p:sp>
      <p:sp>
        <p:nvSpPr>
          <p:cNvPr id="18435" name="מציין מיקום תוכן 2">
            <a:extLst>
              <a:ext uri="{FF2B5EF4-FFF2-40B4-BE49-F238E27FC236}">
                <a16:creationId xmlns:a16="http://schemas.microsoft.com/office/drawing/2014/main" id="{3662BBF8-1C97-4657-A4A0-054D073F743C}"/>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FontTx/>
              <a:buNone/>
            </a:pPr>
            <a:r>
              <a:rPr lang="he-IL" altLang="he-IL" sz="2000" b="1" u="sng" dirty="0"/>
              <a:t>הגדרת פעילות </a:t>
            </a:r>
            <a:r>
              <a:rPr lang="he-IL" altLang="he-IL" sz="2000" b="1" u="sng" dirty="0" err="1"/>
              <a:t>ייצורית</a:t>
            </a:r>
            <a:r>
              <a:rPr lang="he-IL" altLang="he-IL" sz="2000" b="1" dirty="0"/>
              <a:t> </a:t>
            </a:r>
            <a:r>
              <a:rPr lang="he-IL" altLang="he-IL" sz="2000" dirty="0"/>
              <a:t>- "פרשת רעיונות":</a:t>
            </a:r>
          </a:p>
          <a:p>
            <a:pPr marL="0" indent="0" algn="just">
              <a:lnSpc>
                <a:spcPct val="150000"/>
              </a:lnSpc>
              <a:spcBef>
                <a:spcPts val="600"/>
              </a:spcBef>
              <a:buFontTx/>
              <a:buNone/>
            </a:pPr>
            <a:r>
              <a:rPr lang="he-IL" sz="1800" dirty="0"/>
              <a:t>בע"א 1960/90 (להלן: "</a:t>
            </a:r>
            <a:r>
              <a:rPr lang="he-IL" sz="1800" b="1" dirty="0"/>
              <a:t>פרשת רעיונות</a:t>
            </a:r>
            <a:r>
              <a:rPr lang="he-IL" sz="1800" dirty="0"/>
              <a:t>") נדונו מספר הגדרות חלופיות למונח "פעילות </a:t>
            </a:r>
            <a:r>
              <a:rPr lang="he-IL" sz="1800" dirty="0" err="1"/>
              <a:t>ייצורית</a:t>
            </a:r>
            <a:r>
              <a:rPr lang="he-IL" sz="1800" dirty="0"/>
              <a:t>":</a:t>
            </a:r>
          </a:p>
          <a:p>
            <a:pPr marL="0" indent="0" algn="just">
              <a:lnSpc>
                <a:spcPct val="150000"/>
              </a:lnSpc>
              <a:spcBef>
                <a:spcPts val="600"/>
              </a:spcBef>
              <a:buFontTx/>
              <a:buNone/>
            </a:pPr>
            <a:r>
              <a:rPr lang="he-IL" sz="1800" dirty="0"/>
              <a:t>(1) מבחן יצירת "יש" </a:t>
            </a:r>
            <a:r>
              <a:rPr lang="he-IL" sz="1800"/>
              <a:t>מוחשי מ"אין" - </a:t>
            </a:r>
            <a:r>
              <a:rPr lang="he-IL" sz="1800" dirty="0"/>
              <a:t>פעילות תיחשב </a:t>
            </a:r>
            <a:r>
              <a:rPr lang="he-IL" sz="1800" dirty="0" err="1"/>
              <a:t>כייצורית</a:t>
            </a:r>
            <a:r>
              <a:rPr lang="he-IL" sz="1800" dirty="0"/>
              <a:t> אם מדובר ביצירת מוצר מחומר גלם; </a:t>
            </a:r>
          </a:p>
          <a:p>
            <a:pPr marL="0" indent="0" algn="just">
              <a:lnSpc>
                <a:spcPct val="150000"/>
              </a:lnSpc>
              <a:spcBef>
                <a:spcPts val="600"/>
              </a:spcBef>
              <a:buFontTx/>
              <a:buNone/>
            </a:pPr>
            <a:r>
              <a:rPr lang="he-IL" sz="1800" dirty="0"/>
              <a:t>(2) מבחן היקף השימוש במוצר המוגמר - פעילות תיחשב </a:t>
            </a:r>
            <a:r>
              <a:rPr lang="he-IL" sz="1800" dirty="0" err="1"/>
              <a:t>כייצורית</a:t>
            </a:r>
            <a:r>
              <a:rPr lang="he-IL" sz="1800" dirty="0"/>
              <a:t> אם המוצר נועד לשימוש הציבור הרחב ולא תיחשב </a:t>
            </a:r>
            <a:r>
              <a:rPr lang="he-IL" sz="1800" dirty="0" err="1"/>
              <a:t>ככזו</a:t>
            </a:r>
            <a:r>
              <a:rPr lang="he-IL" sz="1800" dirty="0"/>
              <a:t> אם היא נועדה ללקוח שהזמינה; </a:t>
            </a:r>
          </a:p>
          <a:p>
            <a:pPr marL="0" indent="0" algn="just">
              <a:lnSpc>
                <a:spcPct val="150000"/>
              </a:lnSpc>
              <a:spcBef>
                <a:spcPts val="600"/>
              </a:spcBef>
              <a:buFontTx/>
              <a:buNone/>
            </a:pPr>
            <a:r>
              <a:rPr lang="he-IL" sz="1800" dirty="0"/>
              <a:t>(3) המבחן הכלכלי, מבחן השבחת הנכסים - פעילות תיחשב </a:t>
            </a:r>
            <a:r>
              <a:rPr lang="he-IL" sz="1800" dirty="0" err="1"/>
              <a:t>כייצורית</a:t>
            </a:r>
            <a:r>
              <a:rPr lang="he-IL" sz="1800" dirty="0"/>
              <a:t> אם היא משביחה את הערך הכלכלי של טובין וחומר, אף אם אין שינוי בצורתו; </a:t>
            </a:r>
          </a:p>
          <a:p>
            <a:pPr marL="0" indent="0" algn="just">
              <a:lnSpc>
                <a:spcPct val="150000"/>
              </a:lnSpc>
              <a:spcBef>
                <a:spcPts val="600"/>
              </a:spcBef>
              <a:buFontTx/>
              <a:buNone/>
            </a:pPr>
            <a:r>
              <a:rPr lang="he-IL" sz="1800" dirty="0"/>
              <a:t>(4) מבחן על דרך ההנגדה או מבחן מרכז הפעילות - הפעילות תיחשב </a:t>
            </a:r>
            <a:r>
              <a:rPr lang="he-IL" sz="1800" dirty="0" err="1"/>
              <a:t>כייצורית</a:t>
            </a:r>
            <a:r>
              <a:rPr lang="he-IL" sz="1800" dirty="0"/>
              <a:t> אם הינה נמשכת אל מרכז </a:t>
            </a:r>
            <a:r>
              <a:rPr lang="he-IL" sz="1800" dirty="0" err="1"/>
              <a:t>הגרוויטציה</a:t>
            </a:r>
            <a:r>
              <a:rPr lang="he-IL" sz="1800" dirty="0"/>
              <a:t> של "פעילות </a:t>
            </a:r>
            <a:r>
              <a:rPr lang="he-IL" sz="1800" dirty="0" err="1"/>
              <a:t>ייצורית</a:t>
            </a:r>
            <a:r>
              <a:rPr lang="he-IL" sz="1800" dirty="0"/>
              <a:t>" ולא ל- "מתן שירותים".</a:t>
            </a:r>
            <a:endParaRPr lang="he-IL" sz="1200" dirty="0"/>
          </a:p>
          <a:p>
            <a:pPr marL="0" indent="0" algn="just">
              <a:lnSpc>
                <a:spcPct val="150000"/>
              </a:lnSpc>
              <a:spcBef>
                <a:spcPts val="600"/>
              </a:spcBef>
              <a:buFontTx/>
              <a:buNone/>
            </a:pPr>
            <a:endParaRPr lang="he-IL" sz="1200" dirty="0"/>
          </a:p>
        </p:txBody>
      </p:sp>
      <p:sp>
        <p:nvSpPr>
          <p:cNvPr id="18436" name="מציין מיקום של מספר שקופית 3">
            <a:extLst>
              <a:ext uri="{FF2B5EF4-FFF2-40B4-BE49-F238E27FC236}">
                <a16:creationId xmlns:a16="http://schemas.microsoft.com/office/drawing/2014/main" id="{90B7D4B4-9E80-428C-BBDE-DF4927D9CF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889E7DF-D7F4-487E-9733-E0E3B559819F}" type="slidenum">
              <a:rPr lang="he-IL" altLang="he-IL" sz="1400" smtClean="0"/>
              <a:pPr algn="l">
                <a:spcBef>
                  <a:spcPct val="0"/>
                </a:spcBef>
                <a:buFontTx/>
                <a:buNone/>
              </a:pPr>
              <a:t>17</a:t>
            </a:fld>
            <a:endParaRPr lang="en-US" altLang="he-IL" sz="1400"/>
          </a:p>
        </p:txBody>
      </p:sp>
    </p:spTree>
    <p:extLst>
      <p:ext uri="{BB962C8B-B14F-4D97-AF65-F5344CB8AC3E}">
        <p14:creationId xmlns:p14="http://schemas.microsoft.com/office/powerpoint/2010/main" val="230786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כותרת 1">
            <a:extLst>
              <a:ext uri="{FF2B5EF4-FFF2-40B4-BE49-F238E27FC236}">
                <a16:creationId xmlns:a16="http://schemas.microsoft.com/office/drawing/2014/main" id="{B8FA0661-0844-43F4-BE3F-503FED04396C}"/>
              </a:ext>
            </a:extLst>
          </p:cNvPr>
          <p:cNvSpPr>
            <a:spLocks noGrp="1" noChangeArrowheads="1"/>
          </p:cNvSpPr>
          <p:nvPr>
            <p:ph type="title"/>
          </p:nvPr>
        </p:nvSpPr>
        <p:spPr>
          <a:xfrm>
            <a:off x="452438" y="0"/>
            <a:ext cx="8229600" cy="620713"/>
          </a:xfrm>
        </p:spPr>
        <p:txBody>
          <a:bodyPr/>
          <a:lstStyle/>
          <a:p>
            <a:r>
              <a:rPr lang="he-IL" altLang="he-IL" sz="3000" b="1" dirty="0"/>
              <a:t>הגדרת מפעל בר תחרות</a:t>
            </a:r>
            <a:endParaRPr lang="he-IL" altLang="he-IL" sz="2000" dirty="0"/>
          </a:p>
        </p:txBody>
      </p:sp>
      <p:sp>
        <p:nvSpPr>
          <p:cNvPr id="18435" name="מציין מיקום תוכן 2">
            <a:extLst>
              <a:ext uri="{FF2B5EF4-FFF2-40B4-BE49-F238E27FC236}">
                <a16:creationId xmlns:a16="http://schemas.microsoft.com/office/drawing/2014/main" id="{3662BBF8-1C97-4657-A4A0-054D073F743C}"/>
              </a:ext>
            </a:extLst>
          </p:cNvPr>
          <p:cNvSpPr>
            <a:spLocks noGrp="1" noChangeArrowheads="1"/>
          </p:cNvSpPr>
          <p:nvPr>
            <p:ph idx="1"/>
          </p:nvPr>
        </p:nvSpPr>
        <p:spPr>
          <a:xfrm>
            <a:off x="683568" y="836712"/>
            <a:ext cx="8229600" cy="4525963"/>
          </a:xfrm>
        </p:spPr>
        <p:txBody>
          <a:bodyPr/>
          <a:lstStyle/>
          <a:p>
            <a:pPr marL="0" indent="0" algn="just">
              <a:spcBef>
                <a:spcPts val="600"/>
              </a:spcBef>
              <a:spcAft>
                <a:spcPts val="600"/>
              </a:spcAft>
              <a:buFontTx/>
              <a:buNone/>
            </a:pPr>
            <a:r>
              <a:rPr lang="he-IL" altLang="he-IL" sz="2000" b="1" u="sng" dirty="0"/>
              <a:t>הגדרת מפעל בר תחרות</a:t>
            </a:r>
            <a:r>
              <a:rPr lang="he-IL" altLang="he-IL" sz="2000" b="1" dirty="0"/>
              <a:t> </a:t>
            </a:r>
            <a:r>
              <a:rPr lang="he-IL" altLang="he-IL" sz="2000" dirty="0"/>
              <a:t>- סעיף 18א לחוק:</a:t>
            </a:r>
          </a:p>
          <a:p>
            <a:pPr marL="0" indent="0" algn="just">
              <a:lnSpc>
                <a:spcPct val="150000"/>
              </a:lnSpc>
              <a:spcBef>
                <a:spcPts val="600"/>
              </a:spcBef>
              <a:buFontTx/>
              <a:buNone/>
            </a:pPr>
            <a:r>
              <a:rPr lang="he-IL" altLang="he-IL" sz="2000" dirty="0"/>
              <a:t>מפעל תעשייתי בר תחרות הינו מפעל המקיים </a:t>
            </a:r>
            <a:r>
              <a:rPr lang="he-IL" altLang="he-IL" sz="2000" b="1" u="sng" dirty="0"/>
              <a:t>כל שנה</a:t>
            </a:r>
            <a:r>
              <a:rPr lang="he-IL" altLang="he-IL" sz="2000" b="1" dirty="0"/>
              <a:t> </a:t>
            </a:r>
            <a:r>
              <a:rPr lang="he-IL" altLang="he-IL" sz="2000" dirty="0"/>
              <a:t>בתקופת ההטבות את </a:t>
            </a:r>
            <a:r>
              <a:rPr lang="he-IL" altLang="he-IL" sz="2000" u="sng" dirty="0"/>
              <a:t>אחד</a:t>
            </a:r>
            <a:r>
              <a:rPr lang="he-IL" altLang="he-IL" sz="2000" dirty="0"/>
              <a:t> התנאים הבאים:</a:t>
            </a:r>
          </a:p>
          <a:p>
            <a:pPr marL="457200" indent="-457200" algn="just">
              <a:lnSpc>
                <a:spcPts val="3000"/>
              </a:lnSpc>
              <a:spcBef>
                <a:spcPts val="0"/>
              </a:spcBef>
              <a:buFontTx/>
              <a:buAutoNum type="arabicPeriod"/>
            </a:pPr>
            <a:r>
              <a:rPr lang="he-IL" altLang="he-IL" sz="2000" dirty="0"/>
              <a:t>עיקר פעילות המפעל הוא בתחום ביוטכנולוגיה או ננוטכנולוגיה (לשם כך נדרש אישור המדען הראשי).</a:t>
            </a:r>
          </a:p>
          <a:p>
            <a:pPr marL="457200" indent="-457200" algn="just">
              <a:lnSpc>
                <a:spcPts val="3000"/>
              </a:lnSpc>
              <a:spcBef>
                <a:spcPts val="0"/>
              </a:spcBef>
              <a:buFontTx/>
              <a:buAutoNum type="arabicPeriod"/>
            </a:pPr>
            <a:r>
              <a:rPr lang="he-IL" altLang="he-IL" sz="2000" dirty="0"/>
              <a:t>מכירות המפעל בשנת המס בשוק מסוים הן </a:t>
            </a:r>
            <a:r>
              <a:rPr lang="he-IL" altLang="he-IL" sz="2000" b="1" u="sng" dirty="0"/>
              <a:t>פחות</a:t>
            </a:r>
            <a:r>
              <a:rPr lang="he-IL" altLang="he-IL" sz="2000" dirty="0"/>
              <a:t> מ- 75% ממכירות המפעל.</a:t>
            </a:r>
          </a:p>
          <a:p>
            <a:pPr marL="457200" indent="-457200" algn="just">
              <a:lnSpc>
                <a:spcPts val="3000"/>
              </a:lnSpc>
              <a:spcBef>
                <a:spcPts val="0"/>
              </a:spcBef>
              <a:buFontTx/>
              <a:buAutoNum type="arabicPeriod"/>
            </a:pPr>
            <a:r>
              <a:rPr lang="he-IL" altLang="he-IL" sz="2000" dirty="0"/>
              <a:t>מכירות המפעל בשנת המס בשוק מסוים המונה 15.4 מיליון תושבים לפחות הינו </a:t>
            </a:r>
            <a:r>
              <a:rPr lang="he-IL" altLang="he-IL" sz="2000" b="1" dirty="0"/>
              <a:t>25</a:t>
            </a:r>
            <a:r>
              <a:rPr lang="he-IL" altLang="he-IL" sz="2000" dirty="0"/>
              <a:t>% או יותר ממכירות המפעל.</a:t>
            </a:r>
            <a:endParaRPr lang="he-IL" altLang="he-IL" sz="1600" dirty="0"/>
          </a:p>
          <a:p>
            <a:pPr algn="just">
              <a:lnSpc>
                <a:spcPts val="2500"/>
              </a:lnSpc>
              <a:spcBef>
                <a:spcPts val="1200"/>
              </a:spcBef>
            </a:pPr>
            <a:r>
              <a:rPr lang="he-IL" altLang="he-IL" sz="1600" dirty="0"/>
              <a:t>בתיקון 70 מיום 1.1.2012 נקבע כי, שוק מהותי הינו 14 מיליון תושבים והחל מאותו מועד נקבע מנגנון עדכון קבוע למספר התושבים כך שיגדל ב 1.4% כל שנה. בשנת 2017 מספר התושבים לעניין מפעל בר תחרות הינו </a:t>
            </a:r>
            <a:r>
              <a:rPr lang="he-IL" altLang="he-IL" sz="1600" b="1" dirty="0"/>
              <a:t>15.4</a:t>
            </a:r>
            <a:r>
              <a:rPr lang="he-IL" altLang="he-IL" sz="1600" dirty="0"/>
              <a:t> = 1.014^5*14).</a:t>
            </a:r>
          </a:p>
          <a:p>
            <a:pPr algn="just">
              <a:lnSpc>
                <a:spcPts val="2500"/>
              </a:lnSpc>
              <a:spcBef>
                <a:spcPts val="600"/>
              </a:spcBef>
            </a:pPr>
            <a:r>
              <a:rPr lang="he-IL" altLang="he-IL" sz="1600" dirty="0"/>
              <a:t>שוק מסוים - מדינה או טריטוריית מס נפרדת.</a:t>
            </a:r>
          </a:p>
          <a:p>
            <a:pPr marL="0" indent="0" algn="just">
              <a:lnSpc>
                <a:spcPct val="150000"/>
              </a:lnSpc>
              <a:spcBef>
                <a:spcPts val="600"/>
              </a:spcBef>
              <a:buNone/>
            </a:pPr>
            <a:endParaRPr lang="he-IL" altLang="he-IL" sz="2000" dirty="0"/>
          </a:p>
          <a:p>
            <a:pPr marL="0" indent="0" algn="just">
              <a:lnSpc>
                <a:spcPct val="150000"/>
              </a:lnSpc>
              <a:spcBef>
                <a:spcPts val="600"/>
              </a:spcBef>
              <a:buNone/>
            </a:pPr>
            <a:endParaRPr lang="he-IL" altLang="he-IL" sz="2000" dirty="0"/>
          </a:p>
          <a:p>
            <a:pPr marL="0" indent="0" algn="just">
              <a:buFontTx/>
              <a:buNone/>
            </a:pPr>
            <a:endParaRPr lang="en-US" altLang="he-IL" sz="2000" dirty="0"/>
          </a:p>
        </p:txBody>
      </p:sp>
      <p:sp>
        <p:nvSpPr>
          <p:cNvPr id="18436" name="מציין מיקום של מספר שקופית 3">
            <a:extLst>
              <a:ext uri="{FF2B5EF4-FFF2-40B4-BE49-F238E27FC236}">
                <a16:creationId xmlns:a16="http://schemas.microsoft.com/office/drawing/2014/main" id="{90B7D4B4-9E80-428C-BBDE-DF4927D9CF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889E7DF-D7F4-487E-9733-E0E3B559819F}" type="slidenum">
              <a:rPr lang="he-IL" altLang="he-IL" sz="1400" smtClean="0"/>
              <a:pPr algn="l">
                <a:spcBef>
                  <a:spcPct val="0"/>
                </a:spcBef>
                <a:buFontTx/>
                <a:buNone/>
              </a:pPr>
              <a:t>18</a:t>
            </a:fld>
            <a:endParaRPr lang="en-US" altLang="he-IL" sz="1400"/>
          </a:p>
        </p:txBody>
      </p:sp>
    </p:spTree>
    <p:extLst>
      <p:ext uri="{BB962C8B-B14F-4D97-AF65-F5344CB8AC3E}">
        <p14:creationId xmlns:p14="http://schemas.microsoft.com/office/powerpoint/2010/main" val="333921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כותרת 1">
            <a:extLst>
              <a:ext uri="{FF2B5EF4-FFF2-40B4-BE49-F238E27FC236}">
                <a16:creationId xmlns:a16="http://schemas.microsoft.com/office/drawing/2014/main" id="{B8FA0661-0844-43F4-BE3F-503FED04396C}"/>
              </a:ext>
            </a:extLst>
          </p:cNvPr>
          <p:cNvSpPr>
            <a:spLocks noGrp="1" noChangeArrowheads="1"/>
          </p:cNvSpPr>
          <p:nvPr>
            <p:ph type="title"/>
          </p:nvPr>
        </p:nvSpPr>
        <p:spPr>
          <a:xfrm>
            <a:off x="453577" y="116632"/>
            <a:ext cx="8229600" cy="620713"/>
          </a:xfrm>
        </p:spPr>
        <p:txBody>
          <a:bodyPr/>
          <a:lstStyle/>
          <a:p>
            <a:r>
              <a:rPr lang="he-IL" altLang="he-IL" sz="3000" b="1" dirty="0"/>
              <a:t>מפעל בר תחרות - דוגמאות</a:t>
            </a:r>
            <a:endParaRPr lang="he-IL" altLang="he-IL" sz="2000" dirty="0"/>
          </a:p>
        </p:txBody>
      </p:sp>
      <p:sp>
        <p:nvSpPr>
          <p:cNvPr id="18435" name="מציין מיקום תוכן 2">
            <a:extLst>
              <a:ext uri="{FF2B5EF4-FFF2-40B4-BE49-F238E27FC236}">
                <a16:creationId xmlns:a16="http://schemas.microsoft.com/office/drawing/2014/main" id="{3662BBF8-1C97-4657-A4A0-054D073F743C}"/>
              </a:ext>
            </a:extLst>
          </p:cNvPr>
          <p:cNvSpPr>
            <a:spLocks noGrp="1" noChangeArrowheads="1"/>
          </p:cNvSpPr>
          <p:nvPr>
            <p:ph idx="1"/>
          </p:nvPr>
        </p:nvSpPr>
        <p:spPr>
          <a:xfrm>
            <a:off x="683568" y="908720"/>
            <a:ext cx="8229600" cy="4525963"/>
          </a:xfrm>
        </p:spPr>
        <p:txBody>
          <a:bodyPr/>
          <a:lstStyle/>
          <a:p>
            <a:pPr marL="0" indent="0" algn="just">
              <a:spcBef>
                <a:spcPts val="600"/>
              </a:spcBef>
              <a:spcAft>
                <a:spcPts val="600"/>
              </a:spcAft>
              <a:buNone/>
            </a:pPr>
            <a:r>
              <a:rPr lang="he-IL" altLang="he-IL" sz="1600" b="1" u="sng" dirty="0"/>
              <a:t>דוגמא 1</a:t>
            </a:r>
            <a:r>
              <a:rPr lang="he-IL" altLang="he-IL" sz="1600" dirty="0"/>
              <a:t>- </a:t>
            </a:r>
            <a:r>
              <a:rPr lang="he-IL" altLang="he-IL" sz="1600" i="1" dirty="0"/>
              <a:t>מחזור המכירות של מפעל תעשייתי מסתכם כדי סך של 10 מיליון ש"ח אשר מתפלג באופן הבא: ישראל - 4 מיליון ש"ח, ארה"ב - 3 מיליון ש"ח, תאילנד - 3 מיליון ש"ח.</a:t>
            </a:r>
            <a:endParaRPr lang="he-IL" altLang="he-IL" sz="1600" dirty="0"/>
          </a:p>
          <a:p>
            <a:pPr marL="0" indent="0" algn="just">
              <a:spcBef>
                <a:spcPts val="600"/>
              </a:spcBef>
              <a:spcAft>
                <a:spcPts val="600"/>
              </a:spcAft>
              <a:buFontTx/>
              <a:buNone/>
            </a:pPr>
            <a:r>
              <a:rPr lang="he-IL" altLang="he-IL" sz="1600" dirty="0"/>
              <a:t>מפעל זה עומד בתנאי (2) - לא ניתן להצביע על שוק מסוים בו המפעל משווק ומוכר מעל מ- 75% מתוצרתו. כמו כן, מתקיים גם תנאי (3) - מכירות המפעל לשוק מסוים הינם מעל ל 25%.</a:t>
            </a:r>
          </a:p>
          <a:p>
            <a:pPr marL="0" indent="0" algn="just">
              <a:spcBef>
                <a:spcPts val="600"/>
              </a:spcBef>
              <a:spcAft>
                <a:spcPts val="600"/>
              </a:spcAft>
              <a:buNone/>
            </a:pPr>
            <a:endParaRPr lang="he-IL" altLang="he-IL" sz="1600" b="1" u="sng" dirty="0"/>
          </a:p>
          <a:p>
            <a:pPr marL="0" indent="0" algn="just">
              <a:spcBef>
                <a:spcPts val="600"/>
              </a:spcBef>
              <a:spcAft>
                <a:spcPts val="600"/>
              </a:spcAft>
              <a:buNone/>
            </a:pPr>
            <a:r>
              <a:rPr lang="he-IL" altLang="he-IL" sz="1600" b="1" u="sng" dirty="0"/>
              <a:t>דוגמא 2</a:t>
            </a:r>
            <a:r>
              <a:rPr lang="he-IL" altLang="he-IL" sz="1600" dirty="0"/>
              <a:t>- </a:t>
            </a:r>
            <a:r>
              <a:rPr lang="he-IL" altLang="he-IL" sz="1600" i="1" dirty="0"/>
              <a:t>מחזור המכירות של מפעל תעשייתי מסתכם כדי סך של 10 מיליון ש"ח אשר מתפלג באופן הבא: ישראל - 1 מיליון ש"ח, ארה"ב - 9 מיליון ש"ח.</a:t>
            </a:r>
            <a:endParaRPr lang="he-IL" altLang="he-IL" sz="1600" dirty="0"/>
          </a:p>
          <a:p>
            <a:pPr marL="0" indent="0" algn="just">
              <a:spcBef>
                <a:spcPts val="600"/>
              </a:spcBef>
              <a:spcAft>
                <a:spcPts val="600"/>
              </a:spcAft>
              <a:buFontTx/>
              <a:buNone/>
            </a:pPr>
            <a:r>
              <a:rPr lang="he-IL" altLang="he-IL" sz="1600" dirty="0"/>
              <a:t>מפעל זה </a:t>
            </a:r>
            <a:r>
              <a:rPr lang="he-IL" altLang="he-IL" sz="1600" u="sng" dirty="0"/>
              <a:t>אינו</a:t>
            </a:r>
            <a:r>
              <a:rPr lang="he-IL" altLang="he-IL" sz="1600" dirty="0"/>
              <a:t> עומד בתנאי (2) - כן ניתן להצביע על שוק מסוים (ארה"ב) בו המפעל משווק ומוכר מעל ל- 75% מתוצרתו. יחד עם זאת </a:t>
            </a:r>
            <a:r>
              <a:rPr lang="he-IL" altLang="he-IL" sz="1600" u="sng" dirty="0"/>
              <a:t>כן</a:t>
            </a:r>
            <a:r>
              <a:rPr lang="he-IL" altLang="he-IL" sz="1600" dirty="0"/>
              <a:t> מתקיים תנאי (3) - מכירות המפעל לשוק מסוים הינם מעל ל 25%.</a:t>
            </a:r>
            <a:endParaRPr lang="he-IL" altLang="he-IL" sz="1600" b="1" u="sng" dirty="0"/>
          </a:p>
          <a:p>
            <a:pPr marL="0" indent="0" algn="just">
              <a:spcBef>
                <a:spcPts val="600"/>
              </a:spcBef>
              <a:spcAft>
                <a:spcPts val="600"/>
              </a:spcAft>
              <a:buNone/>
            </a:pPr>
            <a:endParaRPr lang="he-IL" altLang="he-IL" sz="1600" b="1" u="sng" dirty="0"/>
          </a:p>
          <a:p>
            <a:pPr marL="0" indent="0" algn="just">
              <a:spcBef>
                <a:spcPts val="600"/>
              </a:spcBef>
              <a:spcAft>
                <a:spcPts val="600"/>
              </a:spcAft>
              <a:buNone/>
            </a:pPr>
            <a:r>
              <a:rPr lang="he-IL" altLang="he-IL" sz="1600" b="1" u="sng" dirty="0"/>
              <a:t>דוגמא 3</a:t>
            </a:r>
            <a:r>
              <a:rPr lang="he-IL" altLang="he-IL" sz="1600" dirty="0"/>
              <a:t>- </a:t>
            </a:r>
            <a:r>
              <a:rPr lang="he-IL" altLang="he-IL" sz="1600" i="1" dirty="0"/>
              <a:t>מחזור המכירות של מפעל תעשייתי מסתכם כדי סך של 10 מיליון ש"ח אשר מתפלג באופן הבא: ישראל - 7 מיליון ש"ח, ארה"ב - 2 מיליון ש"ח, תאילנד - 1 מיליון ש"ח.</a:t>
            </a:r>
            <a:endParaRPr lang="he-IL" altLang="he-IL" sz="1600" dirty="0"/>
          </a:p>
          <a:p>
            <a:pPr marL="0" indent="0" algn="just">
              <a:spcBef>
                <a:spcPts val="600"/>
              </a:spcBef>
              <a:spcAft>
                <a:spcPts val="600"/>
              </a:spcAft>
              <a:buFontTx/>
              <a:buNone/>
            </a:pPr>
            <a:r>
              <a:rPr lang="he-IL" altLang="he-IL" sz="1600" dirty="0"/>
              <a:t>מפעל זה כן עומד בתנאי (2) - לא ניתן להצביע על שוק מסוים בו המפעל משווק ומוכר מעל מ- 75% מתוצרתו. יחד עם זאת לא מתקיים תנאי (3) - מכירות המפעל לשוק מסוים אינם מעל ל 25% (ישראל אינה נחשבת שוק מסוים).</a:t>
            </a:r>
          </a:p>
          <a:p>
            <a:pPr marL="0" indent="0" algn="just">
              <a:spcBef>
                <a:spcPts val="600"/>
              </a:spcBef>
              <a:spcAft>
                <a:spcPts val="600"/>
              </a:spcAft>
              <a:buFontTx/>
              <a:buNone/>
            </a:pPr>
            <a:endParaRPr lang="he-IL" altLang="he-IL" sz="2000" dirty="0"/>
          </a:p>
          <a:p>
            <a:pPr marL="0" indent="0" algn="just">
              <a:lnSpc>
                <a:spcPct val="150000"/>
              </a:lnSpc>
              <a:spcBef>
                <a:spcPts val="600"/>
              </a:spcBef>
              <a:buNone/>
            </a:pPr>
            <a:endParaRPr lang="he-IL" altLang="he-IL" sz="2000" dirty="0"/>
          </a:p>
          <a:p>
            <a:pPr marL="0" indent="0" algn="just">
              <a:lnSpc>
                <a:spcPct val="150000"/>
              </a:lnSpc>
              <a:spcBef>
                <a:spcPts val="600"/>
              </a:spcBef>
              <a:buNone/>
            </a:pPr>
            <a:endParaRPr lang="he-IL" altLang="he-IL" sz="2000" dirty="0"/>
          </a:p>
          <a:p>
            <a:pPr marL="0" indent="0" algn="just">
              <a:buFontTx/>
              <a:buNone/>
            </a:pPr>
            <a:endParaRPr lang="en-US" altLang="he-IL" sz="2000" dirty="0"/>
          </a:p>
        </p:txBody>
      </p:sp>
      <p:sp>
        <p:nvSpPr>
          <p:cNvPr id="18436" name="מציין מיקום של מספר שקופית 3">
            <a:extLst>
              <a:ext uri="{FF2B5EF4-FFF2-40B4-BE49-F238E27FC236}">
                <a16:creationId xmlns:a16="http://schemas.microsoft.com/office/drawing/2014/main" id="{90B7D4B4-9E80-428C-BBDE-DF4927D9CF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889E7DF-D7F4-487E-9733-E0E3B559819F}" type="slidenum">
              <a:rPr lang="he-IL" altLang="he-IL" sz="1400" smtClean="0"/>
              <a:pPr algn="l">
                <a:spcBef>
                  <a:spcPct val="0"/>
                </a:spcBef>
                <a:buFontTx/>
                <a:buNone/>
              </a:pPr>
              <a:t>19</a:t>
            </a:fld>
            <a:endParaRPr lang="en-US" altLang="he-IL" sz="1400"/>
          </a:p>
        </p:txBody>
      </p:sp>
    </p:spTree>
    <p:extLst>
      <p:ext uri="{BB962C8B-B14F-4D97-AF65-F5344CB8AC3E}">
        <p14:creationId xmlns:p14="http://schemas.microsoft.com/office/powerpoint/2010/main" val="372142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6B47E5E-ED4A-4A2B-BB7F-C88CA5D3DB28}"/>
              </a:ext>
            </a:extLst>
          </p:cNvPr>
          <p:cNvSpPr>
            <a:spLocks noGrp="1" noChangeArrowheads="1"/>
          </p:cNvSpPr>
          <p:nvPr>
            <p:ph idx="1"/>
          </p:nvPr>
        </p:nvSpPr>
        <p:spPr>
          <a:xfrm>
            <a:off x="577720" y="908720"/>
            <a:ext cx="8229600" cy="5019675"/>
          </a:xfrm>
        </p:spPr>
        <p:txBody>
          <a:bodyPr/>
          <a:lstStyle/>
          <a:p>
            <a:pPr marL="457200" indent="-457200">
              <a:lnSpc>
                <a:spcPct val="150000"/>
              </a:lnSpc>
              <a:spcBef>
                <a:spcPts val="0"/>
              </a:spcBef>
              <a:buFont typeface="+mj-lt"/>
              <a:buAutoNum type="arabicPeriod"/>
              <a:defRPr/>
            </a:pPr>
            <a:r>
              <a:rPr lang="he-IL" sz="2000" dirty="0"/>
              <a:t>חוק לעידוד השקעות הון  - רקע כללי.</a:t>
            </a:r>
          </a:p>
          <a:p>
            <a:pPr marL="457200" indent="-457200">
              <a:lnSpc>
                <a:spcPct val="150000"/>
              </a:lnSpc>
              <a:spcBef>
                <a:spcPts val="0"/>
              </a:spcBef>
              <a:buFont typeface="+mj-lt"/>
              <a:buAutoNum type="arabicPeriod"/>
              <a:defRPr/>
            </a:pPr>
            <a:r>
              <a:rPr lang="he-IL" sz="2000" dirty="0"/>
              <a:t>מסלול מפעל מועדף (סעיפים 51טז - 51יח לחוק).</a:t>
            </a:r>
          </a:p>
          <a:p>
            <a:pPr lvl="1">
              <a:lnSpc>
                <a:spcPct val="150000"/>
              </a:lnSpc>
              <a:spcBef>
                <a:spcPts val="0"/>
              </a:spcBef>
              <a:buFont typeface="Wingdings" panose="05000000000000000000" pitchFamily="2" charset="2"/>
              <a:buChar char="Ø"/>
              <a:defRPr/>
            </a:pPr>
            <a:r>
              <a:rPr lang="he-IL" sz="1800" dirty="0"/>
              <a:t>הטבות המס.</a:t>
            </a:r>
          </a:p>
          <a:p>
            <a:pPr lvl="1">
              <a:lnSpc>
                <a:spcPct val="150000"/>
              </a:lnSpc>
              <a:spcBef>
                <a:spcPts val="0"/>
              </a:spcBef>
              <a:buFont typeface="Wingdings" panose="05000000000000000000" pitchFamily="2" charset="2"/>
              <a:buChar char="Ø"/>
              <a:defRPr/>
            </a:pPr>
            <a:r>
              <a:rPr lang="he-IL" sz="1800" dirty="0"/>
              <a:t>התנאים הדרושים למפעל מועדף.</a:t>
            </a:r>
          </a:p>
          <a:p>
            <a:pPr lvl="1">
              <a:lnSpc>
                <a:spcPct val="150000"/>
              </a:lnSpc>
              <a:spcBef>
                <a:spcPts val="0"/>
              </a:spcBef>
              <a:buFont typeface="Wingdings" panose="05000000000000000000" pitchFamily="2" charset="2"/>
              <a:buChar char="Ø"/>
              <a:defRPr/>
            </a:pPr>
            <a:r>
              <a:rPr lang="he-IL" sz="1800" dirty="0"/>
              <a:t>הגדרת מפעל תעשייתי.</a:t>
            </a:r>
          </a:p>
          <a:p>
            <a:pPr lvl="1">
              <a:lnSpc>
                <a:spcPct val="150000"/>
              </a:lnSpc>
              <a:spcBef>
                <a:spcPts val="0"/>
              </a:spcBef>
              <a:buFont typeface="Wingdings" panose="05000000000000000000" pitchFamily="2" charset="2"/>
              <a:buChar char="Ø"/>
              <a:defRPr/>
            </a:pPr>
            <a:r>
              <a:rPr lang="he-IL" sz="1800" dirty="0"/>
              <a:t>הגדרת מפעל בר תחרות.</a:t>
            </a:r>
          </a:p>
          <a:p>
            <a:pPr lvl="1">
              <a:lnSpc>
                <a:spcPct val="150000"/>
              </a:lnSpc>
              <a:spcBef>
                <a:spcPts val="0"/>
              </a:spcBef>
              <a:buFont typeface="Wingdings" panose="05000000000000000000" pitchFamily="2" charset="2"/>
              <a:buChar char="Ø"/>
              <a:defRPr/>
            </a:pPr>
            <a:r>
              <a:rPr lang="he-IL" sz="1800" dirty="0"/>
              <a:t>הגדרת הכנסה מועדפת.</a:t>
            </a:r>
          </a:p>
          <a:p>
            <a:pPr lvl="1">
              <a:lnSpc>
                <a:spcPct val="150000"/>
              </a:lnSpc>
              <a:spcBef>
                <a:spcPts val="0"/>
              </a:spcBef>
              <a:buFont typeface="Wingdings" panose="05000000000000000000" pitchFamily="2" charset="2"/>
              <a:buChar char="Ø"/>
              <a:defRPr/>
            </a:pPr>
            <a:r>
              <a:rPr lang="he-IL" sz="1800" dirty="0"/>
              <a:t>החלטות מיסוי.</a:t>
            </a:r>
          </a:p>
          <a:p>
            <a:pPr lvl="1">
              <a:lnSpc>
                <a:spcPct val="150000"/>
              </a:lnSpc>
              <a:spcBef>
                <a:spcPts val="0"/>
              </a:spcBef>
              <a:buFont typeface="Wingdings" panose="05000000000000000000" pitchFamily="2" charset="2"/>
              <a:buChar char="Ø"/>
              <a:defRPr/>
            </a:pPr>
            <a:r>
              <a:rPr lang="he-IL" sz="1800" dirty="0"/>
              <a:t>מסלול מפעל מועדף - סיכום</a:t>
            </a:r>
            <a:r>
              <a:rPr lang="he-IL" sz="2000" dirty="0"/>
              <a:t>.</a:t>
            </a:r>
          </a:p>
          <a:p>
            <a:pPr marL="457200" lvl="1" indent="-457200">
              <a:lnSpc>
                <a:spcPct val="150000"/>
              </a:lnSpc>
              <a:spcBef>
                <a:spcPts val="0"/>
              </a:spcBef>
              <a:buFont typeface="+mj-lt"/>
              <a:buAutoNum type="arabicPeriod" startAt="3"/>
              <a:defRPr/>
            </a:pPr>
            <a:r>
              <a:rPr lang="he-IL" sz="2000" dirty="0">
                <a:ea typeface="+mn-ea"/>
              </a:rPr>
              <a:t>מסלול מפעל מועדף מיוחד (סעיפים 51יט - 51 </a:t>
            </a:r>
            <a:r>
              <a:rPr lang="he-IL" sz="2000" dirty="0" err="1">
                <a:ea typeface="+mn-ea"/>
              </a:rPr>
              <a:t>כג</a:t>
            </a:r>
            <a:r>
              <a:rPr lang="he-IL" sz="2000" dirty="0">
                <a:ea typeface="+mn-ea"/>
              </a:rPr>
              <a:t> לחוק) - תנאים והטבות.</a:t>
            </a:r>
          </a:p>
          <a:p>
            <a:pPr lvl="1">
              <a:defRPr/>
            </a:pPr>
            <a:endParaRPr lang="he-IL" sz="2000" dirty="0"/>
          </a:p>
          <a:p>
            <a:pPr>
              <a:defRPr/>
            </a:pPr>
            <a:endParaRPr lang="en-US" sz="2000" dirty="0"/>
          </a:p>
          <a:p>
            <a:pPr>
              <a:defRPr/>
            </a:pPr>
            <a:endParaRPr lang="he-IL" sz="1600" dirty="0"/>
          </a:p>
          <a:p>
            <a:pPr>
              <a:defRPr/>
            </a:pPr>
            <a:endParaRPr lang="en-US" sz="1600" dirty="0"/>
          </a:p>
          <a:p>
            <a:pPr marL="0" indent="0" algn="just">
              <a:spcBef>
                <a:spcPts val="600"/>
              </a:spcBef>
              <a:buFontTx/>
              <a:buNone/>
              <a:defRPr/>
            </a:pPr>
            <a:endParaRPr lang="he-IL" altLang="he-IL" sz="2600" dirty="0"/>
          </a:p>
          <a:p>
            <a:pPr marL="457200" indent="-457200" algn="just">
              <a:spcBef>
                <a:spcPts val="600"/>
              </a:spcBef>
              <a:buFontTx/>
              <a:buAutoNum type="arabicPeriod"/>
              <a:defRPr/>
            </a:pPr>
            <a:endParaRPr lang="en-US" altLang="he-IL" sz="2600" dirty="0"/>
          </a:p>
          <a:p>
            <a:pPr marL="0" indent="0" algn="just">
              <a:spcBef>
                <a:spcPts val="600"/>
              </a:spcBef>
              <a:buFontTx/>
              <a:buNone/>
              <a:defRPr/>
            </a:pPr>
            <a:endParaRPr lang="he-IL" altLang="he-IL" sz="2600" dirty="0"/>
          </a:p>
          <a:p>
            <a:pPr marL="0" indent="0" algn="just">
              <a:spcBef>
                <a:spcPts val="600"/>
              </a:spcBef>
              <a:buFontTx/>
              <a:buNone/>
              <a:defRPr/>
            </a:pPr>
            <a:endParaRPr lang="en-US" altLang="he-IL" sz="2600" dirty="0"/>
          </a:p>
          <a:p>
            <a:pPr algn="just">
              <a:spcBef>
                <a:spcPts val="6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en-US" altLang="he-IL" sz="2600" dirty="0"/>
          </a:p>
          <a:p>
            <a:pPr algn="just">
              <a:lnSpc>
                <a:spcPct val="90000"/>
              </a:lnSpc>
              <a:spcBef>
                <a:spcPct val="60000"/>
              </a:spcBef>
              <a:defRPr/>
            </a:pPr>
            <a:endParaRPr lang="en-US" altLang="he-IL" sz="2600" dirty="0"/>
          </a:p>
          <a:p>
            <a:pPr algn="just">
              <a:lnSpc>
                <a:spcPct val="90000"/>
              </a:lnSpc>
              <a:spcBef>
                <a:spcPct val="60000"/>
              </a:spcBef>
              <a:defRPr/>
            </a:pPr>
            <a:endParaRPr lang="en-US" altLang="he-IL" sz="2600" dirty="0">
              <a:solidFill>
                <a:srgbClr val="FF0000"/>
              </a:solidFill>
            </a:endParaRPr>
          </a:p>
        </p:txBody>
      </p:sp>
      <p:sp>
        <p:nvSpPr>
          <p:cNvPr id="8195" name="מציין מיקום של מספר שקופית 1">
            <a:extLst>
              <a:ext uri="{FF2B5EF4-FFF2-40B4-BE49-F238E27FC236}">
                <a16:creationId xmlns:a16="http://schemas.microsoft.com/office/drawing/2014/main" id="{ACF7925C-4195-46AB-A8E6-A3B838D6C3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3689796-25BD-4D76-AC7F-9D1C21FFF6DA}" type="slidenum">
              <a:rPr lang="he-IL" altLang="he-IL" sz="1400" smtClean="0"/>
              <a:pPr algn="l">
                <a:spcBef>
                  <a:spcPct val="0"/>
                </a:spcBef>
                <a:buFontTx/>
                <a:buNone/>
              </a:pPr>
              <a:t>2</a:t>
            </a:fld>
            <a:endParaRPr lang="en-US" altLang="he-IL" sz="1400"/>
          </a:p>
        </p:txBody>
      </p:sp>
      <p:sp>
        <p:nvSpPr>
          <p:cNvPr id="8196" name="מלבן 2">
            <a:extLst>
              <a:ext uri="{FF2B5EF4-FFF2-40B4-BE49-F238E27FC236}">
                <a16:creationId xmlns:a16="http://schemas.microsoft.com/office/drawing/2014/main" id="{FABD64F0-0D3E-4839-BA0C-465B837A5987}"/>
              </a:ext>
            </a:extLst>
          </p:cNvPr>
          <p:cNvSpPr>
            <a:spLocks noChangeArrowheads="1"/>
          </p:cNvSpPr>
          <p:nvPr/>
        </p:nvSpPr>
        <p:spPr bwMode="auto">
          <a:xfrm>
            <a:off x="611188" y="115888"/>
            <a:ext cx="78486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lnSpc>
                <a:spcPct val="90000"/>
              </a:lnSpc>
              <a:spcBef>
                <a:spcPct val="60000"/>
              </a:spcBef>
              <a:buFontTx/>
              <a:buNone/>
              <a:defRPr/>
            </a:pPr>
            <a:r>
              <a:rPr lang="he-IL" altLang="he-IL" sz="3600" dirty="0">
                <a:latin typeface="Garamond" panose="02020404030301010803" pitchFamily="18" charset="0"/>
              </a:rPr>
              <a:t>נושאי ההרצאה</a:t>
            </a:r>
            <a:endParaRPr lang="en-US" altLang="he-IL" sz="3600" dirty="0">
              <a:latin typeface="Garamond" panose="02020404030301010803"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הגדרת הכנסה מועדפת</a:t>
            </a:r>
            <a:endParaRPr lang="he-IL" altLang="he-IL" sz="2000" dirty="0"/>
          </a:p>
        </p:txBody>
      </p:sp>
      <p:sp>
        <p:nvSpPr>
          <p:cNvPr id="19459" name="מציין מיקום תוכן 2">
            <a:extLst>
              <a:ext uri="{FF2B5EF4-FFF2-40B4-BE49-F238E27FC236}">
                <a16:creationId xmlns:a16="http://schemas.microsoft.com/office/drawing/2014/main" id="{B9C40DBB-B32B-42DA-828E-4214B5CD1179}"/>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None/>
            </a:pPr>
            <a:r>
              <a:rPr lang="he-IL" altLang="he-IL" sz="2000" b="1" u="sng" dirty="0"/>
              <a:t>תנאי שלישי - הכנסתה של החברה היא הכנסה מועדפת</a:t>
            </a:r>
            <a:r>
              <a:rPr lang="he-IL" altLang="he-IL" sz="2000" b="1" dirty="0"/>
              <a:t> </a:t>
            </a:r>
            <a:r>
              <a:rPr lang="he-IL" altLang="he-IL" sz="2000" dirty="0"/>
              <a:t>- סעיף 51 לחוק:</a:t>
            </a:r>
          </a:p>
          <a:p>
            <a:pPr marL="0" indent="0" algn="just">
              <a:lnSpc>
                <a:spcPct val="150000"/>
              </a:lnSpc>
              <a:spcBef>
                <a:spcPts val="600"/>
              </a:spcBef>
              <a:buFontTx/>
              <a:buNone/>
            </a:pPr>
            <a:r>
              <a:rPr lang="he-IL" altLang="he-IL" sz="2000" dirty="0"/>
              <a:t>הכנסה מועדפת היא הכנסה הנובעת מפעילותו בישראל של המפעל המועדף.</a:t>
            </a:r>
          </a:p>
          <a:p>
            <a:pPr marL="0" indent="0" algn="just">
              <a:lnSpc>
                <a:spcPct val="150000"/>
              </a:lnSpc>
              <a:spcBef>
                <a:spcPts val="600"/>
              </a:spcBef>
              <a:buFontTx/>
              <a:buNone/>
            </a:pPr>
            <a:r>
              <a:rPr lang="he-IL" altLang="he-IL" sz="2000" dirty="0"/>
              <a:t>הטבות המס יחולו רק על פעילותו של המפעל </a:t>
            </a:r>
            <a:r>
              <a:rPr lang="he-IL" altLang="he-IL" sz="2000" u="sng" dirty="0"/>
              <a:t>בישראל</a:t>
            </a:r>
            <a:r>
              <a:rPr lang="he-IL" altLang="he-IL" sz="2000" dirty="0"/>
              <a:t> (פעילותו של המפעל מחוץ לישראל תפגע בהטבות המס של המפעל וההטבות יינתנו באופן יחסי).</a:t>
            </a:r>
          </a:p>
          <a:p>
            <a:pPr marL="0" indent="0" algn="just">
              <a:lnSpc>
                <a:spcPct val="150000"/>
              </a:lnSpc>
              <a:spcBef>
                <a:spcPts val="600"/>
              </a:spcBef>
              <a:buFontTx/>
              <a:buNone/>
            </a:pPr>
            <a:r>
              <a:rPr lang="he-IL" altLang="he-IL" sz="2000" dirty="0"/>
              <a:t>החל משנת 2017, הכנסה מנכס לא מוחשי, אשר אינה מיוחסת לייצור ואילו הייתה מופקת ע"י מפעל טכנולוגי לא היה ניתן לראות בה הכנסה טכנולוגית מועדפת - </a:t>
            </a:r>
            <a:r>
              <a:rPr lang="he-IL" altLang="he-IL" sz="2000" b="1" u="sng" dirty="0"/>
              <a:t>אינה נחשבת הכנסה מועדפת</a:t>
            </a:r>
            <a:r>
              <a:rPr lang="he-IL" altLang="he-IL" sz="2000" dirty="0"/>
              <a:t>.</a:t>
            </a:r>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20</a:t>
            </a:fld>
            <a:endParaRPr lang="en-US" altLang="he-IL"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a:extLst>
              <a:ext uri="{FF2B5EF4-FFF2-40B4-BE49-F238E27FC236}">
                <a16:creationId xmlns:a16="http://schemas.microsoft.com/office/drawing/2014/main" id="{42238F08-2C5F-4554-9C23-040A08555D3C}"/>
              </a:ext>
            </a:extLst>
          </p:cNvPr>
          <p:cNvSpPr>
            <a:spLocks noGrp="1" noChangeArrowheads="1"/>
          </p:cNvSpPr>
          <p:nvPr>
            <p:ph type="title"/>
          </p:nvPr>
        </p:nvSpPr>
        <p:spPr>
          <a:xfrm>
            <a:off x="452438" y="0"/>
            <a:ext cx="8229600" cy="620713"/>
          </a:xfrm>
        </p:spPr>
        <p:txBody>
          <a:bodyPr/>
          <a:lstStyle/>
          <a:p>
            <a:r>
              <a:rPr lang="he-IL" altLang="he-IL" sz="3000" b="1" dirty="0"/>
              <a:t>הגדרת הכנסה מועדפת (המשך)</a:t>
            </a:r>
            <a:endParaRPr lang="he-IL" altLang="he-IL" sz="2000" dirty="0"/>
          </a:p>
        </p:txBody>
      </p:sp>
      <p:sp>
        <p:nvSpPr>
          <p:cNvPr id="16387" name="מציין מיקום תוכן 2">
            <a:extLst>
              <a:ext uri="{FF2B5EF4-FFF2-40B4-BE49-F238E27FC236}">
                <a16:creationId xmlns:a16="http://schemas.microsoft.com/office/drawing/2014/main" id="{ACA8F8C1-A9FA-431A-8A84-7351DAC9328B}"/>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FontTx/>
              <a:buNone/>
              <a:defRPr/>
            </a:pPr>
            <a:r>
              <a:rPr lang="he-IL" altLang="he-IL" sz="2000" b="1" u="sng" dirty="0"/>
              <a:t>הגדרת הכנסה מועדפת</a:t>
            </a:r>
            <a:r>
              <a:rPr lang="he-IL" altLang="he-IL" sz="2000" b="1" dirty="0"/>
              <a:t> </a:t>
            </a:r>
            <a:r>
              <a:rPr lang="he-IL" altLang="he-IL" sz="2000" dirty="0"/>
              <a:t>- סעיף 51 לחוק:</a:t>
            </a:r>
          </a:p>
          <a:p>
            <a:pPr marL="0" indent="0" algn="just">
              <a:lnSpc>
                <a:spcPct val="150000"/>
              </a:lnSpc>
              <a:spcBef>
                <a:spcPts val="0"/>
              </a:spcBef>
              <a:buFontTx/>
              <a:buNone/>
              <a:defRPr/>
            </a:pPr>
            <a:r>
              <a:rPr lang="he-IL" altLang="he-IL" sz="2000" dirty="0"/>
              <a:t>הכנסה מועדפת כוללת מספר חלופות:</a:t>
            </a:r>
          </a:p>
          <a:p>
            <a:pPr marL="457200" indent="-457200" algn="just">
              <a:lnSpc>
                <a:spcPct val="150000"/>
              </a:lnSpc>
              <a:spcBef>
                <a:spcPts val="0"/>
              </a:spcBef>
              <a:buFontTx/>
              <a:buAutoNum type="arabicPeriod"/>
              <a:defRPr/>
            </a:pPr>
            <a:r>
              <a:rPr lang="he-IL" altLang="he-IL" sz="2000" dirty="0"/>
              <a:t>הכנסה ממכירת מוצרים (ההגדרה אינה כוללת הכנסה שמקורה במכרה, מפעל להפקת מחצבים או במפעל לחיפוש או להפקה של נפט).</a:t>
            </a:r>
          </a:p>
          <a:p>
            <a:pPr marL="457200" indent="-457200" algn="just">
              <a:lnSpc>
                <a:spcPct val="150000"/>
              </a:lnSpc>
              <a:spcBef>
                <a:spcPts val="0"/>
              </a:spcBef>
              <a:buFontTx/>
              <a:buAutoNum type="arabicPeriod"/>
              <a:defRPr/>
            </a:pPr>
            <a:r>
              <a:rPr lang="he-IL" altLang="he-IL" sz="2000" dirty="0"/>
              <a:t>הכנסה מתמלוגים - בהתאם לסעיף 51 לחוק, נדרש אישור המנהל שהכנסות אלו נלוות לפעילות </a:t>
            </a:r>
            <a:r>
              <a:rPr lang="he-IL" altLang="he-IL" sz="2000" dirty="0" err="1"/>
              <a:t>הייצורית</a:t>
            </a:r>
            <a:r>
              <a:rPr lang="he-IL" altLang="he-IL" sz="2000" dirty="0"/>
              <a:t> של המפעל המועדף בישראל.</a:t>
            </a:r>
          </a:p>
          <a:p>
            <a:pPr marL="457200" indent="-457200" algn="just">
              <a:lnSpc>
                <a:spcPct val="150000"/>
              </a:lnSpc>
              <a:spcBef>
                <a:spcPts val="0"/>
              </a:spcBef>
              <a:buFontTx/>
              <a:buAutoNum type="arabicPeriod"/>
              <a:defRPr/>
            </a:pPr>
            <a:r>
              <a:rPr lang="he-IL" altLang="he-IL" sz="2000" dirty="0"/>
              <a:t>הכנסה ממתן שירותים נלווים למוצרים שהמפעל מייצר ו/או מוכר.</a:t>
            </a:r>
          </a:p>
          <a:p>
            <a:pPr marL="457200" indent="-457200" algn="just">
              <a:lnSpc>
                <a:spcPct val="150000"/>
              </a:lnSpc>
              <a:spcBef>
                <a:spcPts val="0"/>
              </a:spcBef>
              <a:buFontTx/>
              <a:buAutoNum type="arabicPeriod"/>
              <a:defRPr/>
            </a:pPr>
            <a:r>
              <a:rPr lang="he-IL" altLang="he-IL" sz="2000" dirty="0"/>
              <a:t>הכנסה ממחקר ופיתוח תעשייתי בעבור תושב חוץ.</a:t>
            </a:r>
          </a:p>
          <a:p>
            <a:pPr marL="457200" indent="-457200" algn="just">
              <a:lnSpc>
                <a:spcPct val="150000"/>
              </a:lnSpc>
              <a:spcBef>
                <a:spcPts val="0"/>
              </a:spcBef>
              <a:buFontTx/>
              <a:buAutoNum type="arabicPeriod"/>
              <a:defRPr/>
            </a:pPr>
            <a:r>
              <a:rPr lang="he-IL" altLang="he-IL" sz="2000" dirty="0"/>
              <a:t>הכנסה ממכירת מוצרים שהם מוליכים למחצה שיוצרו במפעל אחר שאינו בבעלות קרוב של בעל המפעל.</a:t>
            </a:r>
          </a:p>
          <a:p>
            <a:pPr marL="457200" indent="-457200" algn="just">
              <a:lnSpc>
                <a:spcPct val="150000"/>
              </a:lnSpc>
              <a:spcBef>
                <a:spcPts val="0"/>
              </a:spcBef>
              <a:buFontTx/>
              <a:buAutoNum type="arabicPeriod"/>
              <a:defRPr/>
            </a:pPr>
            <a:endParaRPr lang="en-US" altLang="he-IL" sz="2000" dirty="0"/>
          </a:p>
        </p:txBody>
      </p:sp>
      <p:sp>
        <p:nvSpPr>
          <p:cNvPr id="20484" name="מציין מיקום של מספר שקופית 3">
            <a:extLst>
              <a:ext uri="{FF2B5EF4-FFF2-40B4-BE49-F238E27FC236}">
                <a16:creationId xmlns:a16="http://schemas.microsoft.com/office/drawing/2014/main" id="{CA472967-CAFE-4EFC-85E4-F1770E7503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B7AF981-63F9-4014-BBF6-D5FD0EF0E0A9}" type="slidenum">
              <a:rPr lang="he-IL" altLang="he-IL" sz="1400" smtClean="0"/>
              <a:pPr algn="l">
                <a:spcBef>
                  <a:spcPct val="0"/>
                </a:spcBef>
                <a:buFontTx/>
                <a:buNone/>
              </a:pPr>
              <a:t>21</a:t>
            </a:fld>
            <a:endParaRPr lang="en-US" altLang="he-IL"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a:extLst>
              <a:ext uri="{FF2B5EF4-FFF2-40B4-BE49-F238E27FC236}">
                <a16:creationId xmlns:a16="http://schemas.microsoft.com/office/drawing/2014/main" id="{42238F08-2C5F-4554-9C23-040A08555D3C}"/>
              </a:ext>
            </a:extLst>
          </p:cNvPr>
          <p:cNvSpPr>
            <a:spLocks noGrp="1" noChangeArrowheads="1"/>
          </p:cNvSpPr>
          <p:nvPr>
            <p:ph type="title"/>
          </p:nvPr>
        </p:nvSpPr>
        <p:spPr>
          <a:xfrm>
            <a:off x="452438" y="0"/>
            <a:ext cx="8229600" cy="620713"/>
          </a:xfrm>
        </p:spPr>
        <p:txBody>
          <a:bodyPr/>
          <a:lstStyle/>
          <a:p>
            <a:r>
              <a:rPr lang="he-IL" altLang="he-IL" sz="3000" b="1" dirty="0"/>
              <a:t>החלטות מיסוי</a:t>
            </a:r>
            <a:endParaRPr lang="he-IL" altLang="he-IL" sz="2000" dirty="0"/>
          </a:p>
        </p:txBody>
      </p:sp>
      <p:sp>
        <p:nvSpPr>
          <p:cNvPr id="16387" name="מציין מיקום תוכן 2">
            <a:extLst>
              <a:ext uri="{FF2B5EF4-FFF2-40B4-BE49-F238E27FC236}">
                <a16:creationId xmlns:a16="http://schemas.microsoft.com/office/drawing/2014/main" id="{ACA8F8C1-A9FA-431A-8A84-7351DAC9328B}"/>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FontTx/>
              <a:buNone/>
              <a:defRPr/>
            </a:pPr>
            <a:r>
              <a:rPr lang="he-IL" altLang="he-IL" sz="2000" u="sng" dirty="0"/>
              <a:t>החלטת מיסוי 9901/17 - הכנסות מתמלוגים</a:t>
            </a:r>
            <a:endParaRPr lang="he-IL" altLang="he-IL" sz="2000" dirty="0"/>
          </a:p>
          <a:p>
            <a:pPr marL="0" indent="0" algn="just">
              <a:lnSpc>
                <a:spcPct val="150000"/>
              </a:lnSpc>
              <a:spcBef>
                <a:spcPts val="0"/>
              </a:spcBef>
              <a:spcAft>
                <a:spcPts val="600"/>
              </a:spcAft>
              <a:buFontTx/>
              <a:buNone/>
              <a:defRPr/>
            </a:pPr>
            <a:r>
              <a:rPr lang="he-IL" altLang="he-IL" sz="2000" dirty="0"/>
              <a:t>הכנסותיה של חברה נובעות ממכירת מוצרים המיוצרים בישראל וכן מהכנסה מתמלוגים מחברה בת זרה. חברת הבת עתידה לפתוח מפעל ולייצר מוצרים באמצעות ידע שפותח בישראל.</a:t>
            </a:r>
          </a:p>
          <a:p>
            <a:pPr marL="0" indent="0" algn="just">
              <a:lnSpc>
                <a:spcPct val="150000"/>
              </a:lnSpc>
              <a:spcBef>
                <a:spcPts val="600"/>
              </a:spcBef>
              <a:spcAft>
                <a:spcPts val="600"/>
              </a:spcAft>
              <a:buFontTx/>
              <a:buNone/>
              <a:defRPr/>
            </a:pPr>
            <a:r>
              <a:rPr lang="he-IL" altLang="he-IL" sz="2000" dirty="0"/>
              <a:t>נקבע, כי ההכנסות מתמלוגים יהוו "הכנסה מועדפת" בהתאם לסעיף 51 לחוק ובכפוף </a:t>
            </a:r>
            <a:r>
              <a:rPr lang="he-IL" altLang="he-IL" sz="2000" u="sng" dirty="0"/>
              <a:t>לתנאים הבאים</a:t>
            </a:r>
            <a:r>
              <a:rPr lang="he-IL" altLang="he-IL" sz="2000" dirty="0"/>
              <a:t>:</a:t>
            </a:r>
          </a:p>
          <a:p>
            <a:pPr algn="just">
              <a:spcBef>
                <a:spcPts val="600"/>
              </a:spcBef>
              <a:spcAft>
                <a:spcPts val="600"/>
              </a:spcAft>
              <a:buFontTx/>
              <a:buAutoNum type="arabicPeriod"/>
              <a:defRPr/>
            </a:pPr>
            <a:r>
              <a:rPr lang="he-IL" altLang="he-IL" sz="2000" dirty="0"/>
              <a:t>התמלוגים שולמו עבור "ידע" והינם נלווים לפעילות </a:t>
            </a:r>
            <a:r>
              <a:rPr lang="he-IL" altLang="he-IL" sz="2000" dirty="0" err="1"/>
              <a:t>הייצורית</a:t>
            </a:r>
            <a:r>
              <a:rPr lang="he-IL" altLang="he-IL" sz="2000" dirty="0"/>
              <a:t>.</a:t>
            </a:r>
          </a:p>
          <a:p>
            <a:pPr algn="just">
              <a:spcBef>
                <a:spcPts val="600"/>
              </a:spcBef>
              <a:spcAft>
                <a:spcPts val="600"/>
              </a:spcAft>
              <a:buFontTx/>
              <a:buAutoNum type="arabicPeriod"/>
              <a:defRPr/>
            </a:pPr>
            <a:r>
              <a:rPr lang="he-IL" altLang="he-IL" sz="2000" dirty="0"/>
              <a:t>הפעילות </a:t>
            </a:r>
            <a:r>
              <a:rPr lang="he-IL" altLang="he-IL" sz="2000" dirty="0" err="1"/>
              <a:t>הייצורית</a:t>
            </a:r>
            <a:r>
              <a:rPr lang="he-IL" altLang="he-IL" sz="2000" dirty="0"/>
              <a:t> בישראל לא תפחת ביחס לפעילותה טרם הקמת המפעל מחוץ לישראל.</a:t>
            </a:r>
          </a:p>
          <a:p>
            <a:pPr algn="just">
              <a:spcBef>
                <a:spcPts val="600"/>
              </a:spcBef>
              <a:spcAft>
                <a:spcPts val="600"/>
              </a:spcAft>
              <a:buFontTx/>
              <a:buAutoNum type="arabicPeriod"/>
              <a:defRPr/>
            </a:pPr>
            <a:r>
              <a:rPr lang="he-IL" altLang="he-IL" sz="2000" dirty="0"/>
              <a:t>הכנסות החברה מתמלוגים לא יעלו על 25% מכלל הכנסותיה של החברה ממכירת מוצרים בישראל.</a:t>
            </a:r>
          </a:p>
        </p:txBody>
      </p:sp>
      <p:sp>
        <p:nvSpPr>
          <p:cNvPr id="20484" name="מציין מיקום של מספר שקופית 3">
            <a:extLst>
              <a:ext uri="{FF2B5EF4-FFF2-40B4-BE49-F238E27FC236}">
                <a16:creationId xmlns:a16="http://schemas.microsoft.com/office/drawing/2014/main" id="{CA472967-CAFE-4EFC-85E4-F1770E7503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B7AF981-63F9-4014-BBF6-D5FD0EF0E0A9}" type="slidenum">
              <a:rPr lang="he-IL" altLang="he-IL" sz="1400" smtClean="0"/>
              <a:pPr algn="l">
                <a:spcBef>
                  <a:spcPct val="0"/>
                </a:spcBef>
                <a:buFontTx/>
                <a:buNone/>
              </a:pPr>
              <a:t>22</a:t>
            </a:fld>
            <a:endParaRPr lang="en-US" altLang="he-IL" sz="1400"/>
          </a:p>
        </p:txBody>
      </p:sp>
    </p:spTree>
    <p:extLst>
      <p:ext uri="{BB962C8B-B14F-4D97-AF65-F5344CB8AC3E}">
        <p14:creationId xmlns:p14="http://schemas.microsoft.com/office/powerpoint/2010/main" val="332350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a:extLst>
              <a:ext uri="{FF2B5EF4-FFF2-40B4-BE49-F238E27FC236}">
                <a16:creationId xmlns:a16="http://schemas.microsoft.com/office/drawing/2014/main" id="{42238F08-2C5F-4554-9C23-040A08555D3C}"/>
              </a:ext>
            </a:extLst>
          </p:cNvPr>
          <p:cNvSpPr>
            <a:spLocks noGrp="1" noChangeArrowheads="1"/>
          </p:cNvSpPr>
          <p:nvPr>
            <p:ph type="title"/>
          </p:nvPr>
        </p:nvSpPr>
        <p:spPr>
          <a:xfrm>
            <a:off x="452438" y="0"/>
            <a:ext cx="8229600" cy="620713"/>
          </a:xfrm>
        </p:spPr>
        <p:txBody>
          <a:bodyPr/>
          <a:lstStyle/>
          <a:p>
            <a:r>
              <a:rPr lang="he-IL" altLang="he-IL" sz="3000" b="1" dirty="0"/>
              <a:t>החלטות מיסוי</a:t>
            </a:r>
            <a:endParaRPr lang="he-IL" altLang="he-IL" sz="2000" dirty="0"/>
          </a:p>
        </p:txBody>
      </p:sp>
      <p:sp>
        <p:nvSpPr>
          <p:cNvPr id="16387" name="מציין מיקום תוכן 2">
            <a:extLst>
              <a:ext uri="{FF2B5EF4-FFF2-40B4-BE49-F238E27FC236}">
                <a16:creationId xmlns:a16="http://schemas.microsoft.com/office/drawing/2014/main" id="{ACA8F8C1-A9FA-431A-8A84-7351DAC9328B}"/>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FontTx/>
              <a:buNone/>
              <a:defRPr/>
            </a:pPr>
            <a:r>
              <a:rPr lang="he-IL" altLang="he-IL" sz="2000" u="sng" dirty="0"/>
              <a:t>החלטת מיסוי 2167/18 - הכנסה מועדפת ממתן זכות שימוש בתוכנה המשמשת כפלטפורמת מסחר</a:t>
            </a:r>
            <a:endParaRPr lang="he-IL" altLang="he-IL" sz="1800" dirty="0"/>
          </a:p>
          <a:p>
            <a:pPr marL="0" indent="0" algn="just">
              <a:lnSpc>
                <a:spcPct val="150000"/>
              </a:lnSpc>
              <a:spcBef>
                <a:spcPts val="0"/>
              </a:spcBef>
              <a:spcAft>
                <a:spcPts val="600"/>
              </a:spcAft>
              <a:buFontTx/>
              <a:buNone/>
              <a:defRPr/>
            </a:pPr>
            <a:r>
              <a:rPr lang="he-IL" altLang="he-IL" sz="2000" dirty="0"/>
              <a:t>חברה פרטית תושבת ישראל עוסקת בפיתוח תוכנה עבור ברוקרים וגופים פיננסים. לחברה הכנסות ממתן זכות שימוש בתוכנה מלקוחותיה. התשלום מחושב כסכום קבוע וכן כאחוז ממחזור המכירות של הלקוח.</a:t>
            </a:r>
          </a:p>
          <a:p>
            <a:pPr marL="0" indent="0" algn="just">
              <a:lnSpc>
                <a:spcPct val="150000"/>
              </a:lnSpc>
              <a:spcBef>
                <a:spcPts val="0"/>
              </a:spcBef>
              <a:spcAft>
                <a:spcPts val="600"/>
              </a:spcAft>
              <a:buFontTx/>
              <a:buNone/>
              <a:defRPr/>
            </a:pPr>
            <a:r>
              <a:rPr lang="he-IL" altLang="he-IL" sz="2000" dirty="0"/>
              <a:t>נקבע, כי הכנסות ממתן זכות שימוש בתוכנה מהוות "הכנסה מועדפת" בכפוף להתקיימות הצהרות החברה, כי:</a:t>
            </a:r>
          </a:p>
          <a:p>
            <a:pPr marL="0" indent="0" algn="just">
              <a:lnSpc>
                <a:spcPct val="150000"/>
              </a:lnSpc>
              <a:spcBef>
                <a:spcPts val="0"/>
              </a:spcBef>
              <a:spcAft>
                <a:spcPts val="600"/>
              </a:spcAft>
              <a:buFontTx/>
              <a:buNone/>
              <a:defRPr/>
            </a:pPr>
            <a:r>
              <a:rPr lang="he-IL" altLang="he-IL" sz="2000" dirty="0"/>
              <a:t>לחברה אין כל קשר עסקי עם לקוחות החברה; לקוחות החברה אינם "קרוב" של החברה; מלוא הסיכונים הינם על הלקוחות; המודל העסקי של החברה הוא פיתוח וקבלת תשלום עבור מתן זכות שימוש; הכנסות החברה הינם ממחזור השימוש בתוכנה אצל הלקוחות שלה.</a:t>
            </a:r>
          </a:p>
        </p:txBody>
      </p:sp>
      <p:sp>
        <p:nvSpPr>
          <p:cNvPr id="20484" name="מציין מיקום של מספר שקופית 3">
            <a:extLst>
              <a:ext uri="{FF2B5EF4-FFF2-40B4-BE49-F238E27FC236}">
                <a16:creationId xmlns:a16="http://schemas.microsoft.com/office/drawing/2014/main" id="{CA472967-CAFE-4EFC-85E4-F1770E7503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B7AF981-63F9-4014-BBF6-D5FD0EF0E0A9}" type="slidenum">
              <a:rPr lang="he-IL" altLang="he-IL" sz="1400" smtClean="0"/>
              <a:pPr algn="l">
                <a:spcBef>
                  <a:spcPct val="0"/>
                </a:spcBef>
                <a:buFontTx/>
                <a:buNone/>
              </a:pPr>
              <a:t>23</a:t>
            </a:fld>
            <a:endParaRPr lang="en-US" altLang="he-IL" sz="1400"/>
          </a:p>
        </p:txBody>
      </p:sp>
    </p:spTree>
    <p:extLst>
      <p:ext uri="{BB962C8B-B14F-4D97-AF65-F5344CB8AC3E}">
        <p14:creationId xmlns:p14="http://schemas.microsoft.com/office/powerpoint/2010/main" val="344873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a:extLst>
              <a:ext uri="{FF2B5EF4-FFF2-40B4-BE49-F238E27FC236}">
                <a16:creationId xmlns:a16="http://schemas.microsoft.com/office/drawing/2014/main" id="{42238F08-2C5F-4554-9C23-040A08555D3C}"/>
              </a:ext>
            </a:extLst>
          </p:cNvPr>
          <p:cNvSpPr>
            <a:spLocks noGrp="1" noChangeArrowheads="1"/>
          </p:cNvSpPr>
          <p:nvPr>
            <p:ph type="title"/>
          </p:nvPr>
        </p:nvSpPr>
        <p:spPr>
          <a:xfrm>
            <a:off x="452438" y="0"/>
            <a:ext cx="8229600" cy="620713"/>
          </a:xfrm>
        </p:spPr>
        <p:txBody>
          <a:bodyPr/>
          <a:lstStyle/>
          <a:p>
            <a:r>
              <a:rPr lang="he-IL" altLang="he-IL" sz="3000" b="1" dirty="0"/>
              <a:t>החלטות מיסוי</a:t>
            </a:r>
            <a:endParaRPr lang="he-IL" altLang="he-IL" sz="2000" dirty="0"/>
          </a:p>
        </p:txBody>
      </p:sp>
      <p:sp>
        <p:nvSpPr>
          <p:cNvPr id="16387" name="מציין מיקום תוכן 2">
            <a:extLst>
              <a:ext uri="{FF2B5EF4-FFF2-40B4-BE49-F238E27FC236}">
                <a16:creationId xmlns:a16="http://schemas.microsoft.com/office/drawing/2014/main" id="{ACA8F8C1-A9FA-431A-8A84-7351DAC9328B}"/>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FontTx/>
              <a:buNone/>
              <a:defRPr/>
            </a:pPr>
            <a:r>
              <a:rPr lang="he-IL" altLang="he-IL" sz="2000" u="sng" dirty="0"/>
              <a:t>החלטת מיסוי 0933/18 - הכנסה מועדפת </a:t>
            </a:r>
          </a:p>
          <a:p>
            <a:pPr marL="0" indent="0" algn="just">
              <a:lnSpc>
                <a:spcPct val="150000"/>
              </a:lnSpc>
              <a:spcBef>
                <a:spcPts val="600"/>
              </a:spcBef>
              <a:spcAft>
                <a:spcPts val="600"/>
              </a:spcAft>
              <a:buFontTx/>
              <a:buNone/>
              <a:defRPr/>
            </a:pPr>
            <a:r>
              <a:rPr lang="he-IL" altLang="he-IL" sz="2000" dirty="0"/>
              <a:t>החברה הינה חברה פרטית תושבת ישראל העוסקת בפיתוח תוכנה בתחום המשחקים החברתיים עבור חברת אם הרשומה מחוץ לישראל. הכנסותיה של החברה נובעות ממתן שירותי מו"פ לחברת האם בלבד במודל של </a:t>
            </a:r>
            <a:r>
              <a:rPr lang="en-US" altLang="he-IL" sz="2000" dirty="0"/>
              <a:t>Cost +</a:t>
            </a:r>
            <a:r>
              <a:rPr lang="he-IL" altLang="he-IL" sz="2000" dirty="0"/>
              <a:t>.</a:t>
            </a:r>
          </a:p>
          <a:p>
            <a:pPr marL="0" indent="0" algn="just">
              <a:lnSpc>
                <a:spcPct val="150000"/>
              </a:lnSpc>
              <a:spcBef>
                <a:spcPts val="0"/>
              </a:spcBef>
              <a:spcAft>
                <a:spcPts val="600"/>
              </a:spcAft>
              <a:buFontTx/>
              <a:buNone/>
              <a:defRPr/>
            </a:pPr>
            <a:r>
              <a:rPr lang="he-IL" altLang="he-IL" sz="2000" dirty="0"/>
              <a:t>נקבע, כי הכנסותיה של החברה ממתן שירותי מו"פ לחברת האם תחשבנה הכנסה מועדפת בכפוף לתנאים הבאים:</a:t>
            </a:r>
          </a:p>
          <a:p>
            <a:pPr marL="457200" indent="-457200" algn="just">
              <a:lnSpc>
                <a:spcPct val="150000"/>
              </a:lnSpc>
              <a:spcBef>
                <a:spcPts val="0"/>
              </a:spcBef>
              <a:spcAft>
                <a:spcPts val="600"/>
              </a:spcAft>
              <a:buFontTx/>
              <a:buAutoNum type="arabicPeriod"/>
              <a:defRPr/>
            </a:pPr>
            <a:r>
              <a:rPr lang="he-IL" altLang="he-IL" sz="2000" dirty="0"/>
              <a:t>חברת האם תעמוד בהגדרת "תושב חוץ" בהתאם לסעיף 1א לחוק.</a:t>
            </a:r>
          </a:p>
          <a:p>
            <a:pPr marL="457200" indent="-457200" algn="just">
              <a:lnSpc>
                <a:spcPct val="150000"/>
              </a:lnSpc>
              <a:spcBef>
                <a:spcPts val="0"/>
              </a:spcBef>
              <a:spcAft>
                <a:spcPts val="600"/>
              </a:spcAft>
              <a:buFontTx/>
              <a:buAutoNum type="arabicPeriod"/>
              <a:defRPr/>
            </a:pPr>
            <a:r>
              <a:rPr lang="he-IL" altLang="he-IL" sz="2000" dirty="0"/>
              <a:t>יתקבל אישור בתוקף מהמדען הראשי, כי החברה מעניקה שירותי מו"פ עבור תושב חוץ. החברה תצרף לדוח המס את האישור בכל שנת מס בה היא תובעת הטבות על פי החוק.</a:t>
            </a:r>
          </a:p>
          <a:p>
            <a:pPr marL="0" indent="0" algn="just">
              <a:lnSpc>
                <a:spcPct val="150000"/>
              </a:lnSpc>
              <a:spcBef>
                <a:spcPts val="0"/>
              </a:spcBef>
              <a:spcAft>
                <a:spcPts val="600"/>
              </a:spcAft>
              <a:buFontTx/>
              <a:buNone/>
              <a:defRPr/>
            </a:pPr>
            <a:endParaRPr lang="he-IL" altLang="he-IL" sz="2000" dirty="0"/>
          </a:p>
        </p:txBody>
      </p:sp>
      <p:sp>
        <p:nvSpPr>
          <p:cNvPr id="20484" name="מציין מיקום של מספר שקופית 3">
            <a:extLst>
              <a:ext uri="{FF2B5EF4-FFF2-40B4-BE49-F238E27FC236}">
                <a16:creationId xmlns:a16="http://schemas.microsoft.com/office/drawing/2014/main" id="{CA472967-CAFE-4EFC-85E4-F1770E7503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B7AF981-63F9-4014-BBF6-D5FD0EF0E0A9}" type="slidenum">
              <a:rPr lang="he-IL" altLang="he-IL" sz="1400" smtClean="0"/>
              <a:pPr algn="l">
                <a:spcBef>
                  <a:spcPct val="0"/>
                </a:spcBef>
                <a:buFontTx/>
                <a:buNone/>
              </a:pPr>
              <a:t>24</a:t>
            </a:fld>
            <a:endParaRPr lang="en-US" altLang="he-IL" sz="1400"/>
          </a:p>
        </p:txBody>
      </p:sp>
    </p:spTree>
    <p:extLst>
      <p:ext uri="{BB962C8B-B14F-4D97-AF65-F5344CB8AC3E}">
        <p14:creationId xmlns:p14="http://schemas.microsoft.com/office/powerpoint/2010/main" val="1771481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כותרת 1">
            <a:extLst>
              <a:ext uri="{FF2B5EF4-FFF2-40B4-BE49-F238E27FC236}">
                <a16:creationId xmlns:a16="http://schemas.microsoft.com/office/drawing/2014/main" id="{B2FF950E-05D5-46D7-8B7A-1171749E400F}"/>
              </a:ext>
            </a:extLst>
          </p:cNvPr>
          <p:cNvSpPr>
            <a:spLocks noGrp="1" noChangeArrowheads="1"/>
          </p:cNvSpPr>
          <p:nvPr>
            <p:ph type="title"/>
          </p:nvPr>
        </p:nvSpPr>
        <p:spPr>
          <a:xfrm>
            <a:off x="452438" y="0"/>
            <a:ext cx="8229600" cy="620713"/>
          </a:xfrm>
        </p:spPr>
        <p:txBody>
          <a:bodyPr/>
          <a:lstStyle/>
          <a:p>
            <a:r>
              <a:rPr lang="he-IL" altLang="he-IL" sz="3000" b="1" dirty="0"/>
              <a:t>לסיכום - תנאים מצטברים למפעל מועדף</a:t>
            </a:r>
            <a:endParaRPr lang="he-IL" altLang="he-IL" sz="2000" dirty="0"/>
          </a:p>
        </p:txBody>
      </p:sp>
      <p:sp>
        <p:nvSpPr>
          <p:cNvPr id="16387" name="מציין מיקום תוכן 2">
            <a:extLst>
              <a:ext uri="{FF2B5EF4-FFF2-40B4-BE49-F238E27FC236}">
                <a16:creationId xmlns:a16="http://schemas.microsoft.com/office/drawing/2014/main" id="{ACA8F8C1-A9FA-431A-8A84-7351DAC9328B}"/>
              </a:ext>
            </a:extLst>
          </p:cNvPr>
          <p:cNvSpPr>
            <a:spLocks noGrp="1" noChangeArrowheads="1"/>
          </p:cNvSpPr>
          <p:nvPr>
            <p:ph idx="1"/>
          </p:nvPr>
        </p:nvSpPr>
        <p:spPr>
          <a:xfrm>
            <a:off x="492021" y="908720"/>
            <a:ext cx="8229600" cy="4525963"/>
          </a:xfrm>
        </p:spPr>
        <p:txBody>
          <a:bodyPr/>
          <a:lstStyle/>
          <a:p>
            <a:pPr marL="457200" indent="-457200" algn="just">
              <a:spcBef>
                <a:spcPts val="600"/>
              </a:spcBef>
              <a:spcAft>
                <a:spcPts val="600"/>
              </a:spcAft>
              <a:buFont typeface="+mj-lt"/>
              <a:buAutoNum type="arabicPeriod"/>
              <a:defRPr/>
            </a:pPr>
            <a:r>
              <a:rPr lang="he-IL" altLang="he-IL" sz="2000" dirty="0"/>
              <a:t>חברה אשר התאגדה בישראל.</a:t>
            </a:r>
          </a:p>
          <a:p>
            <a:pPr marL="457200" indent="-457200" algn="just">
              <a:spcBef>
                <a:spcPts val="600"/>
              </a:spcBef>
              <a:spcAft>
                <a:spcPts val="0"/>
              </a:spcAft>
              <a:buFontTx/>
              <a:buAutoNum type="arabicPeriod"/>
              <a:defRPr/>
            </a:pPr>
            <a:r>
              <a:rPr lang="he-IL" altLang="he-IL" sz="2000" dirty="0"/>
              <a:t>לחברה יש מפעל תעשייתי אשר עיקר פעילותו </a:t>
            </a:r>
            <a:r>
              <a:rPr lang="he-IL" altLang="he-IL" sz="2000" dirty="0" err="1"/>
              <a:t>ייצורית</a:t>
            </a:r>
            <a:r>
              <a:rPr lang="he-IL" altLang="he-IL" sz="2000" dirty="0"/>
              <a:t>.</a:t>
            </a:r>
          </a:p>
          <a:p>
            <a:pPr marL="457200" indent="-457200" algn="just">
              <a:spcBef>
                <a:spcPts val="600"/>
              </a:spcBef>
              <a:spcAft>
                <a:spcPts val="0"/>
              </a:spcAft>
              <a:buFontTx/>
              <a:buAutoNum type="arabicPeriod"/>
              <a:defRPr/>
            </a:pPr>
            <a:r>
              <a:rPr lang="he-IL" altLang="he-IL" sz="2000" dirty="0"/>
              <a:t>המפעל הוא בר תחרות - העומד </a:t>
            </a:r>
            <a:r>
              <a:rPr lang="he-IL" altLang="he-IL" sz="2000" u="sng" dirty="0"/>
              <a:t>באחד</a:t>
            </a:r>
            <a:r>
              <a:rPr lang="he-IL" altLang="he-IL" sz="2000" dirty="0"/>
              <a:t> מהתנאים הבאים:</a:t>
            </a:r>
          </a:p>
          <a:p>
            <a:pPr marL="936000" lvl="1" indent="-457200" algn="just">
              <a:spcBef>
                <a:spcPts val="600"/>
              </a:spcBef>
              <a:spcAft>
                <a:spcPts val="0"/>
              </a:spcAft>
              <a:buFont typeface="+mj-cs"/>
              <a:buAutoNum type="arabicPeriod"/>
              <a:defRPr/>
            </a:pPr>
            <a:r>
              <a:rPr lang="he-IL" altLang="he-IL" sz="1600" dirty="0"/>
              <a:t>תחום ביוטכנולוגיה או ננוטכנולוגיה.</a:t>
            </a:r>
          </a:p>
          <a:p>
            <a:pPr marL="936000" lvl="1" indent="-457200" algn="just">
              <a:lnSpc>
                <a:spcPts val="3000"/>
              </a:lnSpc>
              <a:spcBef>
                <a:spcPts val="600"/>
              </a:spcBef>
              <a:spcAft>
                <a:spcPts val="0"/>
              </a:spcAft>
              <a:buFont typeface="+mj-cs"/>
              <a:buAutoNum type="arabicPeriod"/>
              <a:defRPr/>
            </a:pPr>
            <a:r>
              <a:rPr lang="he-IL" altLang="he-IL" sz="1600" dirty="0"/>
              <a:t>מכירות המפעל בשנת המס בשוק מסוים הן פחות מ- 75% ממכירות המפעל.</a:t>
            </a:r>
          </a:p>
          <a:p>
            <a:pPr marL="936000" lvl="1" indent="-457200" algn="just">
              <a:spcBef>
                <a:spcPts val="600"/>
              </a:spcBef>
              <a:spcAft>
                <a:spcPts val="0"/>
              </a:spcAft>
              <a:buFont typeface="+mj-cs"/>
              <a:buAutoNum type="arabicPeriod"/>
              <a:defRPr/>
            </a:pPr>
            <a:r>
              <a:rPr lang="he-IL" altLang="he-IL" sz="1600" dirty="0"/>
              <a:t>תנאי הייצוא - לפחות 25% ממכירות המפעל הינן לשוק המונה 15.4 מיליון תושבים.</a:t>
            </a:r>
          </a:p>
          <a:p>
            <a:pPr marL="457200" lvl="1" indent="-457200" algn="just">
              <a:spcBef>
                <a:spcPts val="600"/>
              </a:spcBef>
              <a:spcAft>
                <a:spcPts val="0"/>
              </a:spcAft>
              <a:buFontTx/>
              <a:buAutoNum type="arabicPeriod"/>
              <a:defRPr/>
            </a:pPr>
            <a:r>
              <a:rPr lang="he-IL" altLang="he-IL" sz="2000" dirty="0">
                <a:ea typeface="+mn-ea"/>
              </a:rPr>
              <a:t>החברה בעלת הכנסה מועדפת - הכנסה מפעילות של המפעל בישראל לפי אחת מהחלופות הבאות:</a:t>
            </a:r>
          </a:p>
          <a:p>
            <a:pPr marL="0" lvl="1" indent="0" algn="just">
              <a:lnSpc>
                <a:spcPts val="200"/>
              </a:lnSpc>
              <a:spcBef>
                <a:spcPts val="0"/>
              </a:spcBef>
              <a:spcAft>
                <a:spcPts val="0"/>
              </a:spcAft>
              <a:buNone/>
              <a:defRPr/>
            </a:pPr>
            <a:endParaRPr lang="he-IL" altLang="he-IL" sz="2000" dirty="0">
              <a:ea typeface="+mn-ea"/>
            </a:endParaRPr>
          </a:p>
          <a:p>
            <a:pPr marL="936000" lvl="1" indent="-457200" algn="just">
              <a:spcBef>
                <a:spcPts val="300"/>
              </a:spcBef>
              <a:spcAft>
                <a:spcPts val="0"/>
              </a:spcAft>
              <a:buFont typeface="+mj-lt"/>
              <a:buAutoNum type="arabicPeriod"/>
              <a:defRPr/>
            </a:pPr>
            <a:r>
              <a:rPr lang="he-IL" altLang="he-IL" sz="1600" dirty="0"/>
              <a:t>הכנסה ממכירת מוצרים.</a:t>
            </a:r>
          </a:p>
          <a:p>
            <a:pPr marL="936000" lvl="1" indent="-457200" algn="just">
              <a:spcBef>
                <a:spcPts val="300"/>
              </a:spcBef>
              <a:spcAft>
                <a:spcPts val="0"/>
              </a:spcAft>
              <a:buFont typeface="+mj-cs"/>
              <a:buAutoNum type="arabicPeriod"/>
              <a:defRPr/>
            </a:pPr>
            <a:r>
              <a:rPr lang="he-IL" altLang="he-IL" sz="1600" dirty="0"/>
              <a:t>הכנסה מתמלוגים.</a:t>
            </a:r>
          </a:p>
          <a:p>
            <a:pPr marL="936000" lvl="1" indent="-457200" algn="just">
              <a:spcBef>
                <a:spcPts val="300"/>
              </a:spcBef>
              <a:spcAft>
                <a:spcPts val="0"/>
              </a:spcAft>
              <a:buFont typeface="+mj-cs"/>
              <a:buAutoNum type="arabicPeriod"/>
              <a:defRPr/>
            </a:pPr>
            <a:r>
              <a:rPr lang="he-IL" altLang="he-IL" sz="1600" dirty="0"/>
              <a:t>הכנסה ממתן שירותים נלווים.</a:t>
            </a:r>
          </a:p>
          <a:p>
            <a:pPr marL="936000" lvl="1" indent="-457200" algn="just">
              <a:spcBef>
                <a:spcPts val="300"/>
              </a:spcBef>
              <a:spcAft>
                <a:spcPts val="0"/>
              </a:spcAft>
              <a:buFont typeface="+mj-cs"/>
              <a:buAutoNum type="arabicPeriod"/>
              <a:defRPr/>
            </a:pPr>
            <a:r>
              <a:rPr lang="he-IL" altLang="he-IL" sz="1600" dirty="0"/>
              <a:t>הכנסה ממו"פ בעבור תושב חוץ.</a:t>
            </a:r>
          </a:p>
          <a:p>
            <a:pPr marL="936000" lvl="1" indent="-457200" algn="just">
              <a:spcBef>
                <a:spcPts val="300"/>
              </a:spcBef>
              <a:spcAft>
                <a:spcPts val="0"/>
              </a:spcAft>
              <a:buFont typeface="+mj-cs"/>
              <a:buAutoNum type="arabicPeriod"/>
              <a:defRPr/>
            </a:pPr>
            <a:r>
              <a:rPr lang="he-IL" altLang="he-IL" sz="1600" dirty="0"/>
              <a:t>הכנסה ממכירת מוצרים שהם מוליכים למחצה.</a:t>
            </a:r>
            <a:endParaRPr lang="he-IL" altLang="he-IL" sz="2000" dirty="0"/>
          </a:p>
          <a:p>
            <a:pPr marL="457200" indent="-457200" algn="just">
              <a:spcBef>
                <a:spcPts val="600"/>
              </a:spcBef>
              <a:spcAft>
                <a:spcPts val="0"/>
              </a:spcAft>
              <a:buFontTx/>
              <a:buAutoNum type="arabicPeriod"/>
              <a:defRPr/>
            </a:pPr>
            <a:r>
              <a:rPr lang="he-IL" sz="2000" u="sng" dirty="0"/>
              <a:t>מומלץ ביותר לפנות לרשויות המס לצורך קבלת החלטת מיסוי אשר תקנה וודאות לחברה</a:t>
            </a:r>
            <a:r>
              <a:rPr lang="he-IL" sz="2000" dirty="0"/>
              <a:t>.</a:t>
            </a:r>
            <a:endParaRPr lang="he-IL" altLang="he-IL" sz="2000" dirty="0"/>
          </a:p>
          <a:p>
            <a:pPr marL="457200" indent="-457200" algn="just">
              <a:spcBef>
                <a:spcPts val="600"/>
              </a:spcBef>
              <a:spcAft>
                <a:spcPts val="0"/>
              </a:spcAft>
              <a:buFontTx/>
              <a:buAutoNum type="arabicPeriod"/>
              <a:defRPr/>
            </a:pPr>
            <a:endParaRPr lang="he-IL" altLang="he-IL" sz="2000" dirty="0"/>
          </a:p>
          <a:p>
            <a:pPr marL="400050" lvl="1" indent="0" algn="just">
              <a:spcBef>
                <a:spcPts val="300"/>
              </a:spcBef>
              <a:spcAft>
                <a:spcPts val="0"/>
              </a:spcAft>
              <a:buNone/>
              <a:defRPr/>
            </a:pPr>
            <a:endParaRPr lang="he-IL" altLang="he-IL" sz="2000" dirty="0">
              <a:ea typeface="+mn-ea"/>
            </a:endParaRPr>
          </a:p>
          <a:p>
            <a:pPr marL="457200" indent="-457200" algn="just">
              <a:spcBef>
                <a:spcPts val="600"/>
              </a:spcBef>
              <a:spcAft>
                <a:spcPts val="600"/>
              </a:spcAft>
              <a:buFontTx/>
              <a:buAutoNum type="arabicPeriod"/>
              <a:defRPr/>
            </a:pPr>
            <a:endParaRPr lang="he-IL" altLang="he-IL" sz="2000" dirty="0"/>
          </a:p>
        </p:txBody>
      </p:sp>
      <p:sp>
        <p:nvSpPr>
          <p:cNvPr id="21508" name="מציין מיקום של מספר שקופית 3">
            <a:extLst>
              <a:ext uri="{FF2B5EF4-FFF2-40B4-BE49-F238E27FC236}">
                <a16:creationId xmlns:a16="http://schemas.microsoft.com/office/drawing/2014/main" id="{10F6564E-B47B-49C6-8950-F40B9F7F66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FD0063DC-2540-430F-837D-9E3C2B7E9FE8}" type="slidenum">
              <a:rPr lang="he-IL" altLang="he-IL" sz="1400" smtClean="0"/>
              <a:pPr algn="l">
                <a:spcBef>
                  <a:spcPct val="0"/>
                </a:spcBef>
                <a:buFontTx/>
                <a:buNone/>
              </a:pPr>
              <a:t>25</a:t>
            </a:fld>
            <a:endParaRPr lang="en-US" altLang="he-IL"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06C723-A059-480A-99DB-EFB704518493}"/>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ctr">
              <a:lnSpc>
                <a:spcPct val="90000"/>
              </a:lnSpc>
              <a:spcBef>
                <a:spcPct val="60000"/>
              </a:spcBef>
              <a:buFontTx/>
              <a:buNone/>
              <a:defRPr/>
            </a:pPr>
            <a:r>
              <a:rPr lang="he-IL" altLang="he-IL" sz="5400" b="1" dirty="0"/>
              <a:t>3. מסלול מפעל מועדף מיוחד</a:t>
            </a:r>
          </a:p>
          <a:p>
            <a:pPr marL="0" indent="0" algn="ctr">
              <a:lnSpc>
                <a:spcPct val="90000"/>
              </a:lnSpc>
              <a:spcBef>
                <a:spcPct val="60000"/>
              </a:spcBef>
              <a:buFontTx/>
              <a:buNone/>
              <a:defRPr/>
            </a:pPr>
            <a:r>
              <a:rPr lang="he-IL" altLang="he-IL" sz="4000" b="1" dirty="0"/>
              <a:t>סעיפים 51יט - 51 </a:t>
            </a:r>
            <a:r>
              <a:rPr lang="he-IL" altLang="he-IL" sz="4000" b="1" dirty="0" err="1"/>
              <a:t>כג</a:t>
            </a:r>
            <a:r>
              <a:rPr lang="he-IL" altLang="he-IL" sz="4000" b="1" dirty="0"/>
              <a:t> לחוק עידוד</a:t>
            </a:r>
            <a:endParaRPr lang="en-US" altLang="he-IL" sz="4000" b="1" dirty="0"/>
          </a:p>
        </p:txBody>
      </p:sp>
      <p:sp>
        <p:nvSpPr>
          <p:cNvPr id="23555" name="מציין מיקום של מספר שקופית 1">
            <a:extLst>
              <a:ext uri="{FF2B5EF4-FFF2-40B4-BE49-F238E27FC236}">
                <a16:creationId xmlns:a16="http://schemas.microsoft.com/office/drawing/2014/main" id="{CBF76690-FD73-4C02-B774-6D408CFC2A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A107BD9-2992-40B6-81FA-50A52D39CBB2}" type="slidenum">
              <a:rPr lang="he-IL" altLang="he-IL" sz="1400" smtClean="0"/>
              <a:pPr algn="l">
                <a:spcBef>
                  <a:spcPct val="0"/>
                </a:spcBef>
                <a:buFontTx/>
                <a:buNone/>
              </a:pPr>
              <a:t>26</a:t>
            </a:fld>
            <a:endParaRPr lang="en-US" altLang="he-IL"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כותרת 1">
            <a:extLst>
              <a:ext uri="{FF2B5EF4-FFF2-40B4-BE49-F238E27FC236}">
                <a16:creationId xmlns:a16="http://schemas.microsoft.com/office/drawing/2014/main" id="{BA7F3CE1-3089-4F80-BE7C-494B8777266C}"/>
              </a:ext>
            </a:extLst>
          </p:cNvPr>
          <p:cNvSpPr>
            <a:spLocks noGrp="1" noChangeArrowheads="1"/>
          </p:cNvSpPr>
          <p:nvPr>
            <p:ph type="title"/>
          </p:nvPr>
        </p:nvSpPr>
        <p:spPr>
          <a:xfrm>
            <a:off x="452438" y="0"/>
            <a:ext cx="8229600" cy="620713"/>
          </a:xfrm>
        </p:spPr>
        <p:txBody>
          <a:bodyPr/>
          <a:lstStyle/>
          <a:p>
            <a:r>
              <a:rPr lang="he-IL" altLang="he-IL" sz="3000" b="1" dirty="0"/>
              <a:t>הגדרת מפעל מועדף מיוחד</a:t>
            </a:r>
            <a:endParaRPr lang="he-IL" altLang="he-IL" sz="2000" dirty="0"/>
          </a:p>
        </p:txBody>
      </p:sp>
      <p:sp>
        <p:nvSpPr>
          <p:cNvPr id="15363" name="מציין מיקום תוכן 2">
            <a:extLst>
              <a:ext uri="{FF2B5EF4-FFF2-40B4-BE49-F238E27FC236}">
                <a16:creationId xmlns:a16="http://schemas.microsoft.com/office/drawing/2014/main" id="{226B34B3-E33B-4020-82C6-56637128FFA9}"/>
              </a:ext>
            </a:extLst>
          </p:cNvPr>
          <p:cNvSpPr>
            <a:spLocks noGrp="1" noChangeArrowheads="1"/>
          </p:cNvSpPr>
          <p:nvPr>
            <p:ph idx="1"/>
          </p:nvPr>
        </p:nvSpPr>
        <p:spPr>
          <a:xfrm>
            <a:off x="452438" y="836712"/>
            <a:ext cx="8229600" cy="4525963"/>
          </a:xfrm>
          <a:extLst/>
        </p:spPr>
        <p:txBody>
          <a:bodyPr/>
          <a:lstStyle/>
          <a:p>
            <a:pPr marL="0" indent="0" algn="just">
              <a:lnSpc>
                <a:spcPct val="150000"/>
              </a:lnSpc>
              <a:spcBef>
                <a:spcPts val="600"/>
              </a:spcBef>
              <a:buFontTx/>
              <a:buNone/>
              <a:defRPr/>
            </a:pPr>
            <a:r>
              <a:rPr lang="he-IL" altLang="he-IL" sz="2000" dirty="0"/>
              <a:t>מפעל מועדף שהתקיימו בו בשנת מס כלשהי </a:t>
            </a:r>
            <a:r>
              <a:rPr lang="he-IL" altLang="he-IL" sz="2000" u="sng" dirty="0"/>
              <a:t>כל התנאים הבאים</a:t>
            </a:r>
            <a:r>
              <a:rPr lang="he-IL" altLang="he-IL" sz="2000" dirty="0"/>
              <a:t>:</a:t>
            </a:r>
          </a:p>
          <a:p>
            <a:pPr marL="457200" indent="-457200" algn="just">
              <a:lnSpc>
                <a:spcPct val="150000"/>
              </a:lnSpc>
              <a:spcBef>
                <a:spcPts val="0"/>
              </a:spcBef>
              <a:buFontTx/>
              <a:buAutoNum type="arabicPeriod"/>
              <a:defRPr/>
            </a:pPr>
            <a:r>
              <a:rPr lang="he-IL" altLang="he-IL" sz="2000" dirty="0"/>
              <a:t>סך ההכנסה המועדפת של המפעל היה 1 מיליארד ש"ח או יותר.</a:t>
            </a:r>
          </a:p>
          <a:p>
            <a:pPr marL="457200" indent="-457200" algn="just">
              <a:lnSpc>
                <a:spcPct val="150000"/>
              </a:lnSpc>
              <a:spcBef>
                <a:spcPts val="0"/>
              </a:spcBef>
              <a:buFontTx/>
              <a:buAutoNum type="arabicPeriod"/>
              <a:defRPr/>
            </a:pPr>
            <a:r>
              <a:rPr lang="he-IL" altLang="he-IL" sz="2000" dirty="0"/>
              <a:t>סך ההכנסות של חברה המועדפת היה 10 מיליארד ש"ח או יותר.</a:t>
            </a:r>
          </a:p>
          <a:p>
            <a:pPr marL="457200" indent="-457200" algn="just">
              <a:lnSpc>
                <a:spcPct val="150000"/>
              </a:lnSpc>
              <a:spcBef>
                <a:spcPts val="0"/>
              </a:spcBef>
              <a:buFontTx/>
              <a:buAutoNum type="arabicPeriod"/>
              <a:defRPr/>
            </a:pPr>
            <a:r>
              <a:rPr lang="he-IL" altLang="he-IL" sz="2000" dirty="0"/>
              <a:t>המנהל אישר, כי על פי התוכנית המפעל המועדף יתרום תרומה מהותית לפעילות הכלכלית בישראל בהתאם למיקום הגיאוגרפי, רמת השכר לעובדים ורמת החדשנות הטכנולוגית.</a:t>
            </a:r>
          </a:p>
          <a:p>
            <a:pPr marL="457200" indent="-457200" algn="just">
              <a:lnSpc>
                <a:spcPct val="150000"/>
              </a:lnSpc>
              <a:spcBef>
                <a:spcPts val="0"/>
              </a:spcBef>
              <a:buFontTx/>
              <a:buAutoNum type="arabicPeriod"/>
              <a:defRPr/>
            </a:pPr>
            <a:r>
              <a:rPr lang="he-IL" altLang="he-IL" sz="2000" dirty="0"/>
              <a:t>תכנית עסקית צריכה לכלול אחת מהחלופות בסעיף 51כ(ב) כגון:</a:t>
            </a:r>
          </a:p>
          <a:p>
            <a:pPr marL="857250" lvl="1" indent="-457200" algn="just">
              <a:lnSpc>
                <a:spcPct val="150000"/>
              </a:lnSpc>
              <a:spcBef>
                <a:spcPts val="0"/>
              </a:spcBef>
              <a:buFontTx/>
              <a:buAutoNum type="arabicPeriod"/>
              <a:defRPr/>
            </a:pPr>
            <a:r>
              <a:rPr lang="he-IL" altLang="he-IL" sz="1600" dirty="0"/>
              <a:t>השקעה בנכסים; </a:t>
            </a:r>
          </a:p>
          <a:p>
            <a:pPr marL="857250" lvl="1" indent="-457200" algn="just">
              <a:lnSpc>
                <a:spcPct val="150000"/>
              </a:lnSpc>
              <a:spcBef>
                <a:spcPts val="0"/>
              </a:spcBef>
              <a:buFontTx/>
              <a:buAutoNum type="arabicPeriod"/>
              <a:defRPr/>
            </a:pPr>
            <a:r>
              <a:rPr lang="he-IL" altLang="he-IL" sz="1600" dirty="0"/>
              <a:t>השקעה במו"פ; </a:t>
            </a:r>
          </a:p>
          <a:p>
            <a:pPr marL="857250" lvl="1" indent="-457200" algn="just">
              <a:lnSpc>
                <a:spcPct val="150000"/>
              </a:lnSpc>
              <a:spcBef>
                <a:spcPts val="0"/>
              </a:spcBef>
              <a:buFontTx/>
              <a:buAutoNum type="arabicPeriod"/>
              <a:defRPr/>
            </a:pPr>
            <a:r>
              <a:rPr lang="he-IL" altLang="he-IL" sz="1600" dirty="0"/>
              <a:t>העסקה של מספר עובדים באזור פיתוח א' ו- </a:t>
            </a:r>
            <a:r>
              <a:rPr lang="he-IL" altLang="he-IL" sz="1600" dirty="0" err="1"/>
              <a:t>איזור</a:t>
            </a:r>
            <a:r>
              <a:rPr lang="he-IL" altLang="he-IL" sz="1600" dirty="0"/>
              <a:t> אחר בהתאם להגדרתם בסעיף.</a:t>
            </a:r>
            <a:endParaRPr lang="he-IL" altLang="he-IL" sz="1200" dirty="0"/>
          </a:p>
          <a:p>
            <a:pPr marL="0" indent="0" algn="just">
              <a:spcBef>
                <a:spcPts val="600"/>
              </a:spcBef>
              <a:buFontTx/>
              <a:buNone/>
              <a:defRPr/>
            </a:pPr>
            <a:endParaRPr lang="he-IL" altLang="he-IL" sz="1600" dirty="0"/>
          </a:p>
        </p:txBody>
      </p:sp>
      <p:sp>
        <p:nvSpPr>
          <p:cNvPr id="24580" name="מציין מיקום של מספר שקופית 3">
            <a:extLst>
              <a:ext uri="{FF2B5EF4-FFF2-40B4-BE49-F238E27FC236}">
                <a16:creationId xmlns:a16="http://schemas.microsoft.com/office/drawing/2014/main" id="{762EE04C-88BA-4287-8E87-8C7B9E3582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A8AA3B52-1F73-474C-AEAE-F1BC99AE380B}" type="slidenum">
              <a:rPr lang="he-IL" altLang="he-IL" sz="1400" smtClean="0"/>
              <a:pPr algn="l">
                <a:spcBef>
                  <a:spcPct val="0"/>
                </a:spcBef>
                <a:buFontTx/>
                <a:buNone/>
              </a:pPr>
              <a:t>27</a:t>
            </a:fld>
            <a:endParaRPr lang="en-US" altLang="he-IL"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a:extLst>
              <a:ext uri="{FF2B5EF4-FFF2-40B4-BE49-F238E27FC236}">
                <a16:creationId xmlns:a16="http://schemas.microsoft.com/office/drawing/2014/main" id="{73F8BB66-DC5A-47CF-BE2D-299DCEBC08A7}"/>
              </a:ext>
            </a:extLst>
          </p:cNvPr>
          <p:cNvSpPr>
            <a:spLocks noGrp="1" noChangeArrowheads="1"/>
          </p:cNvSpPr>
          <p:nvPr>
            <p:ph type="title"/>
          </p:nvPr>
        </p:nvSpPr>
        <p:spPr>
          <a:xfrm>
            <a:off x="452438" y="0"/>
            <a:ext cx="8229600" cy="620713"/>
          </a:xfrm>
        </p:spPr>
        <p:txBody>
          <a:bodyPr/>
          <a:lstStyle/>
          <a:p>
            <a:r>
              <a:rPr lang="he-IL" altLang="he-IL" sz="3000" b="1" dirty="0"/>
              <a:t>הטבות המס למפעל מועדף מיוחד</a:t>
            </a:r>
            <a:endParaRPr lang="he-IL" altLang="he-IL" sz="2000" dirty="0"/>
          </a:p>
        </p:txBody>
      </p:sp>
      <p:sp>
        <p:nvSpPr>
          <p:cNvPr id="15363" name="מציין מיקום תוכן 2">
            <a:extLst>
              <a:ext uri="{FF2B5EF4-FFF2-40B4-BE49-F238E27FC236}">
                <a16:creationId xmlns:a16="http://schemas.microsoft.com/office/drawing/2014/main" id="{226B34B3-E33B-4020-82C6-56637128FFA9}"/>
              </a:ext>
            </a:extLst>
          </p:cNvPr>
          <p:cNvSpPr>
            <a:spLocks noGrp="1" noChangeArrowheads="1"/>
          </p:cNvSpPr>
          <p:nvPr>
            <p:ph idx="1"/>
          </p:nvPr>
        </p:nvSpPr>
        <p:spPr>
          <a:xfrm>
            <a:off x="452438" y="836712"/>
            <a:ext cx="8229600" cy="4525963"/>
          </a:xfrm>
          <a:extLst/>
        </p:spPr>
        <p:txBody>
          <a:bodyPr/>
          <a:lstStyle/>
          <a:p>
            <a:pPr marL="457200" indent="-457200" algn="just">
              <a:lnSpc>
                <a:spcPts val="3000"/>
              </a:lnSpc>
              <a:spcBef>
                <a:spcPts val="600"/>
              </a:spcBef>
              <a:spcAft>
                <a:spcPts val="600"/>
              </a:spcAft>
              <a:buFont typeface="+mj-lt"/>
              <a:buAutoNum type="arabicPeriod"/>
            </a:pPr>
            <a:r>
              <a:rPr lang="he-IL" altLang="he-IL" sz="2000" dirty="0"/>
              <a:t>חברה מועדפת תהיה זכאית להטבה בשיעור מס החברות שיחול על הכנסתו המועדפת מהמפעל המועדף </a:t>
            </a:r>
            <a:r>
              <a:rPr lang="he-IL" altLang="he-IL" sz="2000" u="sng" dirty="0"/>
              <a:t>המיוחד</a:t>
            </a:r>
            <a:r>
              <a:rPr lang="he-IL" altLang="he-IL" sz="2000" dirty="0"/>
              <a:t> בהתאם למיקום המפעל בשנת המס:</a:t>
            </a:r>
          </a:p>
          <a:p>
            <a:pPr marL="0" indent="0" algn="ctr">
              <a:lnSpc>
                <a:spcPts val="3000"/>
              </a:lnSpc>
              <a:spcBef>
                <a:spcPts val="600"/>
              </a:spcBef>
              <a:spcAft>
                <a:spcPts val="600"/>
              </a:spcAft>
              <a:buNone/>
            </a:pPr>
            <a:r>
              <a:rPr lang="he-IL" altLang="he-IL" sz="2000" dirty="0"/>
              <a:t> </a:t>
            </a:r>
            <a:r>
              <a:rPr lang="he-IL" altLang="he-IL" sz="2000" b="1" dirty="0"/>
              <a:t>5% באזור פיתוח א' ו - 8% בשאר הארץ</a:t>
            </a:r>
            <a:r>
              <a:rPr lang="he-IL" altLang="he-IL" sz="2000" dirty="0"/>
              <a:t>.</a:t>
            </a:r>
          </a:p>
          <a:p>
            <a:pPr marL="457200" indent="-457200" algn="just">
              <a:lnSpc>
                <a:spcPts val="3000"/>
              </a:lnSpc>
              <a:spcBef>
                <a:spcPts val="600"/>
              </a:spcBef>
              <a:spcAft>
                <a:spcPts val="600"/>
              </a:spcAft>
              <a:buFont typeface="+mj-lt"/>
              <a:buAutoNum type="arabicPeriod" startAt="2"/>
            </a:pPr>
            <a:r>
              <a:rPr lang="he-IL" altLang="he-IL" sz="2000" dirty="0"/>
              <a:t>פחת מואץ בשיעורים ובתנאים הקבועים בסעיף 42 לחוק בשל נכסים יצרניים המשמשים את המפעל המועדף המיוחד שבבעלותה.</a:t>
            </a:r>
          </a:p>
          <a:p>
            <a:pPr marL="457200" indent="-457200" algn="just">
              <a:lnSpc>
                <a:spcPts val="3000"/>
              </a:lnSpc>
              <a:spcBef>
                <a:spcPts val="600"/>
              </a:spcBef>
              <a:spcAft>
                <a:spcPts val="600"/>
              </a:spcAft>
              <a:buFont typeface="+mj-lt"/>
              <a:buAutoNum type="arabicPeriod" startAt="2"/>
            </a:pPr>
            <a:r>
              <a:rPr lang="he-IL" altLang="he-IL" sz="2000" dirty="0"/>
              <a:t>על דיבידנד שמקורו בהכנסה מועדפת יחול שיעור מס של 20%. דיבידנד מחברה לחברה פטור (סעיף 126(ב) לפקודה).</a:t>
            </a:r>
          </a:p>
          <a:p>
            <a:pPr marL="457200" indent="-457200" algn="just">
              <a:lnSpc>
                <a:spcPts val="3000"/>
              </a:lnSpc>
              <a:spcBef>
                <a:spcPts val="600"/>
              </a:spcBef>
              <a:spcAft>
                <a:spcPts val="600"/>
              </a:spcAft>
              <a:buFont typeface="+mj-lt"/>
              <a:buAutoNum type="arabicPeriod" startAt="2"/>
            </a:pPr>
            <a:r>
              <a:rPr lang="he-IL" altLang="he-IL" sz="2000" dirty="0"/>
              <a:t>הוראת שעה עד תום 2019: דיבידנד שמחלקת חברה בעלת מפעל מועדף </a:t>
            </a:r>
            <a:r>
              <a:rPr lang="he-IL" altLang="he-IL" sz="2000" u="sng" dirty="0"/>
              <a:t>מיוחד</a:t>
            </a:r>
            <a:r>
              <a:rPr lang="he-IL" altLang="he-IL" sz="2000" dirty="0"/>
              <a:t> לחברת אם תושבת חוץ שמקורו בהכנסה חייבת מועדפת בניכוי המס עליה - יחויב בשיעור 5% בלבד- </a:t>
            </a:r>
            <a:r>
              <a:rPr lang="he-IL" altLang="he-IL" sz="1600" dirty="0"/>
              <a:t>חלף שיעורי המס הקבועים בסעיף 125ב לפקודה (25% או 30% כתלות בשיעור ההחזקה).</a:t>
            </a:r>
            <a:endParaRPr lang="he-IL" altLang="he-IL" sz="1600" dirty="0">
              <a:highlight>
                <a:srgbClr val="FFFF00"/>
              </a:highlight>
            </a:endParaRPr>
          </a:p>
          <a:p>
            <a:pPr marL="0" indent="0" algn="just">
              <a:lnSpc>
                <a:spcPct val="150000"/>
              </a:lnSpc>
              <a:spcBef>
                <a:spcPts val="600"/>
              </a:spcBef>
              <a:buFontTx/>
              <a:buNone/>
            </a:pPr>
            <a:endParaRPr lang="he-IL" altLang="he-IL" sz="2000" dirty="0"/>
          </a:p>
          <a:p>
            <a:pPr marL="0" indent="0" algn="just">
              <a:spcBef>
                <a:spcPts val="600"/>
              </a:spcBef>
              <a:buFontTx/>
              <a:buNone/>
            </a:pPr>
            <a:endParaRPr lang="he-IL" altLang="he-IL" sz="1600" dirty="0"/>
          </a:p>
        </p:txBody>
      </p:sp>
      <p:sp>
        <p:nvSpPr>
          <p:cNvPr id="25604" name="מציין מיקום של מספר שקופית 3">
            <a:extLst>
              <a:ext uri="{FF2B5EF4-FFF2-40B4-BE49-F238E27FC236}">
                <a16:creationId xmlns:a16="http://schemas.microsoft.com/office/drawing/2014/main" id="{A37ED33F-0020-40CD-BE07-9CDE21027D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5389356-E45A-4C4B-A859-FDE0C82F3AE0}" type="slidenum">
              <a:rPr lang="he-IL" altLang="he-IL" sz="1400" smtClean="0"/>
              <a:pPr algn="l">
                <a:spcBef>
                  <a:spcPct val="0"/>
                </a:spcBef>
                <a:buFontTx/>
                <a:buNone/>
              </a:pPr>
              <a:t>28</a:t>
            </a:fld>
            <a:endParaRPr lang="en-US" altLang="he-IL"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06C723-A059-480A-99DB-EFB704518493}"/>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ctr">
              <a:lnSpc>
                <a:spcPct val="90000"/>
              </a:lnSpc>
              <a:spcBef>
                <a:spcPct val="60000"/>
              </a:spcBef>
              <a:buFontTx/>
              <a:buNone/>
              <a:defRPr/>
            </a:pPr>
            <a:r>
              <a:rPr lang="he-IL" altLang="he-IL" sz="5400" b="1" dirty="0"/>
              <a:t>4. מפעל טכנולוגי מועדף</a:t>
            </a:r>
          </a:p>
          <a:p>
            <a:pPr marL="0" indent="0" algn="ctr">
              <a:lnSpc>
                <a:spcPct val="90000"/>
              </a:lnSpc>
              <a:spcBef>
                <a:spcPct val="60000"/>
              </a:spcBef>
              <a:buFontTx/>
              <a:buNone/>
              <a:defRPr/>
            </a:pPr>
            <a:r>
              <a:rPr lang="he-IL" altLang="he-IL" sz="4000" b="1" dirty="0"/>
              <a:t>סעיפים 51כד - 51לא לחוק</a:t>
            </a:r>
            <a:endParaRPr lang="en-US" altLang="he-IL" sz="4000" b="1" dirty="0"/>
          </a:p>
        </p:txBody>
      </p:sp>
      <p:sp>
        <p:nvSpPr>
          <p:cNvPr id="26627" name="מציין מיקום של מספר שקופית 1">
            <a:extLst>
              <a:ext uri="{FF2B5EF4-FFF2-40B4-BE49-F238E27FC236}">
                <a16:creationId xmlns:a16="http://schemas.microsoft.com/office/drawing/2014/main" id="{0F4E9B13-EF95-4D2F-8BAC-929B045EA8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22ED7F0-00FE-4C27-9D42-C34FE68F8EA8}" type="slidenum">
              <a:rPr lang="he-IL" altLang="he-IL" sz="1400" smtClean="0"/>
              <a:pPr algn="l">
                <a:spcBef>
                  <a:spcPct val="0"/>
                </a:spcBef>
                <a:buFontTx/>
                <a:buNone/>
              </a:pPr>
              <a:t>29</a:t>
            </a:fld>
            <a:endParaRPr lang="en-US" altLang="he-IL"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6B47E5E-ED4A-4A2B-BB7F-C88CA5D3DB28}"/>
              </a:ext>
            </a:extLst>
          </p:cNvPr>
          <p:cNvSpPr>
            <a:spLocks noGrp="1" noChangeArrowheads="1"/>
          </p:cNvSpPr>
          <p:nvPr>
            <p:ph idx="1"/>
          </p:nvPr>
        </p:nvSpPr>
        <p:spPr>
          <a:xfrm>
            <a:off x="577720" y="908720"/>
            <a:ext cx="8229600" cy="5019675"/>
          </a:xfrm>
        </p:spPr>
        <p:txBody>
          <a:bodyPr/>
          <a:lstStyle/>
          <a:p>
            <a:pPr marL="457200" indent="-457200">
              <a:spcBef>
                <a:spcPts val="300"/>
              </a:spcBef>
              <a:buFont typeface="+mj-lt"/>
              <a:buAutoNum type="arabicPeriod" startAt="4"/>
              <a:defRPr/>
            </a:pPr>
            <a:r>
              <a:rPr lang="he-IL" sz="1800" dirty="0"/>
              <a:t>מסלול מפעל טכנולוגי מועדף (סעיפים 51יט - 51כג לחוק).</a:t>
            </a:r>
          </a:p>
          <a:p>
            <a:pPr lvl="1">
              <a:spcBef>
                <a:spcPts val="300"/>
              </a:spcBef>
              <a:buFont typeface="Wingdings" panose="05000000000000000000" pitchFamily="2" charset="2"/>
              <a:buChar char="Ø"/>
              <a:defRPr/>
            </a:pPr>
            <a:r>
              <a:rPr lang="he-IL" sz="1800" dirty="0"/>
              <a:t>הטבות המס.</a:t>
            </a:r>
          </a:p>
          <a:p>
            <a:pPr lvl="1">
              <a:spcBef>
                <a:spcPts val="300"/>
              </a:spcBef>
              <a:buFont typeface="Wingdings" panose="05000000000000000000" pitchFamily="2" charset="2"/>
              <a:buChar char="Ø"/>
              <a:defRPr/>
            </a:pPr>
            <a:r>
              <a:rPr lang="he-IL" sz="1800" dirty="0"/>
              <a:t>התנאים הדרושים למפעל טכנולוגי מועדף.</a:t>
            </a:r>
          </a:p>
          <a:p>
            <a:pPr lvl="1">
              <a:spcBef>
                <a:spcPts val="300"/>
              </a:spcBef>
              <a:buFont typeface="Wingdings" panose="05000000000000000000" pitchFamily="2" charset="2"/>
              <a:buChar char="Ø"/>
              <a:defRPr/>
            </a:pPr>
            <a:r>
              <a:rPr lang="he-IL" sz="1800" dirty="0"/>
              <a:t>הגדרת מפעל טכנולוגי מועדף.</a:t>
            </a:r>
          </a:p>
          <a:p>
            <a:pPr lvl="1">
              <a:spcBef>
                <a:spcPts val="300"/>
              </a:spcBef>
              <a:buFont typeface="Wingdings" panose="05000000000000000000" pitchFamily="2" charset="2"/>
              <a:buChar char="Ø"/>
              <a:defRPr/>
            </a:pPr>
            <a:r>
              <a:rPr lang="he-IL" sz="1800" dirty="0"/>
              <a:t>הגדרת מפעל בר תחרות.</a:t>
            </a:r>
          </a:p>
          <a:p>
            <a:pPr lvl="1">
              <a:spcBef>
                <a:spcPts val="300"/>
              </a:spcBef>
              <a:buFont typeface="Wingdings" panose="05000000000000000000" pitchFamily="2" charset="2"/>
              <a:buChar char="Ø"/>
              <a:defRPr/>
            </a:pPr>
            <a:r>
              <a:rPr lang="he-IL" sz="1800" dirty="0"/>
              <a:t>הגדרת הכנסה טכנולוגית.</a:t>
            </a:r>
          </a:p>
          <a:p>
            <a:pPr lvl="1">
              <a:spcBef>
                <a:spcPts val="300"/>
              </a:spcBef>
              <a:buFont typeface="Wingdings" panose="05000000000000000000" pitchFamily="2" charset="2"/>
              <a:buChar char="Ø"/>
              <a:defRPr/>
            </a:pPr>
            <a:r>
              <a:rPr lang="he-IL" sz="1800" dirty="0"/>
              <a:t>הגדרת נכס לא מוחשי מוטב.</a:t>
            </a:r>
          </a:p>
          <a:p>
            <a:pPr lvl="1">
              <a:spcBef>
                <a:spcPts val="300"/>
              </a:spcBef>
              <a:buFont typeface="Wingdings" panose="05000000000000000000" pitchFamily="2" charset="2"/>
              <a:buChar char="Ø"/>
              <a:defRPr/>
            </a:pPr>
            <a:r>
              <a:rPr lang="he-IL" sz="1800" dirty="0"/>
              <a:t>הגדרת הכנסה טכנולוגית מועדפת.</a:t>
            </a:r>
          </a:p>
          <a:p>
            <a:pPr lvl="1">
              <a:spcBef>
                <a:spcPts val="300"/>
              </a:spcBef>
              <a:buFont typeface="Wingdings" panose="05000000000000000000" pitchFamily="2" charset="2"/>
              <a:buChar char="Ø"/>
              <a:defRPr/>
            </a:pPr>
            <a:r>
              <a:rPr lang="he-IL" sz="1800"/>
              <a:t>החלטות מיסוי.</a:t>
            </a:r>
            <a:endParaRPr lang="he-IL" sz="1800" dirty="0"/>
          </a:p>
          <a:p>
            <a:pPr marL="457200" lvl="1" indent="-457200">
              <a:spcBef>
                <a:spcPts val="300"/>
              </a:spcBef>
              <a:buFont typeface="+mj-lt"/>
              <a:buAutoNum type="arabicPeriod" startAt="5"/>
              <a:defRPr/>
            </a:pPr>
            <a:r>
              <a:rPr lang="he-IL" sz="1800" dirty="0">
                <a:ea typeface="+mn-ea"/>
              </a:rPr>
              <a:t>מסלול מפעל טכנולוגי מועדף מיוחד.</a:t>
            </a:r>
          </a:p>
          <a:p>
            <a:pPr marL="457200" lvl="1" indent="-457200">
              <a:spcBef>
                <a:spcPts val="300"/>
              </a:spcBef>
              <a:buFont typeface="+mj-lt"/>
              <a:buAutoNum type="arabicPeriod" startAt="5"/>
              <a:defRPr/>
            </a:pPr>
            <a:r>
              <a:rPr lang="he-IL" sz="1800" dirty="0">
                <a:ea typeface="+mn-ea"/>
              </a:rPr>
              <a:t>מפעל תיירותי.</a:t>
            </a:r>
          </a:p>
          <a:p>
            <a:pPr marL="457200" lvl="1" indent="-457200">
              <a:spcBef>
                <a:spcPts val="300"/>
              </a:spcBef>
              <a:buFont typeface="+mj-lt"/>
              <a:buAutoNum type="arabicPeriod" startAt="5"/>
              <a:defRPr/>
            </a:pPr>
            <a:r>
              <a:rPr lang="he-IL" sz="1800" dirty="0">
                <a:ea typeface="+mn-ea"/>
              </a:rPr>
              <a:t>מסלול מענקים.</a:t>
            </a:r>
          </a:p>
          <a:p>
            <a:pPr marL="457200" lvl="1" indent="-457200">
              <a:spcBef>
                <a:spcPts val="300"/>
              </a:spcBef>
              <a:buFont typeface="+mj-lt"/>
              <a:buAutoNum type="arabicPeriod" startAt="5"/>
              <a:defRPr/>
            </a:pPr>
            <a:r>
              <a:rPr lang="he-IL" sz="1800" dirty="0">
                <a:ea typeface="+mn-ea"/>
              </a:rPr>
              <a:t>יצואן עקיף.</a:t>
            </a:r>
          </a:p>
          <a:p>
            <a:pPr marL="457200" lvl="1" indent="-457200">
              <a:spcBef>
                <a:spcPts val="300"/>
              </a:spcBef>
              <a:buFont typeface="+mj-lt"/>
              <a:buAutoNum type="arabicPeriod" startAt="5"/>
              <a:defRPr/>
            </a:pPr>
            <a:r>
              <a:rPr lang="he-IL" sz="1800" dirty="0">
                <a:ea typeface="+mn-ea"/>
              </a:rPr>
              <a:t>איחוד דוחות (חוק עידוד תעשיה מיסים).</a:t>
            </a:r>
          </a:p>
          <a:p>
            <a:pPr marL="457200" lvl="1" indent="-457200">
              <a:spcBef>
                <a:spcPts val="300"/>
              </a:spcBef>
              <a:buFont typeface="+mj-lt"/>
              <a:buAutoNum type="arabicPeriod" startAt="5"/>
              <a:defRPr/>
            </a:pPr>
            <a:r>
              <a:rPr lang="he-IL" sz="1800" dirty="0">
                <a:ea typeface="+mn-ea"/>
              </a:rPr>
              <a:t>אז איפה מסמנים? טיפים לרואה החשבון.</a:t>
            </a:r>
            <a:endParaRPr lang="he-IL" sz="1800" dirty="0"/>
          </a:p>
          <a:p>
            <a:pPr>
              <a:defRPr/>
            </a:pPr>
            <a:endParaRPr lang="en-US" sz="2000" dirty="0"/>
          </a:p>
          <a:p>
            <a:pPr>
              <a:defRPr/>
            </a:pPr>
            <a:endParaRPr lang="he-IL" sz="1600" dirty="0"/>
          </a:p>
          <a:p>
            <a:pPr>
              <a:defRPr/>
            </a:pPr>
            <a:endParaRPr lang="en-US" sz="1600" dirty="0"/>
          </a:p>
          <a:p>
            <a:pPr marL="0" indent="0" algn="just">
              <a:spcBef>
                <a:spcPts val="600"/>
              </a:spcBef>
              <a:buFontTx/>
              <a:buNone/>
              <a:defRPr/>
            </a:pPr>
            <a:endParaRPr lang="he-IL" altLang="he-IL" sz="2600" dirty="0"/>
          </a:p>
          <a:p>
            <a:pPr marL="457200" indent="-457200" algn="just">
              <a:spcBef>
                <a:spcPts val="600"/>
              </a:spcBef>
              <a:buFontTx/>
              <a:buAutoNum type="arabicPeriod"/>
              <a:defRPr/>
            </a:pPr>
            <a:endParaRPr lang="en-US" altLang="he-IL" sz="2600" dirty="0"/>
          </a:p>
          <a:p>
            <a:pPr marL="0" indent="0" algn="just">
              <a:spcBef>
                <a:spcPts val="600"/>
              </a:spcBef>
              <a:buFontTx/>
              <a:buNone/>
              <a:defRPr/>
            </a:pPr>
            <a:endParaRPr lang="he-IL" altLang="he-IL" sz="2600" dirty="0"/>
          </a:p>
          <a:p>
            <a:pPr marL="0" indent="0" algn="just">
              <a:spcBef>
                <a:spcPts val="600"/>
              </a:spcBef>
              <a:buFontTx/>
              <a:buNone/>
              <a:defRPr/>
            </a:pPr>
            <a:endParaRPr lang="en-US" altLang="he-IL" sz="2600" dirty="0"/>
          </a:p>
          <a:p>
            <a:pPr algn="just">
              <a:spcBef>
                <a:spcPts val="6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en-US" altLang="he-IL" sz="2600" dirty="0"/>
          </a:p>
          <a:p>
            <a:pPr algn="just">
              <a:lnSpc>
                <a:spcPct val="90000"/>
              </a:lnSpc>
              <a:spcBef>
                <a:spcPct val="60000"/>
              </a:spcBef>
              <a:defRPr/>
            </a:pPr>
            <a:endParaRPr lang="en-US" altLang="he-IL" sz="2600" dirty="0"/>
          </a:p>
          <a:p>
            <a:pPr algn="just">
              <a:lnSpc>
                <a:spcPct val="90000"/>
              </a:lnSpc>
              <a:spcBef>
                <a:spcPct val="60000"/>
              </a:spcBef>
              <a:defRPr/>
            </a:pPr>
            <a:endParaRPr lang="en-US" altLang="he-IL" sz="2600" dirty="0">
              <a:solidFill>
                <a:srgbClr val="FF0000"/>
              </a:solidFill>
            </a:endParaRPr>
          </a:p>
        </p:txBody>
      </p:sp>
      <p:sp>
        <p:nvSpPr>
          <p:cNvPr id="8195" name="מציין מיקום של מספר שקופית 1">
            <a:extLst>
              <a:ext uri="{FF2B5EF4-FFF2-40B4-BE49-F238E27FC236}">
                <a16:creationId xmlns:a16="http://schemas.microsoft.com/office/drawing/2014/main" id="{ACF7925C-4195-46AB-A8E6-A3B838D6C3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3689796-25BD-4D76-AC7F-9D1C21FFF6DA}" type="slidenum">
              <a:rPr lang="he-IL" altLang="he-IL" sz="1400" smtClean="0"/>
              <a:pPr algn="l">
                <a:spcBef>
                  <a:spcPct val="0"/>
                </a:spcBef>
                <a:buFontTx/>
                <a:buNone/>
              </a:pPr>
              <a:t>3</a:t>
            </a:fld>
            <a:endParaRPr lang="en-US" altLang="he-IL" sz="1400"/>
          </a:p>
        </p:txBody>
      </p:sp>
      <p:sp>
        <p:nvSpPr>
          <p:cNvPr id="8196" name="מלבן 2">
            <a:extLst>
              <a:ext uri="{FF2B5EF4-FFF2-40B4-BE49-F238E27FC236}">
                <a16:creationId xmlns:a16="http://schemas.microsoft.com/office/drawing/2014/main" id="{FABD64F0-0D3E-4839-BA0C-465B837A5987}"/>
              </a:ext>
            </a:extLst>
          </p:cNvPr>
          <p:cNvSpPr>
            <a:spLocks noChangeArrowheads="1"/>
          </p:cNvSpPr>
          <p:nvPr/>
        </p:nvSpPr>
        <p:spPr bwMode="auto">
          <a:xfrm>
            <a:off x="611188" y="115888"/>
            <a:ext cx="78486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lnSpc>
                <a:spcPct val="90000"/>
              </a:lnSpc>
              <a:spcBef>
                <a:spcPct val="60000"/>
              </a:spcBef>
              <a:buFontTx/>
              <a:buNone/>
              <a:defRPr/>
            </a:pPr>
            <a:r>
              <a:rPr lang="he-IL" altLang="he-IL" sz="3600" dirty="0">
                <a:latin typeface="Garamond" panose="02020404030301010803" pitchFamily="18" charset="0"/>
              </a:rPr>
              <a:t>נושאי ההרצאה</a:t>
            </a:r>
            <a:endParaRPr lang="en-US" altLang="he-IL" sz="3600" dirty="0">
              <a:latin typeface="Garamond" panose="02020404030301010803" pitchFamily="18" charset="0"/>
            </a:endParaRPr>
          </a:p>
        </p:txBody>
      </p:sp>
    </p:spTree>
    <p:extLst>
      <p:ext uri="{BB962C8B-B14F-4D97-AF65-F5344CB8AC3E}">
        <p14:creationId xmlns:p14="http://schemas.microsoft.com/office/powerpoint/2010/main" val="6519316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BA5996D3-B93B-49BC-BDD5-916B48F0350D}"/>
              </a:ext>
            </a:extLst>
          </p:cNvPr>
          <p:cNvSpPr>
            <a:spLocks noGrp="1" noChangeArrowheads="1"/>
          </p:cNvSpPr>
          <p:nvPr>
            <p:ph type="title"/>
          </p:nvPr>
        </p:nvSpPr>
        <p:spPr>
          <a:xfrm>
            <a:off x="452438" y="0"/>
            <a:ext cx="8229600" cy="620713"/>
          </a:xfrm>
        </p:spPr>
        <p:txBody>
          <a:bodyPr/>
          <a:lstStyle/>
          <a:p>
            <a:r>
              <a:rPr lang="he-IL" altLang="he-IL" sz="3000" b="1" dirty="0"/>
              <a:t>מסלול מפעל טכנולוגי מועדף - הטבות המס</a:t>
            </a:r>
            <a:endParaRPr lang="he-IL" altLang="he-IL" sz="2000" dirty="0"/>
          </a:p>
        </p:txBody>
      </p:sp>
      <p:sp>
        <p:nvSpPr>
          <p:cNvPr id="14339" name="מציין מיקום תוכן 2">
            <a:extLst>
              <a:ext uri="{FF2B5EF4-FFF2-40B4-BE49-F238E27FC236}">
                <a16:creationId xmlns:a16="http://schemas.microsoft.com/office/drawing/2014/main" id="{971EC589-12E3-41EE-BC9F-82333EAB99F1}"/>
              </a:ext>
            </a:extLst>
          </p:cNvPr>
          <p:cNvSpPr>
            <a:spLocks noGrp="1" noChangeArrowheads="1"/>
          </p:cNvSpPr>
          <p:nvPr>
            <p:ph idx="1"/>
          </p:nvPr>
        </p:nvSpPr>
        <p:spPr>
          <a:xfrm>
            <a:off x="444500" y="908050"/>
            <a:ext cx="8229600" cy="4525963"/>
          </a:xfrm>
        </p:spPr>
        <p:txBody>
          <a:bodyPr/>
          <a:lstStyle/>
          <a:p>
            <a:pPr marL="0" indent="0" algn="just">
              <a:lnSpc>
                <a:spcPct val="150000"/>
              </a:lnSpc>
              <a:spcBef>
                <a:spcPts val="600"/>
              </a:spcBef>
              <a:spcAft>
                <a:spcPts val="600"/>
              </a:spcAft>
              <a:buFontTx/>
              <a:buNone/>
            </a:pPr>
            <a:r>
              <a:rPr lang="he-IL" sz="2000" b="1" i="1" dirty="0"/>
              <a:t>תיקון 73 </a:t>
            </a:r>
            <a:r>
              <a:rPr lang="he-IL" sz="2000" dirty="0"/>
              <a:t>אשר התקבל בכנסת ביום 29/12/2016 נועד להגביר את התחרותיות של המשק ולהגדיל את היקפי התעסוקה בדגש על חדשנות ופעילות באזורי פיתוח.</a:t>
            </a:r>
          </a:p>
          <a:p>
            <a:pPr marL="0" indent="0" algn="just">
              <a:lnSpc>
                <a:spcPct val="150000"/>
              </a:lnSpc>
              <a:spcBef>
                <a:spcPts val="600"/>
              </a:spcBef>
              <a:spcAft>
                <a:spcPts val="600"/>
              </a:spcAft>
              <a:buFontTx/>
              <a:buNone/>
            </a:pPr>
            <a:r>
              <a:rPr lang="he-IL" sz="2000" dirty="0"/>
              <a:t>לאחרונה, ה- </a:t>
            </a:r>
            <a:r>
              <a:rPr lang="en-US" sz="2000" dirty="0"/>
              <a:t>OECD</a:t>
            </a:r>
            <a:r>
              <a:rPr lang="he-IL" sz="2000" dirty="0"/>
              <a:t> אימץ כללים ותנאים למתן הקלות במיסוי לגבי הכנסות מנכסים לא מוחשים (להלן: "</a:t>
            </a:r>
            <a:r>
              <a:rPr lang="he-IL" sz="2000" b="1" dirty="0"/>
              <a:t>כללי ה- </a:t>
            </a:r>
            <a:r>
              <a:rPr lang="en-US" sz="2000" b="1" dirty="0"/>
              <a:t>BEPS</a:t>
            </a:r>
            <a:r>
              <a:rPr lang="he-IL" sz="2000" dirty="0"/>
              <a:t>").</a:t>
            </a:r>
          </a:p>
          <a:p>
            <a:pPr marL="0" indent="0" algn="just">
              <a:lnSpc>
                <a:spcPct val="150000"/>
              </a:lnSpc>
              <a:spcBef>
                <a:spcPts val="600"/>
              </a:spcBef>
              <a:spcAft>
                <a:spcPts val="600"/>
              </a:spcAft>
              <a:buFontTx/>
              <a:buNone/>
            </a:pPr>
            <a:r>
              <a:rPr lang="he-IL" sz="2000" dirty="0"/>
              <a:t>לכללי ה- </a:t>
            </a:r>
            <a:r>
              <a:rPr lang="en-US" sz="2000" dirty="0"/>
              <a:t>BEPS</a:t>
            </a:r>
            <a:r>
              <a:rPr lang="he-IL" sz="2000" dirty="0"/>
              <a:t> השלכות מהותיות על תעשיית ההייטק בישראל, כך למשל חברות זרות יכולות להעתיק את פעילותן מישראל למדינה בה נהוגה מדיניות מס נוחה מזו של ישראל.</a:t>
            </a:r>
          </a:p>
          <a:p>
            <a:pPr marL="0" indent="0" algn="just">
              <a:lnSpc>
                <a:spcPct val="150000"/>
              </a:lnSpc>
              <a:spcBef>
                <a:spcPts val="600"/>
              </a:spcBef>
              <a:spcAft>
                <a:spcPts val="600"/>
              </a:spcAft>
              <a:buFontTx/>
              <a:buNone/>
            </a:pPr>
            <a:r>
              <a:rPr lang="he-IL" sz="2400" b="1" i="1" dirty="0"/>
              <a:t>תיקון 73 </a:t>
            </a:r>
            <a:r>
              <a:rPr lang="he-IL" sz="2400" b="1" dirty="0"/>
              <a:t>מטרתו להתמודד עם איומים והזדמנויות אלה.</a:t>
            </a:r>
          </a:p>
          <a:p>
            <a:pPr marL="0" indent="0" algn="just">
              <a:spcBef>
                <a:spcPts val="600"/>
              </a:spcBef>
              <a:spcAft>
                <a:spcPts val="600"/>
              </a:spcAft>
              <a:buFontTx/>
              <a:buNone/>
            </a:pPr>
            <a:endParaRPr lang="he-IL" altLang="he-IL" sz="20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4340" name="מציין מיקום של מספר שקופית 3">
            <a:extLst>
              <a:ext uri="{FF2B5EF4-FFF2-40B4-BE49-F238E27FC236}">
                <a16:creationId xmlns:a16="http://schemas.microsoft.com/office/drawing/2014/main" id="{6F64FD5C-1869-4582-A2C6-B09521EEEE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43BC9AC-D18F-495A-BF35-72BBAA872EC5}" type="slidenum">
              <a:rPr lang="he-IL" altLang="he-IL" sz="1400" smtClean="0"/>
              <a:pPr algn="l">
                <a:spcBef>
                  <a:spcPct val="0"/>
                </a:spcBef>
                <a:buFontTx/>
                <a:buNone/>
              </a:pPr>
              <a:t>30</a:t>
            </a:fld>
            <a:endParaRPr lang="en-US" altLang="he-IL" sz="1400"/>
          </a:p>
        </p:txBody>
      </p:sp>
    </p:spTree>
    <p:extLst>
      <p:ext uri="{BB962C8B-B14F-4D97-AF65-F5344CB8AC3E}">
        <p14:creationId xmlns:p14="http://schemas.microsoft.com/office/powerpoint/2010/main" val="3006429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BA5996D3-B93B-49BC-BDD5-916B48F0350D}"/>
              </a:ext>
            </a:extLst>
          </p:cNvPr>
          <p:cNvSpPr>
            <a:spLocks noGrp="1" noChangeArrowheads="1"/>
          </p:cNvSpPr>
          <p:nvPr>
            <p:ph type="title"/>
          </p:nvPr>
        </p:nvSpPr>
        <p:spPr>
          <a:xfrm>
            <a:off x="452438" y="0"/>
            <a:ext cx="8229600" cy="620713"/>
          </a:xfrm>
        </p:spPr>
        <p:txBody>
          <a:bodyPr/>
          <a:lstStyle/>
          <a:p>
            <a:r>
              <a:rPr lang="he-IL" altLang="he-IL" sz="3000" b="1" dirty="0"/>
              <a:t>מסלול מפעל טכנולוגי מועדף - הטבות המס</a:t>
            </a:r>
            <a:endParaRPr lang="he-IL" altLang="he-IL" sz="2000" dirty="0"/>
          </a:p>
        </p:txBody>
      </p:sp>
      <p:sp>
        <p:nvSpPr>
          <p:cNvPr id="14339" name="מציין מיקום תוכן 2">
            <a:extLst>
              <a:ext uri="{FF2B5EF4-FFF2-40B4-BE49-F238E27FC236}">
                <a16:creationId xmlns:a16="http://schemas.microsoft.com/office/drawing/2014/main" id="{971EC589-12E3-41EE-BC9F-82333EAB99F1}"/>
              </a:ext>
            </a:extLst>
          </p:cNvPr>
          <p:cNvSpPr>
            <a:spLocks noGrp="1" noChangeArrowheads="1"/>
          </p:cNvSpPr>
          <p:nvPr>
            <p:ph idx="1"/>
          </p:nvPr>
        </p:nvSpPr>
        <p:spPr>
          <a:xfrm>
            <a:off x="452438" y="980728"/>
            <a:ext cx="8229600" cy="4525963"/>
          </a:xfrm>
        </p:spPr>
        <p:txBody>
          <a:bodyPr/>
          <a:lstStyle/>
          <a:p>
            <a:pPr marL="0" indent="0" algn="just">
              <a:spcBef>
                <a:spcPts val="600"/>
              </a:spcBef>
              <a:spcAft>
                <a:spcPts val="600"/>
              </a:spcAft>
              <a:buFontTx/>
              <a:buNone/>
            </a:pPr>
            <a:r>
              <a:rPr lang="he-IL" sz="2200" dirty="0"/>
              <a:t>החל מיום 1.1.2017 זכאי מפעל טכנולוגי להטבות מס לפי החוק.</a:t>
            </a:r>
          </a:p>
          <a:p>
            <a:pPr marL="0" indent="0" algn="just">
              <a:spcBef>
                <a:spcPts val="600"/>
              </a:spcBef>
              <a:spcAft>
                <a:spcPts val="600"/>
              </a:spcAft>
              <a:buFontTx/>
              <a:buNone/>
            </a:pPr>
            <a:r>
              <a:rPr lang="he-IL" altLang="he-IL" sz="2200" b="1" u="sng" dirty="0"/>
              <a:t>מס חברות</a:t>
            </a:r>
            <a:r>
              <a:rPr lang="he-IL" altLang="he-IL" sz="2200" dirty="0"/>
              <a:t>:</a:t>
            </a:r>
          </a:p>
          <a:p>
            <a:pPr marL="0" indent="0" algn="just">
              <a:lnSpc>
                <a:spcPct val="150000"/>
              </a:lnSpc>
              <a:spcBef>
                <a:spcPts val="600"/>
              </a:spcBef>
              <a:spcAft>
                <a:spcPts val="600"/>
              </a:spcAft>
              <a:buFontTx/>
              <a:buNone/>
            </a:pPr>
            <a:r>
              <a:rPr lang="he-IL" altLang="he-IL" sz="2000" dirty="0"/>
              <a:t>סעיף 51כה קובע, כי מס החברות על (1) </a:t>
            </a:r>
            <a:r>
              <a:rPr lang="he-IL" altLang="he-IL" sz="2000" b="1" u="sng" dirty="0"/>
              <a:t>הכנסה טכנולוגית מועדפת חייבת</a:t>
            </a:r>
            <a:r>
              <a:rPr lang="he-IL" altLang="he-IL" sz="2000" b="1" dirty="0"/>
              <a:t> </a:t>
            </a:r>
            <a:r>
              <a:rPr lang="he-IL" altLang="he-IL" sz="2000" dirty="0"/>
              <a:t>של (2) </a:t>
            </a:r>
            <a:r>
              <a:rPr lang="he-IL" altLang="he-IL" sz="2000" b="1" u="sng" dirty="0"/>
              <a:t>חברה מועדפת</a:t>
            </a:r>
            <a:r>
              <a:rPr lang="he-IL" altLang="he-IL" sz="2000" b="1" dirty="0"/>
              <a:t> </a:t>
            </a:r>
            <a:r>
              <a:rPr lang="he-IL" altLang="he-IL" sz="2000" dirty="0"/>
              <a:t>בעלת (3) </a:t>
            </a:r>
            <a:r>
              <a:rPr lang="he-IL" altLang="he-IL" sz="2000" b="1" u="sng" dirty="0"/>
              <a:t>מפעל טכנולוגי מועדף</a:t>
            </a:r>
            <a:r>
              <a:rPr lang="he-IL" altLang="he-IL" sz="2000" dirty="0"/>
              <a:t> יהיה:</a:t>
            </a:r>
          </a:p>
          <a:p>
            <a:pPr marL="0" indent="0" algn="just">
              <a:spcBef>
                <a:spcPts val="600"/>
              </a:spcBef>
              <a:spcAft>
                <a:spcPts val="600"/>
              </a:spcAft>
              <a:buFontTx/>
              <a:buNone/>
            </a:pPr>
            <a:r>
              <a:rPr lang="he-IL" altLang="he-IL" sz="2600" b="1" dirty="0" err="1"/>
              <a:t>איזור</a:t>
            </a:r>
            <a:r>
              <a:rPr lang="he-IL" altLang="he-IL" sz="2600" b="1" dirty="0"/>
              <a:t> פיתוח א' - 7.5%, </a:t>
            </a:r>
            <a:r>
              <a:rPr lang="he-IL" altLang="he-IL" sz="2600" b="1" dirty="0" err="1"/>
              <a:t>איזור</a:t>
            </a:r>
            <a:r>
              <a:rPr lang="he-IL" altLang="he-IL" sz="2600" b="1" dirty="0"/>
              <a:t> אחר - 12%. </a:t>
            </a:r>
          </a:p>
          <a:p>
            <a:pPr marL="0" indent="0" algn="just">
              <a:spcBef>
                <a:spcPts val="600"/>
              </a:spcBef>
              <a:spcAft>
                <a:spcPts val="600"/>
              </a:spcAft>
              <a:buFontTx/>
              <a:buNone/>
            </a:pPr>
            <a:endParaRPr lang="he-IL" altLang="he-IL" sz="20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4340" name="מציין מיקום של מספר שקופית 3">
            <a:extLst>
              <a:ext uri="{FF2B5EF4-FFF2-40B4-BE49-F238E27FC236}">
                <a16:creationId xmlns:a16="http://schemas.microsoft.com/office/drawing/2014/main" id="{6F64FD5C-1869-4582-A2C6-B09521EEEE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43BC9AC-D18F-495A-BF35-72BBAA872EC5}" type="slidenum">
              <a:rPr lang="he-IL" altLang="he-IL" sz="1400" smtClean="0"/>
              <a:pPr algn="l">
                <a:spcBef>
                  <a:spcPct val="0"/>
                </a:spcBef>
                <a:buFontTx/>
                <a:buNone/>
              </a:pPr>
              <a:t>31</a:t>
            </a:fld>
            <a:endParaRPr lang="en-US" altLang="he-IL" sz="1400"/>
          </a:p>
        </p:txBody>
      </p:sp>
    </p:spTree>
    <p:extLst>
      <p:ext uri="{BB962C8B-B14F-4D97-AF65-F5344CB8AC3E}">
        <p14:creationId xmlns:p14="http://schemas.microsoft.com/office/powerpoint/2010/main" val="3950041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BA5996D3-B93B-49BC-BDD5-916B48F0350D}"/>
              </a:ext>
            </a:extLst>
          </p:cNvPr>
          <p:cNvSpPr>
            <a:spLocks noGrp="1" noChangeArrowheads="1"/>
          </p:cNvSpPr>
          <p:nvPr>
            <p:ph type="title"/>
          </p:nvPr>
        </p:nvSpPr>
        <p:spPr>
          <a:xfrm>
            <a:off x="452438" y="0"/>
            <a:ext cx="8229600" cy="620713"/>
          </a:xfrm>
        </p:spPr>
        <p:txBody>
          <a:bodyPr/>
          <a:lstStyle/>
          <a:p>
            <a:r>
              <a:rPr lang="he-IL" altLang="he-IL" sz="3000" b="1" dirty="0"/>
              <a:t>מסלול מפעל טכנולוגי מועדף - הטבות המס</a:t>
            </a:r>
            <a:endParaRPr lang="he-IL" altLang="he-IL" sz="2000" dirty="0"/>
          </a:p>
        </p:txBody>
      </p:sp>
      <p:sp>
        <p:nvSpPr>
          <p:cNvPr id="14339" name="מציין מיקום תוכן 2">
            <a:extLst>
              <a:ext uri="{FF2B5EF4-FFF2-40B4-BE49-F238E27FC236}">
                <a16:creationId xmlns:a16="http://schemas.microsoft.com/office/drawing/2014/main" id="{971EC589-12E3-41EE-BC9F-82333EAB99F1}"/>
              </a:ext>
            </a:extLst>
          </p:cNvPr>
          <p:cNvSpPr>
            <a:spLocks noGrp="1" noChangeArrowheads="1"/>
          </p:cNvSpPr>
          <p:nvPr>
            <p:ph idx="1"/>
          </p:nvPr>
        </p:nvSpPr>
        <p:spPr>
          <a:xfrm>
            <a:off x="444500" y="908050"/>
            <a:ext cx="8229600" cy="4525963"/>
          </a:xfrm>
        </p:spPr>
        <p:txBody>
          <a:bodyPr/>
          <a:lstStyle/>
          <a:p>
            <a:pPr marL="0" indent="0" algn="just">
              <a:spcBef>
                <a:spcPts val="600"/>
              </a:spcBef>
              <a:spcAft>
                <a:spcPts val="600"/>
              </a:spcAft>
              <a:buNone/>
            </a:pPr>
            <a:r>
              <a:rPr lang="he-IL" altLang="he-IL" sz="2200" b="1" u="sng" dirty="0"/>
              <a:t>מס על דיבידנד</a:t>
            </a:r>
            <a:r>
              <a:rPr lang="he-IL" altLang="he-IL" sz="2200" dirty="0"/>
              <a:t>:</a:t>
            </a:r>
          </a:p>
          <a:p>
            <a:pPr marL="0" indent="0" algn="just">
              <a:spcBef>
                <a:spcPts val="600"/>
              </a:spcBef>
              <a:spcAft>
                <a:spcPts val="600"/>
              </a:spcAft>
              <a:buFontTx/>
              <a:buNone/>
            </a:pPr>
            <a:r>
              <a:rPr lang="he-IL" altLang="he-IL" sz="2000" dirty="0"/>
              <a:t>דיבידנד </a:t>
            </a:r>
            <a:r>
              <a:rPr lang="he-IL" altLang="he-IL" sz="2000" dirty="0" err="1"/>
              <a:t>ימוסה</a:t>
            </a:r>
            <a:r>
              <a:rPr lang="he-IL" altLang="he-IL" sz="2000" dirty="0"/>
              <a:t> בשיעור מס של 20% אם מקורו בהכנסות הבאות:</a:t>
            </a:r>
          </a:p>
          <a:p>
            <a:pPr marL="457200" indent="-457200" algn="just">
              <a:spcBef>
                <a:spcPts val="600"/>
              </a:spcBef>
              <a:spcAft>
                <a:spcPts val="600"/>
              </a:spcAft>
              <a:buFont typeface="+mj-lt"/>
              <a:buAutoNum type="arabicPeriod"/>
            </a:pPr>
            <a:r>
              <a:rPr lang="he-IL" altLang="he-IL" sz="2000" dirty="0"/>
              <a:t>רווחי חברה מועדפת, בעלת מפעל טכנולוגי שמקורם בהכנסה טכנולוגית מועדפת חייבת בניכוי המס ששולם עליה.</a:t>
            </a:r>
          </a:p>
          <a:p>
            <a:pPr marL="457200" indent="-457200" algn="just">
              <a:spcBef>
                <a:spcPts val="600"/>
              </a:spcBef>
              <a:spcAft>
                <a:spcPts val="600"/>
              </a:spcAft>
              <a:buFont typeface="+mj-lt"/>
              <a:buAutoNum type="arabicPeriod"/>
            </a:pPr>
            <a:r>
              <a:rPr lang="he-IL" altLang="he-IL" sz="2000" dirty="0"/>
              <a:t>כאשר מקור הכספים ברווחי החברה, והם מחולקים לחבר בני אדם שהוא תושב חוץ, יוטל מס בשיעור של 4% </a:t>
            </a:r>
            <a:r>
              <a:rPr lang="he-IL" altLang="he-IL" sz="1600" dirty="0"/>
              <a:t>בכפוף להתקיימות </a:t>
            </a:r>
            <a:r>
              <a:rPr lang="he-IL" altLang="he-IL" sz="1600" u="sng" dirty="0"/>
              <a:t>כל</a:t>
            </a:r>
            <a:r>
              <a:rPr lang="he-IL" altLang="he-IL" sz="1600" dirty="0"/>
              <a:t> התנאים בסעיף 51כו(2):</a:t>
            </a:r>
            <a:endParaRPr lang="he-IL" altLang="he-IL" sz="2000" dirty="0"/>
          </a:p>
          <a:p>
            <a:pPr marL="576000" indent="-228600">
              <a:lnSpc>
                <a:spcPts val="2400"/>
              </a:lnSpc>
              <a:spcBef>
                <a:spcPts val="0"/>
              </a:spcBef>
              <a:buFont typeface="+mj-cs"/>
              <a:buAutoNum type="hebrew2Minus"/>
            </a:pPr>
            <a:r>
              <a:rPr lang="he-IL" sz="1600" dirty="0"/>
              <a:t>90% או יותר מהמניות בחברה מוחזקים </a:t>
            </a:r>
            <a:r>
              <a:rPr lang="he-IL" sz="1600" u="sng" dirty="0"/>
              <a:t>במישרין</a:t>
            </a:r>
            <a:r>
              <a:rPr lang="he-IL" sz="1600" dirty="0"/>
              <a:t> בידי חבר בני אדם תושב חוץ, אחד או יותר; אם המניות הוחזקו בעקיפין (דרך חברה אחרת), יוטל מס בשיעור של 4% במידה ו- הדיבידנד חולק לחבר בני האדם תושב החוץ </a:t>
            </a:r>
            <a:r>
              <a:rPr lang="he-IL" sz="1600" u="sng" dirty="0"/>
              <a:t>בתוך שנה</a:t>
            </a:r>
            <a:r>
              <a:rPr lang="he-IL" sz="1600" dirty="0"/>
              <a:t> מהמועד שבו קיבלה החברה האחרת את הדיבידנד;</a:t>
            </a:r>
          </a:p>
          <a:p>
            <a:pPr marL="576000" indent="-228600">
              <a:lnSpc>
                <a:spcPts val="2400"/>
              </a:lnSpc>
              <a:spcBef>
                <a:spcPts val="0"/>
              </a:spcBef>
              <a:buFont typeface="+mj-cs"/>
              <a:buAutoNum type="hebrew2Minus"/>
            </a:pPr>
            <a:r>
              <a:rPr lang="he-IL" sz="1600" dirty="0"/>
              <a:t>הרווחים נוצרו לאחר שחבר בני האדם רכש את המניות המקנות את הזכות לדיבידנד; </a:t>
            </a:r>
          </a:p>
          <a:p>
            <a:pPr marL="576000" indent="-228600">
              <a:lnSpc>
                <a:spcPts val="2400"/>
              </a:lnSpc>
              <a:spcBef>
                <a:spcPts val="0"/>
              </a:spcBef>
              <a:buFont typeface="+mj-cs"/>
              <a:buAutoNum type="hebrew2Minus"/>
            </a:pPr>
            <a:r>
              <a:rPr lang="he-IL" sz="1600" dirty="0"/>
              <a:t>שר האוצר, רשאי לקבוע חזקות לעניין תושבתו של חבר בני אדם שהוא חברה שמניותיה נסחרות בבורסה.</a:t>
            </a:r>
            <a:endParaRPr lang="he-IL" altLang="he-IL" sz="1600" dirty="0"/>
          </a:p>
          <a:p>
            <a:pPr marL="0" indent="0" algn="just">
              <a:spcBef>
                <a:spcPts val="600"/>
              </a:spcBef>
              <a:spcAft>
                <a:spcPts val="600"/>
              </a:spcAft>
              <a:buFontTx/>
              <a:buNone/>
            </a:pPr>
            <a:r>
              <a:rPr lang="he-IL" altLang="he-IL" sz="2000" dirty="0"/>
              <a:t>דיבידנד המחולק לחברה בישראל - פטור לפי סעיף 126(ב)לפקודה.</a:t>
            </a:r>
          </a:p>
          <a:p>
            <a:pPr marL="0" indent="0" algn="just">
              <a:spcBef>
                <a:spcPts val="600"/>
              </a:spcBef>
              <a:spcAft>
                <a:spcPts val="600"/>
              </a:spcAft>
              <a:buFontTx/>
              <a:buNone/>
            </a:pPr>
            <a:endParaRPr lang="he-IL" altLang="he-IL" sz="20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4340" name="מציין מיקום של מספר שקופית 3">
            <a:extLst>
              <a:ext uri="{FF2B5EF4-FFF2-40B4-BE49-F238E27FC236}">
                <a16:creationId xmlns:a16="http://schemas.microsoft.com/office/drawing/2014/main" id="{6F64FD5C-1869-4582-A2C6-B09521EEEE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43BC9AC-D18F-495A-BF35-72BBAA872EC5}" type="slidenum">
              <a:rPr lang="he-IL" altLang="he-IL" sz="1400" smtClean="0"/>
              <a:pPr algn="l">
                <a:spcBef>
                  <a:spcPct val="0"/>
                </a:spcBef>
                <a:buFontTx/>
                <a:buNone/>
              </a:pPr>
              <a:t>32</a:t>
            </a:fld>
            <a:endParaRPr lang="en-US" altLang="he-IL" sz="1400"/>
          </a:p>
        </p:txBody>
      </p:sp>
    </p:spTree>
    <p:extLst>
      <p:ext uri="{BB962C8B-B14F-4D97-AF65-F5344CB8AC3E}">
        <p14:creationId xmlns:p14="http://schemas.microsoft.com/office/powerpoint/2010/main" val="946141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BA5996D3-B93B-49BC-BDD5-916B48F0350D}"/>
              </a:ext>
            </a:extLst>
          </p:cNvPr>
          <p:cNvSpPr>
            <a:spLocks noGrp="1" noChangeArrowheads="1"/>
          </p:cNvSpPr>
          <p:nvPr>
            <p:ph type="title"/>
          </p:nvPr>
        </p:nvSpPr>
        <p:spPr>
          <a:xfrm>
            <a:off x="452438" y="0"/>
            <a:ext cx="8229600" cy="620713"/>
          </a:xfrm>
        </p:spPr>
        <p:txBody>
          <a:bodyPr/>
          <a:lstStyle/>
          <a:p>
            <a:r>
              <a:rPr lang="he-IL" altLang="he-IL" sz="3000" b="1" dirty="0"/>
              <a:t>מסלול מפעל טכנולוגי מועדף - הטבות המס</a:t>
            </a:r>
            <a:endParaRPr lang="he-IL" altLang="he-IL" sz="2000" dirty="0"/>
          </a:p>
        </p:txBody>
      </p:sp>
      <p:sp>
        <p:nvSpPr>
          <p:cNvPr id="14339" name="מציין מיקום תוכן 2">
            <a:extLst>
              <a:ext uri="{FF2B5EF4-FFF2-40B4-BE49-F238E27FC236}">
                <a16:creationId xmlns:a16="http://schemas.microsoft.com/office/drawing/2014/main" id="{971EC589-12E3-41EE-BC9F-82333EAB99F1}"/>
              </a:ext>
            </a:extLst>
          </p:cNvPr>
          <p:cNvSpPr>
            <a:spLocks noGrp="1" noChangeArrowheads="1"/>
          </p:cNvSpPr>
          <p:nvPr>
            <p:ph idx="1"/>
          </p:nvPr>
        </p:nvSpPr>
        <p:spPr>
          <a:xfrm>
            <a:off x="683568" y="836712"/>
            <a:ext cx="8229600" cy="4525963"/>
          </a:xfrm>
        </p:spPr>
        <p:txBody>
          <a:bodyPr/>
          <a:lstStyle/>
          <a:p>
            <a:pPr marL="0" indent="0" algn="just">
              <a:spcBef>
                <a:spcPts val="600"/>
              </a:spcBef>
              <a:spcAft>
                <a:spcPts val="600"/>
              </a:spcAft>
              <a:buNone/>
            </a:pPr>
            <a:r>
              <a:rPr lang="he-IL" altLang="he-IL" sz="2200" b="1" u="sng" dirty="0"/>
              <a:t>מס על דיבידנד</a:t>
            </a:r>
            <a:r>
              <a:rPr lang="he-IL" altLang="he-IL" sz="2200" dirty="0"/>
              <a:t>:</a:t>
            </a:r>
          </a:p>
          <a:p>
            <a:pPr marL="0" indent="0" algn="just">
              <a:spcBef>
                <a:spcPts val="600"/>
              </a:spcBef>
              <a:spcAft>
                <a:spcPts val="600"/>
              </a:spcAft>
              <a:buFontTx/>
              <a:buNone/>
            </a:pPr>
            <a:r>
              <a:rPr lang="he-IL" altLang="he-IL" sz="2000" dirty="0"/>
              <a:t>דיבידנד </a:t>
            </a:r>
            <a:r>
              <a:rPr lang="he-IL" altLang="he-IL" sz="2000" dirty="0" err="1"/>
              <a:t>ימוסה</a:t>
            </a:r>
            <a:r>
              <a:rPr lang="he-IL" altLang="he-IL" sz="2000" dirty="0"/>
              <a:t> בשיעור מס של 20% אם מקורו בהכנסות הבאות:</a:t>
            </a:r>
          </a:p>
          <a:p>
            <a:pPr marL="457200" indent="-457200" algn="just">
              <a:spcBef>
                <a:spcPts val="600"/>
              </a:spcBef>
              <a:spcAft>
                <a:spcPts val="600"/>
              </a:spcAft>
              <a:buFont typeface="+mj-lt"/>
              <a:buAutoNum type="arabicPeriod"/>
            </a:pPr>
            <a:r>
              <a:rPr lang="he-IL" altLang="he-IL" sz="1400" dirty="0"/>
              <a:t>...</a:t>
            </a:r>
          </a:p>
          <a:p>
            <a:pPr marL="457200" indent="-457200" algn="just">
              <a:spcBef>
                <a:spcPts val="600"/>
              </a:spcBef>
              <a:spcAft>
                <a:spcPts val="600"/>
              </a:spcAft>
              <a:buFont typeface="+mj-lt"/>
              <a:buAutoNum type="arabicPeriod"/>
            </a:pPr>
            <a:r>
              <a:rPr lang="he-IL" altLang="he-IL" sz="1400" dirty="0"/>
              <a:t>...</a:t>
            </a:r>
          </a:p>
          <a:p>
            <a:pPr marL="457200" indent="-457200" algn="just">
              <a:spcBef>
                <a:spcPts val="600"/>
              </a:spcBef>
              <a:spcAft>
                <a:spcPts val="600"/>
              </a:spcAft>
              <a:buFont typeface="+mj-lt"/>
              <a:buAutoNum type="arabicPeriod"/>
            </a:pPr>
            <a:r>
              <a:rPr lang="he-IL" altLang="he-IL" sz="2000" dirty="0"/>
              <a:t>רווח ההון שחל עליו שיעור המס המופחת לפי סעיף 51כז בניכוי המס ששולם עליו. </a:t>
            </a:r>
          </a:p>
          <a:p>
            <a:pPr marL="0" indent="0" algn="just">
              <a:spcBef>
                <a:spcPts val="0"/>
              </a:spcBef>
              <a:spcAft>
                <a:spcPts val="0"/>
              </a:spcAft>
              <a:buNone/>
            </a:pPr>
            <a:r>
              <a:rPr lang="he-IL" altLang="he-IL" sz="2200" b="1" u="sng" dirty="0"/>
              <a:t>מס רווח הון</a:t>
            </a:r>
            <a:r>
              <a:rPr lang="he-IL" altLang="he-IL" sz="2200" b="1" dirty="0"/>
              <a:t>: </a:t>
            </a:r>
            <a:r>
              <a:rPr lang="he-IL" altLang="he-IL" sz="2000" dirty="0"/>
              <a:t>במכירת קניין רוחני (</a:t>
            </a:r>
            <a:r>
              <a:rPr lang="en-US" altLang="he-IL" sz="2000" dirty="0"/>
              <a:t>IP</a:t>
            </a:r>
            <a:r>
              <a:rPr lang="he-IL" altLang="he-IL" sz="2000" dirty="0"/>
              <a:t>) נקבעו הוראות מיוחדות:</a:t>
            </a:r>
          </a:p>
          <a:p>
            <a:pPr marL="0" indent="0" algn="just">
              <a:lnSpc>
                <a:spcPct val="150000"/>
              </a:lnSpc>
              <a:spcBef>
                <a:spcPts val="0"/>
              </a:spcBef>
              <a:spcAft>
                <a:spcPts val="0"/>
              </a:spcAft>
              <a:buFontTx/>
              <a:buNone/>
            </a:pPr>
            <a:r>
              <a:rPr lang="he-IL" altLang="he-IL" sz="2000" dirty="0"/>
              <a:t>חברה מועדפת, בעלת מפעל טכנולוגי מועדף, המוכרת נכס לא מוחשי מוטב, לחברה קשורה תושבת חוץ, תהנה ממס רווח הון מופחת (חלף שיעור מס חברות לפי ס' 91 לפקודה). הסעיף יחול רק על נכס שנרכש או נוצר אחרי 1.1.2017.</a:t>
            </a:r>
          </a:p>
          <a:p>
            <a:pPr marL="0" indent="0" algn="just">
              <a:lnSpc>
                <a:spcPct val="150000"/>
              </a:lnSpc>
              <a:spcBef>
                <a:spcPts val="0"/>
              </a:spcBef>
              <a:spcAft>
                <a:spcPts val="0"/>
              </a:spcAft>
              <a:buFontTx/>
              <a:buNone/>
            </a:pPr>
            <a:r>
              <a:rPr lang="he-IL" altLang="he-IL" sz="1600" dirty="0"/>
              <a:t>שיעור מס רווח הון לגבי מפעל מועדף יהיה 12% במידה והנכס נרכש מחברה תושבת חוץ במחיר של 200 </a:t>
            </a:r>
            <a:r>
              <a:rPr lang="he-IL" altLang="he-IL" sz="1600" dirty="0" err="1"/>
              <a:t>מליון</a:t>
            </a:r>
            <a:r>
              <a:rPr lang="he-IL" altLang="he-IL" sz="1600" dirty="0"/>
              <a:t> ש"ח או יותר.</a:t>
            </a:r>
          </a:p>
          <a:p>
            <a:pPr marL="457200" indent="-457200" algn="just">
              <a:spcBef>
                <a:spcPts val="600"/>
              </a:spcBef>
              <a:spcAft>
                <a:spcPts val="600"/>
              </a:spcAft>
              <a:buFont typeface="+mj-lt"/>
              <a:buAutoNum type="arabicPeriod" startAt="3"/>
            </a:pPr>
            <a:endParaRPr lang="he-IL" altLang="he-IL" sz="2000" dirty="0"/>
          </a:p>
          <a:p>
            <a:pPr marL="0" indent="0" algn="just">
              <a:spcBef>
                <a:spcPts val="600"/>
              </a:spcBef>
              <a:spcAft>
                <a:spcPts val="600"/>
              </a:spcAft>
              <a:buFontTx/>
              <a:buNone/>
            </a:pPr>
            <a:endParaRPr lang="he-IL" altLang="he-IL" sz="20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4340" name="מציין מיקום של מספר שקופית 3">
            <a:extLst>
              <a:ext uri="{FF2B5EF4-FFF2-40B4-BE49-F238E27FC236}">
                <a16:creationId xmlns:a16="http://schemas.microsoft.com/office/drawing/2014/main" id="{6F64FD5C-1869-4582-A2C6-B09521EEEE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43BC9AC-D18F-495A-BF35-72BBAA872EC5}" type="slidenum">
              <a:rPr lang="he-IL" altLang="he-IL" sz="1400" smtClean="0"/>
              <a:pPr algn="l">
                <a:spcBef>
                  <a:spcPct val="0"/>
                </a:spcBef>
                <a:buFontTx/>
                <a:buNone/>
              </a:pPr>
              <a:t>33</a:t>
            </a:fld>
            <a:endParaRPr lang="en-US" altLang="he-IL" sz="1400"/>
          </a:p>
        </p:txBody>
      </p:sp>
    </p:spTree>
    <p:extLst>
      <p:ext uri="{BB962C8B-B14F-4D97-AF65-F5344CB8AC3E}">
        <p14:creationId xmlns:p14="http://schemas.microsoft.com/office/powerpoint/2010/main" val="214747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כותרת 1">
            <a:extLst>
              <a:ext uri="{FF2B5EF4-FFF2-40B4-BE49-F238E27FC236}">
                <a16:creationId xmlns:a16="http://schemas.microsoft.com/office/drawing/2014/main" id="{56D91BA3-B36E-40A8-A959-96CE82E6168A}"/>
              </a:ext>
            </a:extLst>
          </p:cNvPr>
          <p:cNvSpPr>
            <a:spLocks noGrp="1" noChangeArrowheads="1"/>
          </p:cNvSpPr>
          <p:nvPr>
            <p:ph type="title"/>
          </p:nvPr>
        </p:nvSpPr>
        <p:spPr>
          <a:xfrm>
            <a:off x="282575" y="152400"/>
            <a:ext cx="8229600" cy="457200"/>
          </a:xfrm>
        </p:spPr>
        <p:txBody>
          <a:bodyPr/>
          <a:lstStyle/>
          <a:p>
            <a:r>
              <a:rPr lang="he-IL" altLang="he-IL" sz="2800" b="1" dirty="0"/>
              <a:t>הטבות מס - מפעל טכנולוגי מועדף</a:t>
            </a:r>
          </a:p>
        </p:txBody>
      </p:sp>
      <p:graphicFrame>
        <p:nvGraphicFramePr>
          <p:cNvPr id="6" name="מציין מיקום תוכן 5">
            <a:extLst>
              <a:ext uri="{FF2B5EF4-FFF2-40B4-BE49-F238E27FC236}">
                <a16:creationId xmlns:a16="http://schemas.microsoft.com/office/drawing/2014/main" id="{09369E96-83B2-4748-8E8E-83E7620E1AFD}"/>
              </a:ext>
            </a:extLst>
          </p:cNvPr>
          <p:cNvGraphicFramePr>
            <a:graphicFrameLocks noGrp="1"/>
          </p:cNvGraphicFramePr>
          <p:nvPr>
            <p:ph idx="1"/>
            <p:extLst>
              <p:ext uri="{D42A27DB-BD31-4B8C-83A1-F6EECF244321}">
                <p14:modId xmlns:p14="http://schemas.microsoft.com/office/powerpoint/2010/main" val="1978578036"/>
              </p:ext>
            </p:extLst>
          </p:nvPr>
        </p:nvGraphicFramePr>
        <p:xfrm>
          <a:off x="1023343" y="1628800"/>
          <a:ext cx="7488832" cy="3180383"/>
        </p:xfrm>
        <a:graphic>
          <a:graphicData uri="http://schemas.openxmlformats.org/drawingml/2006/table">
            <a:tbl>
              <a:tblPr rtl="1" firstRow="1" bandRow="1">
                <a:tableStyleId>{21E4AEA4-8DFA-4A89-87EB-49C32662AFE0}</a:tableStyleId>
              </a:tblPr>
              <a:tblGrid>
                <a:gridCol w="2593914">
                  <a:extLst>
                    <a:ext uri="{9D8B030D-6E8A-4147-A177-3AD203B41FA5}">
                      <a16:colId xmlns:a16="http://schemas.microsoft.com/office/drawing/2014/main" val="912457792"/>
                    </a:ext>
                  </a:extLst>
                </a:gridCol>
                <a:gridCol w="1183072">
                  <a:extLst>
                    <a:ext uri="{9D8B030D-6E8A-4147-A177-3AD203B41FA5}">
                      <a16:colId xmlns:a16="http://schemas.microsoft.com/office/drawing/2014/main" val="794847966"/>
                    </a:ext>
                  </a:extLst>
                </a:gridCol>
                <a:gridCol w="1855923">
                  <a:extLst>
                    <a:ext uri="{9D8B030D-6E8A-4147-A177-3AD203B41FA5}">
                      <a16:colId xmlns:a16="http://schemas.microsoft.com/office/drawing/2014/main" val="737513661"/>
                    </a:ext>
                  </a:extLst>
                </a:gridCol>
                <a:gridCol w="1855923">
                  <a:extLst>
                    <a:ext uri="{9D8B030D-6E8A-4147-A177-3AD203B41FA5}">
                      <a16:colId xmlns:a16="http://schemas.microsoft.com/office/drawing/2014/main" val="4249470426"/>
                    </a:ext>
                  </a:extLst>
                </a:gridCol>
              </a:tblGrid>
              <a:tr h="585739">
                <a:tc>
                  <a:txBody>
                    <a:bodyPr/>
                    <a:lstStyle/>
                    <a:p>
                      <a:pPr algn="ctr" rtl="1"/>
                      <a:r>
                        <a:rPr lang="he-IL" sz="1800" dirty="0"/>
                        <a:t>סוג חברה</a:t>
                      </a:r>
                    </a:p>
                  </a:txBody>
                  <a:tcPr marL="91452" marR="91452" marT="45698" marB="45698" anchor="ctr"/>
                </a:tc>
                <a:tc>
                  <a:txBody>
                    <a:bodyPr/>
                    <a:lstStyle/>
                    <a:p>
                      <a:pPr algn="ctr" rtl="1"/>
                      <a:r>
                        <a:rPr lang="he-IL" sz="1800" dirty="0"/>
                        <a:t>חברה רגילה</a:t>
                      </a:r>
                    </a:p>
                  </a:txBody>
                  <a:tcPr marL="91452" marR="91452" marT="45698" marB="45698" anchor="ctr"/>
                </a:tc>
                <a:tc gridSpan="2">
                  <a:txBody>
                    <a:bodyPr/>
                    <a:lstStyle/>
                    <a:p>
                      <a:pPr algn="ctr" rtl="1"/>
                      <a:r>
                        <a:rPr lang="he-IL" sz="1800" dirty="0"/>
                        <a:t>מפעל טכנולוגי מועדף</a:t>
                      </a:r>
                    </a:p>
                  </a:txBody>
                  <a:tcPr marL="91452" marR="91452" marT="45698" marB="45698" anchor="ctr"/>
                </a:tc>
                <a:tc hMerge="1">
                  <a:txBody>
                    <a:bodyPr/>
                    <a:lstStyle/>
                    <a:p>
                      <a:pPr rtl="1"/>
                      <a:endParaRPr lang="he-IL" dirty="0"/>
                    </a:p>
                  </a:txBody>
                  <a:tcPr/>
                </a:tc>
                <a:extLst>
                  <a:ext uri="{0D108BD9-81ED-4DB2-BD59-A6C34878D82A}">
                    <a16:rowId xmlns:a16="http://schemas.microsoft.com/office/drawing/2014/main" val="2706703960"/>
                  </a:ext>
                </a:extLst>
              </a:tr>
              <a:tr h="407163">
                <a:tc>
                  <a:txBody>
                    <a:bodyPr/>
                    <a:lstStyle/>
                    <a:p>
                      <a:pPr rtl="1"/>
                      <a:endParaRPr lang="he-IL" sz="1800" dirty="0"/>
                    </a:p>
                  </a:txBody>
                  <a:tcPr marL="91452" marR="91452" marT="45698" marB="45698"/>
                </a:tc>
                <a:tc>
                  <a:txBody>
                    <a:bodyPr/>
                    <a:lstStyle/>
                    <a:p>
                      <a:pPr rtl="1"/>
                      <a:endParaRPr lang="he-IL" sz="1800" dirty="0"/>
                    </a:p>
                  </a:txBody>
                  <a:tcPr marL="91452" marR="91452" marT="45698" marB="45698"/>
                </a:tc>
                <a:tc>
                  <a:txBody>
                    <a:bodyPr/>
                    <a:lstStyle/>
                    <a:p>
                      <a:pPr algn="ctr" rtl="1"/>
                      <a:r>
                        <a:rPr lang="he-IL" sz="1800" dirty="0"/>
                        <a:t>אזור פיתוח א'</a:t>
                      </a:r>
                    </a:p>
                  </a:txBody>
                  <a:tcPr marL="91452" marR="91452" marT="45698" marB="45698"/>
                </a:tc>
                <a:tc>
                  <a:txBody>
                    <a:bodyPr/>
                    <a:lstStyle/>
                    <a:p>
                      <a:pPr algn="ctr" rtl="1"/>
                      <a:r>
                        <a:rPr lang="he-IL" sz="1800" dirty="0"/>
                        <a:t>אזור אחר</a:t>
                      </a:r>
                    </a:p>
                  </a:txBody>
                  <a:tcPr marL="91452" marR="91452" marT="45698" marB="45698"/>
                </a:tc>
                <a:extLst>
                  <a:ext uri="{0D108BD9-81ED-4DB2-BD59-A6C34878D82A}">
                    <a16:rowId xmlns:a16="http://schemas.microsoft.com/office/drawing/2014/main" val="2742087758"/>
                  </a:ext>
                </a:extLst>
              </a:tr>
              <a:tr h="334691">
                <a:tc>
                  <a:txBody>
                    <a:bodyPr/>
                    <a:lstStyle/>
                    <a:p>
                      <a:pPr rtl="1"/>
                      <a:r>
                        <a:rPr lang="he-IL" sz="1800" dirty="0"/>
                        <a:t>מס חברות</a:t>
                      </a:r>
                    </a:p>
                  </a:txBody>
                  <a:tcPr marL="91452" marR="91452" marT="45698" marB="45698"/>
                </a:tc>
                <a:tc>
                  <a:txBody>
                    <a:bodyPr/>
                    <a:lstStyle/>
                    <a:p>
                      <a:pPr algn="ctr" rtl="1"/>
                      <a:r>
                        <a:rPr lang="he-IL" sz="1800" dirty="0"/>
                        <a:t>23%</a:t>
                      </a:r>
                    </a:p>
                  </a:txBody>
                  <a:tcPr marL="91452" marR="91452" marT="45698" marB="45698" anchor="ctr"/>
                </a:tc>
                <a:tc>
                  <a:txBody>
                    <a:bodyPr/>
                    <a:lstStyle/>
                    <a:p>
                      <a:pPr algn="ctr" rtl="1"/>
                      <a:r>
                        <a:rPr lang="he-IL" sz="1800" dirty="0"/>
                        <a:t>7.5%</a:t>
                      </a:r>
                    </a:p>
                  </a:txBody>
                  <a:tcPr marL="91452" marR="91452" marT="45698" marB="45698" anchor="ctr"/>
                </a:tc>
                <a:tc>
                  <a:txBody>
                    <a:bodyPr/>
                    <a:lstStyle/>
                    <a:p>
                      <a:pPr algn="ctr" rtl="1"/>
                      <a:r>
                        <a:rPr lang="he-IL" sz="1800" dirty="0"/>
                        <a:t>12%</a:t>
                      </a:r>
                    </a:p>
                  </a:txBody>
                  <a:tcPr marL="91452" marR="91452" marT="45698" marB="45698" anchor="ctr"/>
                </a:tc>
                <a:extLst>
                  <a:ext uri="{0D108BD9-81ED-4DB2-BD59-A6C34878D82A}">
                    <a16:rowId xmlns:a16="http://schemas.microsoft.com/office/drawing/2014/main" val="2965462044"/>
                  </a:ext>
                </a:extLst>
              </a:tr>
              <a:tr h="334691">
                <a:tc>
                  <a:txBody>
                    <a:bodyPr/>
                    <a:lstStyle/>
                    <a:p>
                      <a:pPr rtl="1"/>
                      <a:r>
                        <a:rPr lang="he-IL" sz="1800" dirty="0"/>
                        <a:t>דיבידנד ליחיד</a:t>
                      </a:r>
                    </a:p>
                  </a:txBody>
                  <a:tcPr marL="91452" marR="91452" marT="45698" marB="45698"/>
                </a:tc>
                <a:tc>
                  <a:txBody>
                    <a:bodyPr/>
                    <a:lstStyle/>
                    <a:p>
                      <a:pPr algn="ctr" rtl="1"/>
                      <a:r>
                        <a:rPr lang="he-IL" sz="1800" dirty="0"/>
                        <a:t>30%</a:t>
                      </a:r>
                    </a:p>
                  </a:txBody>
                  <a:tcPr marL="91452" marR="91452" marT="45698" marB="45698" anchor="ctr"/>
                </a:tc>
                <a:tc>
                  <a:txBody>
                    <a:bodyPr/>
                    <a:lstStyle/>
                    <a:p>
                      <a:pPr algn="ctr" rtl="1"/>
                      <a:r>
                        <a:rPr lang="he-IL" sz="1800" dirty="0"/>
                        <a:t>20%</a:t>
                      </a:r>
                    </a:p>
                  </a:txBody>
                  <a:tcPr marL="91452" marR="91452" marT="45698" marB="45698" anchor="ctr"/>
                </a:tc>
                <a:tc>
                  <a:txBody>
                    <a:bodyPr/>
                    <a:lstStyle/>
                    <a:p>
                      <a:pPr algn="ctr" rtl="1"/>
                      <a:r>
                        <a:rPr lang="he-IL" sz="1800" dirty="0"/>
                        <a:t>20%</a:t>
                      </a:r>
                    </a:p>
                  </a:txBody>
                  <a:tcPr marL="91452" marR="91452" marT="45698" marB="45698" anchor="ctr"/>
                </a:tc>
                <a:extLst>
                  <a:ext uri="{0D108BD9-81ED-4DB2-BD59-A6C34878D82A}">
                    <a16:rowId xmlns:a16="http://schemas.microsoft.com/office/drawing/2014/main" val="2768176590"/>
                  </a:ext>
                </a:extLst>
              </a:tr>
              <a:tr h="585739">
                <a:tc>
                  <a:txBody>
                    <a:bodyPr/>
                    <a:lstStyle/>
                    <a:p>
                      <a:pPr rtl="1"/>
                      <a:r>
                        <a:rPr lang="he-IL" sz="1800" dirty="0"/>
                        <a:t>מס עד "הבית" </a:t>
                      </a:r>
                    </a:p>
                    <a:p>
                      <a:pPr rtl="1"/>
                      <a:r>
                        <a:rPr lang="he-IL" sz="1800" dirty="0"/>
                        <a:t>(מס חברות ודיבידנד ליחיד)</a:t>
                      </a:r>
                    </a:p>
                  </a:txBody>
                  <a:tcPr marL="91452" marR="91452" marT="45698" marB="45698"/>
                </a:tc>
                <a:tc>
                  <a:txBody>
                    <a:bodyPr/>
                    <a:lstStyle/>
                    <a:p>
                      <a:pPr algn="ctr" rtl="1"/>
                      <a:r>
                        <a:rPr lang="he-IL" sz="1800" u="sng" dirty="0"/>
                        <a:t>46%</a:t>
                      </a:r>
                    </a:p>
                  </a:txBody>
                  <a:tcPr marL="91452" marR="91452" marT="45698" marB="45698" anchor="ctr"/>
                </a:tc>
                <a:tc>
                  <a:txBody>
                    <a:bodyPr/>
                    <a:lstStyle/>
                    <a:p>
                      <a:pPr algn="ctr" rtl="1"/>
                      <a:r>
                        <a:rPr lang="he-IL" sz="1800" u="sng" dirty="0"/>
                        <a:t>26%</a:t>
                      </a:r>
                    </a:p>
                  </a:txBody>
                  <a:tcPr marL="91452" marR="91452" marT="45698" marB="45698" anchor="ctr"/>
                </a:tc>
                <a:tc>
                  <a:txBody>
                    <a:bodyPr/>
                    <a:lstStyle/>
                    <a:p>
                      <a:pPr algn="ctr" rtl="1"/>
                      <a:r>
                        <a:rPr lang="he-IL" sz="1800" u="sng" dirty="0"/>
                        <a:t>29.6%</a:t>
                      </a:r>
                    </a:p>
                  </a:txBody>
                  <a:tcPr marL="91452" marR="91452" marT="45698" marB="45698" anchor="ctr"/>
                </a:tc>
                <a:extLst>
                  <a:ext uri="{0D108BD9-81ED-4DB2-BD59-A6C34878D82A}">
                    <a16:rowId xmlns:a16="http://schemas.microsoft.com/office/drawing/2014/main" val="3860839656"/>
                  </a:ext>
                </a:extLst>
              </a:tr>
              <a:tr h="334691">
                <a:tc>
                  <a:txBody>
                    <a:bodyPr/>
                    <a:lstStyle/>
                    <a:p>
                      <a:pPr rtl="1"/>
                      <a:endParaRPr lang="he-IL" sz="1800" dirty="0"/>
                    </a:p>
                  </a:txBody>
                  <a:tcPr marL="91452" marR="91452" marT="45698" marB="45698"/>
                </a:tc>
                <a:tc>
                  <a:txBody>
                    <a:bodyPr/>
                    <a:lstStyle/>
                    <a:p>
                      <a:pPr algn="ctr" rtl="1"/>
                      <a:endParaRPr lang="he-IL" sz="1800" dirty="0"/>
                    </a:p>
                  </a:txBody>
                  <a:tcPr marL="91452" marR="91452" marT="45698" marB="45698" anchor="ctr"/>
                </a:tc>
                <a:tc>
                  <a:txBody>
                    <a:bodyPr/>
                    <a:lstStyle/>
                    <a:p>
                      <a:pPr algn="ctr" rtl="1"/>
                      <a:endParaRPr lang="he-IL" sz="1800" dirty="0"/>
                    </a:p>
                  </a:txBody>
                  <a:tcPr marL="91452" marR="91452" marT="45698" marB="45698" anchor="ctr"/>
                </a:tc>
                <a:tc>
                  <a:txBody>
                    <a:bodyPr/>
                    <a:lstStyle/>
                    <a:p>
                      <a:pPr algn="ctr" rtl="1"/>
                      <a:endParaRPr lang="he-IL" sz="1800" dirty="0"/>
                    </a:p>
                  </a:txBody>
                  <a:tcPr marL="91452" marR="91452" marT="45698" marB="45698" anchor="ctr"/>
                </a:tc>
                <a:extLst>
                  <a:ext uri="{0D108BD9-81ED-4DB2-BD59-A6C34878D82A}">
                    <a16:rowId xmlns:a16="http://schemas.microsoft.com/office/drawing/2014/main" val="534635434"/>
                  </a:ext>
                </a:extLst>
              </a:tr>
              <a:tr h="396000">
                <a:tc>
                  <a:txBody>
                    <a:bodyPr/>
                    <a:lstStyle/>
                    <a:p>
                      <a:pPr rtl="1"/>
                      <a:r>
                        <a:rPr lang="he-IL" sz="1800" dirty="0"/>
                        <a:t>דיבידנד לחברת אם זרה</a:t>
                      </a:r>
                    </a:p>
                  </a:txBody>
                  <a:tcPr marL="91452" marR="91452" marT="45698" marB="45698" anchor="ctr"/>
                </a:tc>
                <a:tc>
                  <a:txBody>
                    <a:bodyPr/>
                    <a:lstStyle/>
                    <a:p>
                      <a:pPr algn="ctr" rtl="1"/>
                      <a:r>
                        <a:rPr lang="he-IL" sz="1800" dirty="0"/>
                        <a:t>30%</a:t>
                      </a:r>
                    </a:p>
                  </a:txBody>
                  <a:tcPr marL="91452" marR="91452" marT="45698" marB="45698" anchor="ctr"/>
                </a:tc>
                <a:tc>
                  <a:txBody>
                    <a:bodyPr/>
                    <a:lstStyle/>
                    <a:p>
                      <a:pPr algn="ctr" rtl="1"/>
                      <a:r>
                        <a:rPr lang="he-IL" sz="1800" dirty="0"/>
                        <a:t>4%</a:t>
                      </a:r>
                    </a:p>
                  </a:txBody>
                  <a:tcPr marL="91452" marR="91452" marT="45698" marB="45698" anchor="ctr"/>
                </a:tc>
                <a:tc>
                  <a:txBody>
                    <a:bodyPr/>
                    <a:lstStyle/>
                    <a:p>
                      <a:pPr algn="ctr" rtl="1"/>
                      <a:r>
                        <a:rPr lang="he-IL" sz="1800" dirty="0"/>
                        <a:t>4%</a:t>
                      </a:r>
                    </a:p>
                  </a:txBody>
                  <a:tcPr marL="91452" marR="91452" marT="45698" marB="45698" anchor="ctr"/>
                </a:tc>
                <a:extLst>
                  <a:ext uri="{0D108BD9-81ED-4DB2-BD59-A6C34878D82A}">
                    <a16:rowId xmlns:a16="http://schemas.microsoft.com/office/drawing/2014/main" val="36916504"/>
                  </a:ext>
                </a:extLst>
              </a:tr>
            </a:tbl>
          </a:graphicData>
        </a:graphic>
      </p:graphicFrame>
      <p:sp>
        <p:nvSpPr>
          <p:cNvPr id="27700" name="מציין מיקום של מספר שקופית 3">
            <a:extLst>
              <a:ext uri="{FF2B5EF4-FFF2-40B4-BE49-F238E27FC236}">
                <a16:creationId xmlns:a16="http://schemas.microsoft.com/office/drawing/2014/main" id="{0708250E-E591-4BD7-B94C-A89C83766D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FAA7BC9-D0EC-4E42-964D-A71FA5EEA9BC}" type="slidenum">
              <a:rPr lang="he-IL" altLang="he-IL" sz="1400" smtClean="0"/>
              <a:pPr algn="l">
                <a:spcBef>
                  <a:spcPct val="0"/>
                </a:spcBef>
                <a:buFontTx/>
                <a:buNone/>
              </a:pPr>
              <a:t>34</a:t>
            </a:fld>
            <a:endParaRPr lang="en-US" altLang="he-IL" sz="1400"/>
          </a:p>
        </p:txBody>
      </p:sp>
    </p:spTree>
    <p:extLst>
      <p:ext uri="{BB962C8B-B14F-4D97-AF65-F5344CB8AC3E}">
        <p14:creationId xmlns:p14="http://schemas.microsoft.com/office/powerpoint/2010/main" val="2338497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כותרת 1">
            <a:extLst>
              <a:ext uri="{FF2B5EF4-FFF2-40B4-BE49-F238E27FC236}">
                <a16:creationId xmlns:a16="http://schemas.microsoft.com/office/drawing/2014/main" id="{EE336FF6-FD89-4F6B-BBE1-1E9DAC1B3C8A}"/>
              </a:ext>
            </a:extLst>
          </p:cNvPr>
          <p:cNvSpPr>
            <a:spLocks noGrp="1" noChangeArrowheads="1"/>
          </p:cNvSpPr>
          <p:nvPr>
            <p:ph type="title"/>
          </p:nvPr>
        </p:nvSpPr>
        <p:spPr>
          <a:xfrm>
            <a:off x="452438" y="0"/>
            <a:ext cx="8229600" cy="620713"/>
          </a:xfrm>
        </p:spPr>
        <p:txBody>
          <a:bodyPr/>
          <a:lstStyle/>
          <a:p>
            <a:r>
              <a:rPr lang="he-IL" altLang="he-IL" sz="3000" b="1" dirty="0"/>
              <a:t>התנאים הדרושים למפעל טכנולוגי מועדף</a:t>
            </a:r>
            <a:endParaRPr lang="he-IL" altLang="he-IL" sz="2000" dirty="0"/>
          </a:p>
        </p:txBody>
      </p:sp>
      <p:sp>
        <p:nvSpPr>
          <p:cNvPr id="15363" name="מציין מיקום תוכן 2">
            <a:extLst>
              <a:ext uri="{FF2B5EF4-FFF2-40B4-BE49-F238E27FC236}">
                <a16:creationId xmlns:a16="http://schemas.microsoft.com/office/drawing/2014/main" id="{226B34B3-E33B-4020-82C6-56637128FFA9}"/>
              </a:ext>
            </a:extLst>
          </p:cNvPr>
          <p:cNvSpPr>
            <a:spLocks noGrp="1" noChangeArrowheads="1"/>
          </p:cNvSpPr>
          <p:nvPr>
            <p:ph idx="1"/>
          </p:nvPr>
        </p:nvSpPr>
        <p:spPr>
          <a:xfrm>
            <a:off x="611560" y="764704"/>
            <a:ext cx="8229600" cy="4525963"/>
          </a:xfrm>
          <a:extLst/>
        </p:spPr>
        <p:txBody>
          <a:bodyPr/>
          <a:lstStyle/>
          <a:p>
            <a:pPr marL="0" indent="0" algn="just">
              <a:lnSpc>
                <a:spcPct val="150000"/>
              </a:lnSpc>
              <a:spcBef>
                <a:spcPts val="600"/>
              </a:spcBef>
              <a:spcAft>
                <a:spcPts val="600"/>
              </a:spcAft>
              <a:buFontTx/>
              <a:buNone/>
            </a:pPr>
            <a:r>
              <a:rPr lang="he-IL" sz="4000" dirty="0"/>
              <a:t>ההטבות יחלו על (1) </a:t>
            </a:r>
            <a:r>
              <a:rPr lang="he-IL" sz="4000" b="1" u="sng" dirty="0"/>
              <a:t>הכנסה טכנולוגית מועדפת</a:t>
            </a:r>
            <a:r>
              <a:rPr lang="he-IL" sz="4000" dirty="0"/>
              <a:t> של (2) </a:t>
            </a:r>
            <a:r>
              <a:rPr lang="he-IL" sz="4000" b="1" u="sng" dirty="0"/>
              <a:t>חברה מועדפת</a:t>
            </a:r>
            <a:r>
              <a:rPr lang="he-IL" sz="4000" dirty="0"/>
              <a:t> בעלת (3) </a:t>
            </a:r>
            <a:r>
              <a:rPr lang="he-IL" sz="4000" b="1" u="sng" dirty="0"/>
              <a:t>מפעל טכנולוגי מועדף</a:t>
            </a:r>
            <a:r>
              <a:rPr lang="he-IL" sz="4000" dirty="0"/>
              <a:t>.</a:t>
            </a:r>
          </a:p>
          <a:p>
            <a:pPr marL="0" indent="0" algn="just">
              <a:lnSpc>
                <a:spcPct val="150000"/>
              </a:lnSpc>
              <a:spcBef>
                <a:spcPts val="600"/>
              </a:spcBef>
              <a:buFontTx/>
              <a:buNone/>
              <a:defRPr/>
            </a:pPr>
            <a:endParaRPr lang="he-IL" altLang="he-IL" sz="2000" dirty="0"/>
          </a:p>
          <a:p>
            <a:pPr marL="0" indent="0" algn="just">
              <a:buFontTx/>
              <a:buNone/>
              <a:defRPr/>
            </a:pPr>
            <a:endParaRPr lang="en-US" altLang="he-IL" sz="2000" dirty="0"/>
          </a:p>
        </p:txBody>
      </p:sp>
      <p:sp>
        <p:nvSpPr>
          <p:cNvPr id="17412" name="מציין מיקום של מספר שקופית 3">
            <a:extLst>
              <a:ext uri="{FF2B5EF4-FFF2-40B4-BE49-F238E27FC236}">
                <a16:creationId xmlns:a16="http://schemas.microsoft.com/office/drawing/2014/main" id="{A133F516-070F-40AC-9282-5F654AA627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0E9BFF0-BC72-4A5A-B0C2-542782AA80A7}" type="slidenum">
              <a:rPr lang="he-IL" altLang="he-IL" sz="1400" smtClean="0"/>
              <a:pPr algn="l">
                <a:spcBef>
                  <a:spcPct val="0"/>
                </a:spcBef>
                <a:buFontTx/>
                <a:buNone/>
              </a:pPr>
              <a:t>35</a:t>
            </a:fld>
            <a:endParaRPr lang="en-US" altLang="he-IL" sz="1400"/>
          </a:p>
        </p:txBody>
      </p:sp>
    </p:spTree>
    <p:extLst>
      <p:ext uri="{BB962C8B-B14F-4D97-AF65-F5344CB8AC3E}">
        <p14:creationId xmlns:p14="http://schemas.microsoft.com/office/powerpoint/2010/main" val="2184772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כותרת 1">
            <a:extLst>
              <a:ext uri="{FF2B5EF4-FFF2-40B4-BE49-F238E27FC236}">
                <a16:creationId xmlns:a16="http://schemas.microsoft.com/office/drawing/2014/main" id="{EE336FF6-FD89-4F6B-BBE1-1E9DAC1B3C8A}"/>
              </a:ext>
            </a:extLst>
          </p:cNvPr>
          <p:cNvSpPr>
            <a:spLocks noGrp="1" noChangeArrowheads="1"/>
          </p:cNvSpPr>
          <p:nvPr>
            <p:ph type="title"/>
          </p:nvPr>
        </p:nvSpPr>
        <p:spPr>
          <a:xfrm>
            <a:off x="452438" y="0"/>
            <a:ext cx="8229600" cy="620713"/>
          </a:xfrm>
        </p:spPr>
        <p:txBody>
          <a:bodyPr/>
          <a:lstStyle/>
          <a:p>
            <a:r>
              <a:rPr lang="he-IL" altLang="he-IL" sz="3000" b="1" dirty="0"/>
              <a:t>הגדרת חברה מועדפת</a:t>
            </a:r>
            <a:endParaRPr lang="he-IL" altLang="he-IL" sz="2000" dirty="0"/>
          </a:p>
        </p:txBody>
      </p:sp>
      <p:sp>
        <p:nvSpPr>
          <p:cNvPr id="15363" name="מציין מיקום תוכן 2">
            <a:extLst>
              <a:ext uri="{FF2B5EF4-FFF2-40B4-BE49-F238E27FC236}">
                <a16:creationId xmlns:a16="http://schemas.microsoft.com/office/drawing/2014/main" id="{226B34B3-E33B-4020-82C6-56637128FFA9}"/>
              </a:ext>
            </a:extLst>
          </p:cNvPr>
          <p:cNvSpPr>
            <a:spLocks noGrp="1" noChangeArrowheads="1"/>
          </p:cNvSpPr>
          <p:nvPr>
            <p:ph idx="1"/>
          </p:nvPr>
        </p:nvSpPr>
        <p:spPr>
          <a:xfrm>
            <a:off x="611560" y="908720"/>
            <a:ext cx="8229600" cy="4525963"/>
          </a:xfrm>
          <a:extLst/>
        </p:spPr>
        <p:txBody>
          <a:bodyPr/>
          <a:lstStyle/>
          <a:p>
            <a:pPr marL="0" indent="0" algn="just">
              <a:spcBef>
                <a:spcPts val="1200"/>
              </a:spcBef>
              <a:buNone/>
              <a:defRPr/>
            </a:pPr>
            <a:r>
              <a:rPr lang="he-IL" altLang="he-IL" sz="2000" b="1" u="sng" dirty="0"/>
              <a:t>תנאי ראשון - על החברה להיות חברה מועדפת</a:t>
            </a:r>
          </a:p>
          <a:p>
            <a:pPr marL="0" indent="0" algn="just">
              <a:spcBef>
                <a:spcPts val="1200"/>
              </a:spcBef>
              <a:buNone/>
              <a:defRPr/>
            </a:pPr>
            <a:endParaRPr lang="he-IL" altLang="he-IL" sz="2000" b="1" u="sng" dirty="0"/>
          </a:p>
          <a:p>
            <a:pPr marL="0" indent="0" algn="just">
              <a:spcBef>
                <a:spcPts val="1200"/>
              </a:spcBef>
              <a:buNone/>
              <a:defRPr/>
            </a:pPr>
            <a:r>
              <a:rPr lang="he-IL" altLang="he-IL" sz="2000" b="1" u="sng" dirty="0"/>
              <a:t>חברה מועדפת</a:t>
            </a:r>
            <a:r>
              <a:rPr lang="he-IL" altLang="he-IL" sz="2000" b="1" dirty="0"/>
              <a:t>  </a:t>
            </a:r>
            <a:r>
              <a:rPr lang="he-IL" altLang="he-IL" sz="2000" dirty="0"/>
              <a:t>- כהגדרתה בסעיף 51 לחוק.</a:t>
            </a:r>
          </a:p>
          <a:p>
            <a:pPr marL="0" indent="0" algn="just">
              <a:lnSpc>
                <a:spcPct val="150000"/>
              </a:lnSpc>
              <a:spcBef>
                <a:spcPts val="600"/>
              </a:spcBef>
              <a:buFontTx/>
              <a:buNone/>
              <a:defRPr/>
            </a:pPr>
            <a:r>
              <a:rPr lang="he-IL" sz="2000" dirty="0"/>
              <a:t>חברה </a:t>
            </a:r>
            <a:r>
              <a:rPr lang="he-IL" sz="2000" u="sng" dirty="0"/>
              <a:t>שהתאגדה בישראל</a:t>
            </a:r>
            <a:r>
              <a:rPr lang="he-IL" sz="2000" dirty="0"/>
              <a:t> או שותפות אשר חברותיה התאגדו בישראל בהתאם להגדרתן בסעיף 51 לחוק. החל מ 1.1.2017 - שותפות המוחזקת ע"י חברת בית או חברה משפחתית לא תחשב חברה מועדפת.</a:t>
            </a:r>
          </a:p>
          <a:p>
            <a:pPr marL="0" indent="0" algn="just">
              <a:lnSpc>
                <a:spcPct val="150000"/>
              </a:lnSpc>
              <a:spcBef>
                <a:spcPts val="600"/>
              </a:spcBef>
              <a:buFontTx/>
              <a:buNone/>
              <a:defRPr/>
            </a:pPr>
            <a:endParaRPr lang="he-IL" altLang="he-IL" sz="2000" dirty="0"/>
          </a:p>
          <a:p>
            <a:pPr marL="0" indent="0" algn="just">
              <a:buFontTx/>
              <a:buNone/>
              <a:defRPr/>
            </a:pPr>
            <a:endParaRPr lang="en-US" altLang="he-IL" sz="2000" dirty="0"/>
          </a:p>
        </p:txBody>
      </p:sp>
      <p:sp>
        <p:nvSpPr>
          <p:cNvPr id="17412" name="מציין מיקום של מספר שקופית 3">
            <a:extLst>
              <a:ext uri="{FF2B5EF4-FFF2-40B4-BE49-F238E27FC236}">
                <a16:creationId xmlns:a16="http://schemas.microsoft.com/office/drawing/2014/main" id="{A133F516-070F-40AC-9282-5F654AA627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0E9BFF0-BC72-4A5A-B0C2-542782AA80A7}" type="slidenum">
              <a:rPr lang="he-IL" altLang="he-IL" sz="1400" smtClean="0"/>
              <a:pPr algn="l">
                <a:spcBef>
                  <a:spcPct val="0"/>
                </a:spcBef>
                <a:buFontTx/>
                <a:buNone/>
              </a:pPr>
              <a:t>36</a:t>
            </a:fld>
            <a:endParaRPr lang="en-US" altLang="he-IL" sz="1400"/>
          </a:p>
        </p:txBody>
      </p:sp>
    </p:spTree>
    <p:extLst>
      <p:ext uri="{BB962C8B-B14F-4D97-AF65-F5344CB8AC3E}">
        <p14:creationId xmlns:p14="http://schemas.microsoft.com/office/powerpoint/2010/main" val="2742781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כותרת 1">
            <a:extLst>
              <a:ext uri="{FF2B5EF4-FFF2-40B4-BE49-F238E27FC236}">
                <a16:creationId xmlns:a16="http://schemas.microsoft.com/office/drawing/2014/main" id="{EE336FF6-FD89-4F6B-BBE1-1E9DAC1B3C8A}"/>
              </a:ext>
            </a:extLst>
          </p:cNvPr>
          <p:cNvSpPr>
            <a:spLocks noGrp="1" noChangeArrowheads="1"/>
          </p:cNvSpPr>
          <p:nvPr>
            <p:ph type="title"/>
          </p:nvPr>
        </p:nvSpPr>
        <p:spPr>
          <a:xfrm>
            <a:off x="452438" y="0"/>
            <a:ext cx="8229600" cy="620713"/>
          </a:xfrm>
        </p:spPr>
        <p:txBody>
          <a:bodyPr/>
          <a:lstStyle/>
          <a:p>
            <a:r>
              <a:rPr lang="he-IL" altLang="he-IL" sz="3000" b="1" dirty="0"/>
              <a:t>הגדרת מפעל טכנולוגי מועדף</a:t>
            </a:r>
            <a:endParaRPr lang="he-IL" altLang="he-IL" sz="2000" dirty="0"/>
          </a:p>
        </p:txBody>
      </p:sp>
      <p:sp>
        <p:nvSpPr>
          <p:cNvPr id="15363" name="מציין מיקום תוכן 2">
            <a:extLst>
              <a:ext uri="{FF2B5EF4-FFF2-40B4-BE49-F238E27FC236}">
                <a16:creationId xmlns:a16="http://schemas.microsoft.com/office/drawing/2014/main" id="{226B34B3-E33B-4020-82C6-56637128FFA9}"/>
              </a:ext>
            </a:extLst>
          </p:cNvPr>
          <p:cNvSpPr>
            <a:spLocks noGrp="1" noChangeArrowheads="1"/>
          </p:cNvSpPr>
          <p:nvPr>
            <p:ph idx="1"/>
          </p:nvPr>
        </p:nvSpPr>
        <p:spPr>
          <a:xfrm>
            <a:off x="611560" y="908720"/>
            <a:ext cx="8229600" cy="4525963"/>
          </a:xfrm>
          <a:extLst/>
        </p:spPr>
        <p:txBody>
          <a:bodyPr/>
          <a:lstStyle/>
          <a:p>
            <a:pPr marL="0" indent="0" algn="just">
              <a:spcBef>
                <a:spcPts val="1200"/>
              </a:spcBef>
              <a:buNone/>
              <a:defRPr/>
            </a:pPr>
            <a:r>
              <a:rPr lang="he-IL" altLang="he-IL" sz="2000" b="1" u="sng" dirty="0"/>
              <a:t>תנאי שני - על החברה להיות בעלת מפעל טכנולוגי מועדף</a:t>
            </a:r>
          </a:p>
          <a:p>
            <a:pPr marL="0" indent="0" algn="just">
              <a:spcBef>
                <a:spcPts val="1200"/>
              </a:spcBef>
              <a:buNone/>
              <a:defRPr/>
            </a:pPr>
            <a:endParaRPr lang="he-IL" altLang="he-IL" sz="2000" b="1" u="sng" dirty="0"/>
          </a:p>
          <a:p>
            <a:pPr marL="0" indent="0" algn="just">
              <a:lnSpc>
                <a:spcPct val="150000"/>
              </a:lnSpc>
              <a:spcBef>
                <a:spcPts val="600"/>
              </a:spcBef>
              <a:buFontTx/>
              <a:buNone/>
              <a:defRPr/>
            </a:pPr>
            <a:endParaRPr lang="he-IL" altLang="he-IL" sz="2000" dirty="0"/>
          </a:p>
          <a:p>
            <a:pPr marL="0" indent="0" algn="just">
              <a:buFontTx/>
              <a:buNone/>
              <a:defRPr/>
            </a:pPr>
            <a:endParaRPr lang="en-US" altLang="he-IL" sz="2000" dirty="0"/>
          </a:p>
        </p:txBody>
      </p:sp>
      <p:sp>
        <p:nvSpPr>
          <p:cNvPr id="17412" name="מציין מיקום של מספר שקופית 3">
            <a:extLst>
              <a:ext uri="{FF2B5EF4-FFF2-40B4-BE49-F238E27FC236}">
                <a16:creationId xmlns:a16="http://schemas.microsoft.com/office/drawing/2014/main" id="{A133F516-070F-40AC-9282-5F654AA627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0E9BFF0-BC72-4A5A-B0C2-542782AA80A7}" type="slidenum">
              <a:rPr lang="he-IL" altLang="he-IL" sz="1400" smtClean="0"/>
              <a:pPr algn="l">
                <a:spcBef>
                  <a:spcPct val="0"/>
                </a:spcBef>
                <a:buFontTx/>
                <a:buNone/>
              </a:pPr>
              <a:t>37</a:t>
            </a:fld>
            <a:endParaRPr lang="en-US" altLang="he-IL" sz="1400"/>
          </a:p>
        </p:txBody>
      </p:sp>
      <p:pic>
        <p:nvPicPr>
          <p:cNvPr id="3" name="תמונה 2">
            <a:extLst>
              <a:ext uri="{FF2B5EF4-FFF2-40B4-BE49-F238E27FC236}">
                <a16:creationId xmlns:a16="http://schemas.microsoft.com/office/drawing/2014/main" id="{493B459F-A894-4DAC-9798-C3D0ECC03E24}"/>
              </a:ext>
            </a:extLst>
          </p:cNvPr>
          <p:cNvPicPr>
            <a:picLocks noChangeAspect="1"/>
          </p:cNvPicPr>
          <p:nvPr/>
        </p:nvPicPr>
        <p:blipFill>
          <a:blip r:embed="rId2"/>
          <a:stretch>
            <a:fillRect/>
          </a:stretch>
        </p:blipFill>
        <p:spPr>
          <a:xfrm>
            <a:off x="1475656" y="1328737"/>
            <a:ext cx="6924675" cy="4200525"/>
          </a:xfrm>
          <a:prstGeom prst="rect">
            <a:avLst/>
          </a:prstGeom>
        </p:spPr>
      </p:pic>
    </p:spTree>
    <p:extLst>
      <p:ext uri="{BB962C8B-B14F-4D97-AF65-F5344CB8AC3E}">
        <p14:creationId xmlns:p14="http://schemas.microsoft.com/office/powerpoint/2010/main" val="1437754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2800" b="1" dirty="0"/>
              <a:t>הגדרת הכנסה טכנולוגית</a:t>
            </a:r>
            <a:endParaRPr lang="he-IL" altLang="he-IL" sz="2800" dirty="0"/>
          </a:p>
        </p:txBody>
      </p:sp>
      <p:sp>
        <p:nvSpPr>
          <p:cNvPr id="19459" name="מציין מיקום תוכן 2">
            <a:extLst>
              <a:ext uri="{FF2B5EF4-FFF2-40B4-BE49-F238E27FC236}">
                <a16:creationId xmlns:a16="http://schemas.microsoft.com/office/drawing/2014/main" id="{B9C40DBB-B32B-42DA-828E-4214B5CD1179}"/>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None/>
            </a:pPr>
            <a:r>
              <a:rPr lang="he-IL" altLang="he-IL" sz="2000" b="1" u="sng" dirty="0"/>
              <a:t>תנאי שלישי - הכנסתה של החברה היא הכנסה טכנולוגית </a:t>
            </a:r>
          </a:p>
          <a:p>
            <a:pPr marL="0" indent="0" algn="just">
              <a:spcBef>
                <a:spcPts val="600"/>
              </a:spcBef>
              <a:spcAft>
                <a:spcPts val="600"/>
              </a:spcAft>
              <a:buNone/>
            </a:pPr>
            <a:r>
              <a:rPr lang="he-IL" altLang="he-IL" sz="2000" b="1" u="sng" dirty="0"/>
              <a:t>הכנסה טכנולוגית</a:t>
            </a:r>
            <a:r>
              <a:rPr lang="he-IL" altLang="he-IL" sz="2000" b="1" dirty="0"/>
              <a:t> </a:t>
            </a:r>
            <a:r>
              <a:rPr lang="he-IL" altLang="he-IL" sz="2000" dirty="0"/>
              <a:t>- סעיף 51כד לחוק:</a:t>
            </a:r>
          </a:p>
          <a:p>
            <a:pPr marL="0" indent="0" algn="just">
              <a:lnSpc>
                <a:spcPct val="150000"/>
              </a:lnSpc>
              <a:spcBef>
                <a:spcPts val="600"/>
              </a:spcBef>
              <a:buFontTx/>
              <a:buNone/>
            </a:pPr>
            <a:r>
              <a:rPr lang="he-IL" altLang="he-IL" sz="2000" dirty="0"/>
              <a:t>הכנסה של מפעל טכנולוגי שהופקה או נצמחה במהלך העסקים הרגיל </a:t>
            </a:r>
            <a:r>
              <a:rPr lang="he-IL" altLang="he-IL" sz="2000" b="1" dirty="0"/>
              <a:t>מנכס לא מוחשי מוטב</a:t>
            </a:r>
            <a:r>
              <a:rPr lang="he-IL" altLang="he-IL" sz="2000" dirty="0"/>
              <a:t> שבבעלות החברה (מלאה או חלקית), או שהמפעל הוא בעל זכות שימוש בו לרבות כל אלה:</a:t>
            </a:r>
          </a:p>
          <a:p>
            <a:pPr marL="457200" indent="-457200" algn="just">
              <a:lnSpc>
                <a:spcPts val="2500"/>
              </a:lnSpc>
              <a:spcBef>
                <a:spcPts val="600"/>
              </a:spcBef>
              <a:buFontTx/>
              <a:buAutoNum type="arabicPeriod"/>
            </a:pPr>
            <a:r>
              <a:rPr lang="he-IL" altLang="he-IL" sz="1800" dirty="0"/>
              <a:t>הכנסה ממתן זכות לשימוש בנכס הלא מוחשי המוטב.</a:t>
            </a:r>
          </a:p>
          <a:p>
            <a:pPr marL="457200" indent="-457200" algn="just">
              <a:lnSpc>
                <a:spcPts val="2500"/>
              </a:lnSpc>
              <a:spcBef>
                <a:spcPts val="600"/>
              </a:spcBef>
              <a:buFontTx/>
              <a:buAutoNum type="arabicPeriod"/>
            </a:pPr>
            <a:r>
              <a:rPr lang="he-IL" altLang="he-IL" sz="1800" dirty="0"/>
              <a:t>הכנסה משירות מבוסס תוכנה (</a:t>
            </a:r>
            <a:r>
              <a:rPr lang="en-US" altLang="he-IL" sz="1800" dirty="0"/>
              <a:t>SAAS</a:t>
            </a:r>
            <a:r>
              <a:rPr lang="he-IL" altLang="he-IL" sz="1800" dirty="0"/>
              <a:t>).</a:t>
            </a:r>
          </a:p>
          <a:p>
            <a:pPr marL="457200" indent="-457200" algn="just">
              <a:lnSpc>
                <a:spcPts val="2500"/>
              </a:lnSpc>
              <a:spcBef>
                <a:spcPts val="600"/>
              </a:spcBef>
              <a:buFontTx/>
              <a:buAutoNum type="arabicPeriod"/>
            </a:pPr>
            <a:r>
              <a:rPr lang="he-IL" altLang="he-IL" sz="1800" dirty="0"/>
              <a:t>הכנסה ממוצר אשר בייצורו עשה המפעל שימוש בנכס הלא מוחשי המוטב.</a:t>
            </a:r>
          </a:p>
          <a:p>
            <a:pPr marL="457200" indent="-457200" algn="just">
              <a:lnSpc>
                <a:spcPts val="2500"/>
              </a:lnSpc>
              <a:spcBef>
                <a:spcPts val="600"/>
              </a:spcBef>
              <a:buFontTx/>
              <a:buAutoNum type="arabicPeriod"/>
            </a:pPr>
            <a:r>
              <a:rPr lang="he-IL" altLang="he-IL" sz="1800" dirty="0"/>
              <a:t>הכנסה משירות נלווה למתן זכות שימוש, לשירות או למוצר אשר בייצורו עשה המפעל שימוש בנכס הלא מוחשי המוטב או תומך בכל אחד מאלה.</a:t>
            </a:r>
          </a:p>
          <a:p>
            <a:pPr marL="0" indent="0" algn="just">
              <a:lnSpc>
                <a:spcPct val="150000"/>
              </a:lnSpc>
              <a:spcBef>
                <a:spcPts val="600"/>
              </a:spcBef>
              <a:buFontTx/>
              <a:buNone/>
            </a:pPr>
            <a:endParaRPr lang="he-IL" altLang="he-IL" sz="2000" dirty="0"/>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38</a:t>
            </a:fld>
            <a:endParaRPr lang="en-US" altLang="he-IL" sz="1400"/>
          </a:p>
        </p:txBody>
      </p:sp>
    </p:spTree>
    <p:extLst>
      <p:ext uri="{BB962C8B-B14F-4D97-AF65-F5344CB8AC3E}">
        <p14:creationId xmlns:p14="http://schemas.microsoft.com/office/powerpoint/2010/main" val="769357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הגדרת נכס לא מוחשי מוטב</a:t>
            </a:r>
            <a:endParaRPr lang="he-IL" altLang="he-IL" sz="2000" dirty="0"/>
          </a:p>
        </p:txBody>
      </p:sp>
      <p:sp>
        <p:nvSpPr>
          <p:cNvPr id="19459" name="מציין מיקום תוכן 2">
            <a:extLst>
              <a:ext uri="{FF2B5EF4-FFF2-40B4-BE49-F238E27FC236}">
                <a16:creationId xmlns:a16="http://schemas.microsoft.com/office/drawing/2014/main" id="{B9C40DBB-B32B-42DA-828E-4214B5CD1179}"/>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FontTx/>
              <a:buNone/>
            </a:pPr>
            <a:r>
              <a:rPr lang="he-IL" altLang="he-IL" sz="2000" b="1" u="sng" dirty="0"/>
              <a:t>נכס לא מוחשי מוטב</a:t>
            </a:r>
            <a:r>
              <a:rPr lang="he-IL" altLang="he-IL" sz="2000" dirty="0"/>
              <a:t> - </a:t>
            </a:r>
          </a:p>
          <a:p>
            <a:pPr marL="0" indent="0" algn="just">
              <a:lnSpc>
                <a:spcPct val="150000"/>
              </a:lnSpc>
              <a:spcBef>
                <a:spcPts val="600"/>
              </a:spcBef>
              <a:buFontTx/>
              <a:buNone/>
            </a:pPr>
            <a:r>
              <a:rPr lang="he-IL" altLang="he-IL" sz="2000" dirty="0"/>
              <a:t>בחוק מוגדרים 6 סוגי נכסים אשר עומדים בהגדרת נכס לא מוחשי מוטב:</a:t>
            </a:r>
          </a:p>
          <a:p>
            <a:pPr marL="457200" indent="-457200" algn="just">
              <a:lnSpc>
                <a:spcPct val="150000"/>
              </a:lnSpc>
              <a:spcBef>
                <a:spcPts val="600"/>
              </a:spcBef>
              <a:buFontTx/>
              <a:buAutoNum type="arabicPeriod"/>
            </a:pPr>
            <a:r>
              <a:rPr lang="he-IL" altLang="he-IL" sz="2000" dirty="0"/>
              <a:t>זכות לפי חוק הפטנטים.</a:t>
            </a:r>
          </a:p>
          <a:p>
            <a:pPr marL="457200" indent="-457200" algn="just">
              <a:lnSpc>
                <a:spcPct val="150000"/>
              </a:lnSpc>
              <a:spcBef>
                <a:spcPts val="600"/>
              </a:spcBef>
              <a:buFontTx/>
              <a:buAutoNum type="arabicPeriod"/>
            </a:pPr>
            <a:r>
              <a:rPr lang="he-IL" altLang="he-IL" sz="2000" dirty="0"/>
              <a:t>תוכנת מחשב מוגנת לפי חוק היוצרים.</a:t>
            </a:r>
          </a:p>
          <a:p>
            <a:pPr marL="457200" indent="-457200" algn="just">
              <a:lnSpc>
                <a:spcPct val="150000"/>
              </a:lnSpc>
              <a:spcBef>
                <a:spcPts val="600"/>
              </a:spcBef>
              <a:buFontTx/>
              <a:buAutoNum type="arabicPeriod"/>
            </a:pPr>
            <a:r>
              <a:rPr lang="he-IL" altLang="he-IL" sz="2000" dirty="0"/>
              <a:t>זכות מטפחים של זני צמחים.</a:t>
            </a:r>
          </a:p>
          <a:p>
            <a:pPr marL="457200" indent="-457200" algn="just">
              <a:lnSpc>
                <a:spcPct val="150000"/>
              </a:lnSpc>
              <a:spcBef>
                <a:spcPts val="600"/>
              </a:spcBef>
              <a:buFontTx/>
              <a:buAutoNum type="arabicPeriod"/>
            </a:pPr>
            <a:r>
              <a:rPr lang="he-IL" altLang="he-IL" sz="2000" dirty="0"/>
              <a:t>זכות לפי חוקים אחרים.</a:t>
            </a:r>
          </a:p>
          <a:p>
            <a:pPr marL="457200" indent="-457200" algn="just">
              <a:lnSpc>
                <a:spcPct val="150000"/>
              </a:lnSpc>
              <a:spcBef>
                <a:spcPts val="600"/>
              </a:spcBef>
              <a:buFontTx/>
              <a:buAutoNum type="arabicPeriod"/>
            </a:pPr>
            <a:r>
              <a:rPr lang="he-IL" altLang="he-IL" sz="2000" dirty="0"/>
              <a:t>זכויות כאמור לעיל הקבועות על פי הדינים של מדינות חוץ.</a:t>
            </a:r>
          </a:p>
          <a:p>
            <a:pPr marL="457200" indent="-457200" algn="just">
              <a:lnSpc>
                <a:spcPct val="150000"/>
              </a:lnSpc>
              <a:spcBef>
                <a:spcPts val="600"/>
              </a:spcBef>
              <a:buFontTx/>
              <a:buAutoNum type="arabicPeriod"/>
            </a:pPr>
            <a:r>
              <a:rPr lang="he-IL" altLang="he-IL" sz="2000" dirty="0"/>
              <a:t>אישור הרשות לחדשנות לידע, וידע בתחום האנרגיה המתחדשת המאושר על ידי המדען.</a:t>
            </a:r>
          </a:p>
          <a:p>
            <a:pPr marL="457200" indent="-457200" algn="just">
              <a:lnSpc>
                <a:spcPct val="150000"/>
              </a:lnSpc>
              <a:spcBef>
                <a:spcPts val="600"/>
              </a:spcBef>
              <a:buFontTx/>
              <a:buAutoNum type="arabicPeriod"/>
            </a:pPr>
            <a:endParaRPr lang="he-IL" altLang="he-IL" sz="2000" dirty="0"/>
          </a:p>
          <a:p>
            <a:pPr marL="0" indent="0" algn="just">
              <a:lnSpc>
                <a:spcPct val="150000"/>
              </a:lnSpc>
              <a:spcBef>
                <a:spcPts val="600"/>
              </a:spcBef>
              <a:buFontTx/>
              <a:buNone/>
            </a:pPr>
            <a:endParaRPr lang="he-IL" altLang="he-IL" sz="2000" dirty="0"/>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39</a:t>
            </a:fld>
            <a:endParaRPr lang="en-US" altLang="he-IL" sz="1400"/>
          </a:p>
        </p:txBody>
      </p:sp>
    </p:spTree>
    <p:extLst>
      <p:ext uri="{BB962C8B-B14F-4D97-AF65-F5344CB8AC3E}">
        <p14:creationId xmlns:p14="http://schemas.microsoft.com/office/powerpoint/2010/main" val="403117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06C723-A059-480A-99DB-EFB704518493}"/>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ctr">
              <a:lnSpc>
                <a:spcPct val="90000"/>
              </a:lnSpc>
              <a:spcBef>
                <a:spcPct val="60000"/>
              </a:spcBef>
              <a:buFontTx/>
              <a:buNone/>
              <a:defRPr/>
            </a:pPr>
            <a:r>
              <a:rPr lang="he-IL" altLang="he-IL" sz="5400" b="1" dirty="0"/>
              <a:t>1. חוק עידוד השקעות הון - רקע כללי</a:t>
            </a:r>
            <a:endParaRPr lang="en-US" altLang="he-IL" sz="5400" b="1" dirty="0"/>
          </a:p>
        </p:txBody>
      </p:sp>
      <p:sp>
        <p:nvSpPr>
          <p:cNvPr id="9219" name="מציין מיקום של מספר שקופית 1">
            <a:extLst>
              <a:ext uri="{FF2B5EF4-FFF2-40B4-BE49-F238E27FC236}">
                <a16:creationId xmlns:a16="http://schemas.microsoft.com/office/drawing/2014/main" id="{925F2B5A-29C4-480B-8880-6FCFDFA87E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E330B8B-59AE-410A-8EA9-A596FD3DF462}" type="slidenum">
              <a:rPr lang="he-IL" altLang="he-IL" sz="1400" smtClean="0"/>
              <a:pPr algn="l">
                <a:spcBef>
                  <a:spcPct val="0"/>
                </a:spcBef>
                <a:buFontTx/>
                <a:buNone/>
              </a:pPr>
              <a:t>4</a:t>
            </a:fld>
            <a:endParaRPr lang="en-US" altLang="he-IL"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הגדרת הכנסה טכנולוגית - חריגים</a:t>
            </a:r>
            <a:endParaRPr lang="he-IL" altLang="he-IL" sz="2000" dirty="0"/>
          </a:p>
        </p:txBody>
      </p:sp>
      <p:sp>
        <p:nvSpPr>
          <p:cNvPr id="19459" name="מציין מיקום תוכן 2">
            <a:extLst>
              <a:ext uri="{FF2B5EF4-FFF2-40B4-BE49-F238E27FC236}">
                <a16:creationId xmlns:a16="http://schemas.microsoft.com/office/drawing/2014/main" id="{B9C40DBB-B32B-42DA-828E-4214B5CD1179}"/>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FontTx/>
              <a:buNone/>
            </a:pPr>
            <a:r>
              <a:rPr lang="he-IL" altLang="he-IL" sz="2000" b="1" u="sng" dirty="0"/>
              <a:t>הגדרת הכנסה טכנולוגית</a:t>
            </a:r>
            <a:r>
              <a:rPr lang="he-IL" altLang="he-IL" sz="2000" b="1" dirty="0"/>
              <a:t> </a:t>
            </a:r>
            <a:r>
              <a:rPr lang="he-IL" altLang="he-IL" sz="2000" dirty="0"/>
              <a:t>- חריגים:</a:t>
            </a:r>
          </a:p>
          <a:p>
            <a:pPr marL="0" indent="0" algn="just">
              <a:lnSpc>
                <a:spcPct val="150000"/>
              </a:lnSpc>
              <a:spcBef>
                <a:spcPts val="600"/>
              </a:spcBef>
              <a:buNone/>
            </a:pPr>
            <a:r>
              <a:rPr lang="he-IL" altLang="he-IL" sz="2000" dirty="0"/>
              <a:t>הכנסות מכל נכס, מוצר, מוצר נלווה או שירות המפורטים להלן לא תחשבנה כהכנסה טכנולוגית:</a:t>
            </a:r>
          </a:p>
          <a:p>
            <a:pPr marL="457200" indent="-457200" algn="just">
              <a:lnSpc>
                <a:spcPct val="150000"/>
              </a:lnSpc>
              <a:spcBef>
                <a:spcPts val="600"/>
              </a:spcBef>
              <a:buAutoNum type="arabicPeriod"/>
            </a:pPr>
            <a:r>
              <a:rPr lang="he-IL" altLang="he-IL" sz="1900" dirty="0"/>
              <a:t>הכנסה המיוחסת לייצור לפי כללים שנקבעו בסעיף 6א לתקנות לעידוד השקעות הון (הכנסה טכנולוגית מועדפת ורווח הון למפעל טכנולוגי), תשע"ז- 2017 (להלן: "</a:t>
            </a:r>
            <a:r>
              <a:rPr lang="he-IL" altLang="he-IL" sz="1900" b="1" dirty="0"/>
              <a:t>התקנות לעידוד השקעות הון</a:t>
            </a:r>
            <a:r>
              <a:rPr lang="he-IL" altLang="he-IL" sz="1900" dirty="0"/>
              <a:t>").</a:t>
            </a:r>
          </a:p>
          <a:p>
            <a:pPr marL="457200" indent="-457200" algn="just">
              <a:lnSpc>
                <a:spcPct val="150000"/>
              </a:lnSpc>
              <a:spcBef>
                <a:spcPts val="600"/>
              </a:spcBef>
              <a:buAutoNum type="arabicPeriod"/>
            </a:pPr>
            <a:r>
              <a:rPr lang="he-IL" altLang="he-IL" sz="1900" dirty="0"/>
              <a:t>הכנסה מנכס לא מוחשי המשמש לשיווק, שאינו נכס לא מוחשי מוטב (במידה ובחברה קיים "נכס שיווקי", הטבות המס יחושבו באופן יחסי).</a:t>
            </a:r>
          </a:p>
          <a:p>
            <a:pPr marL="457200" indent="-457200" algn="just">
              <a:lnSpc>
                <a:spcPct val="150000"/>
              </a:lnSpc>
              <a:spcBef>
                <a:spcPts val="600"/>
              </a:spcBef>
              <a:buAutoNum type="arabicPeriod"/>
            </a:pPr>
            <a:r>
              <a:rPr lang="he-IL" altLang="he-IL" sz="1900" dirty="0"/>
              <a:t>סוגי הכנסות שנקבעו לצורך עמידתו של משטר המס בישראל באמות מידה בינ"ל.</a:t>
            </a:r>
          </a:p>
          <a:p>
            <a:pPr marL="457200" indent="-457200" algn="just">
              <a:lnSpc>
                <a:spcPct val="150000"/>
              </a:lnSpc>
              <a:spcBef>
                <a:spcPts val="600"/>
              </a:spcBef>
              <a:buAutoNum type="arabicPeriod"/>
            </a:pPr>
            <a:r>
              <a:rPr lang="he-IL" altLang="he-IL" sz="1900" dirty="0"/>
              <a:t>הכנסה שמיוחסת לחברה שבבעלות ממשלתית מלאה או </a:t>
            </a:r>
            <a:r>
              <a:rPr lang="he-IL" altLang="he-IL" sz="1900" dirty="0" err="1"/>
              <a:t>אגש"ח</a:t>
            </a:r>
            <a:r>
              <a:rPr lang="he-IL" altLang="he-IL" sz="1900" dirty="0"/>
              <a:t> שקופה.</a:t>
            </a:r>
          </a:p>
          <a:p>
            <a:pPr marL="0" indent="0" algn="just">
              <a:lnSpc>
                <a:spcPct val="150000"/>
              </a:lnSpc>
              <a:spcBef>
                <a:spcPts val="600"/>
              </a:spcBef>
              <a:buFontTx/>
              <a:buNone/>
            </a:pPr>
            <a:endParaRPr lang="he-IL" altLang="he-IL" sz="2000" dirty="0"/>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40</a:t>
            </a:fld>
            <a:endParaRPr lang="en-US" altLang="he-IL" sz="1400"/>
          </a:p>
        </p:txBody>
      </p:sp>
    </p:spTree>
    <p:extLst>
      <p:ext uri="{BB962C8B-B14F-4D97-AF65-F5344CB8AC3E}">
        <p14:creationId xmlns:p14="http://schemas.microsoft.com/office/powerpoint/2010/main" val="1803228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כותרת 1">
            <a:extLst>
              <a:ext uri="{FF2B5EF4-FFF2-40B4-BE49-F238E27FC236}">
                <a16:creationId xmlns:a16="http://schemas.microsoft.com/office/drawing/2014/main" id="{B8FA0661-0844-43F4-BE3F-503FED04396C}"/>
              </a:ext>
            </a:extLst>
          </p:cNvPr>
          <p:cNvSpPr>
            <a:spLocks noGrp="1" noChangeArrowheads="1"/>
          </p:cNvSpPr>
          <p:nvPr>
            <p:ph type="title"/>
          </p:nvPr>
        </p:nvSpPr>
        <p:spPr>
          <a:xfrm>
            <a:off x="452438" y="0"/>
            <a:ext cx="8229600" cy="620713"/>
          </a:xfrm>
        </p:spPr>
        <p:txBody>
          <a:bodyPr/>
          <a:lstStyle/>
          <a:p>
            <a:r>
              <a:rPr lang="he-IL" altLang="he-IL" sz="3000" b="1" dirty="0"/>
              <a:t>הגדרת מפעל בר תחרות</a:t>
            </a:r>
            <a:endParaRPr lang="he-IL" altLang="he-IL" sz="2000" dirty="0"/>
          </a:p>
        </p:txBody>
      </p:sp>
      <p:sp>
        <p:nvSpPr>
          <p:cNvPr id="18435" name="מציין מיקום תוכן 2">
            <a:extLst>
              <a:ext uri="{FF2B5EF4-FFF2-40B4-BE49-F238E27FC236}">
                <a16:creationId xmlns:a16="http://schemas.microsoft.com/office/drawing/2014/main" id="{3662BBF8-1C97-4657-A4A0-054D073F743C}"/>
              </a:ext>
            </a:extLst>
          </p:cNvPr>
          <p:cNvSpPr>
            <a:spLocks noGrp="1" noChangeArrowheads="1"/>
          </p:cNvSpPr>
          <p:nvPr>
            <p:ph idx="1"/>
          </p:nvPr>
        </p:nvSpPr>
        <p:spPr>
          <a:xfrm>
            <a:off x="683568" y="908720"/>
            <a:ext cx="8229600" cy="4525963"/>
          </a:xfrm>
        </p:spPr>
        <p:txBody>
          <a:bodyPr/>
          <a:lstStyle/>
          <a:p>
            <a:pPr marL="0" indent="0" algn="just">
              <a:spcBef>
                <a:spcPts val="600"/>
              </a:spcBef>
              <a:spcAft>
                <a:spcPts val="600"/>
              </a:spcAft>
              <a:buFontTx/>
              <a:buNone/>
            </a:pPr>
            <a:r>
              <a:rPr lang="he-IL" altLang="he-IL" sz="2000" b="1" u="sng" dirty="0"/>
              <a:t>הגדרת מפעל בר תחרות</a:t>
            </a:r>
            <a:r>
              <a:rPr lang="he-IL" altLang="he-IL" sz="2000" b="1" dirty="0"/>
              <a:t> </a:t>
            </a:r>
            <a:r>
              <a:rPr lang="he-IL" altLang="he-IL" sz="2000" dirty="0"/>
              <a:t>- סעיף 18א לחוק:</a:t>
            </a:r>
          </a:p>
          <a:p>
            <a:pPr marL="0" indent="0" algn="just">
              <a:lnSpc>
                <a:spcPct val="150000"/>
              </a:lnSpc>
              <a:spcBef>
                <a:spcPts val="600"/>
              </a:spcBef>
              <a:buFontTx/>
              <a:buNone/>
            </a:pPr>
            <a:r>
              <a:rPr lang="he-IL" altLang="he-IL" sz="2000" dirty="0"/>
              <a:t>מפעל תעשייתי בר תחרות הינו מפעל המקיים </a:t>
            </a:r>
            <a:r>
              <a:rPr lang="he-IL" altLang="he-IL" sz="2000" b="1" u="sng" dirty="0"/>
              <a:t>כל שנה</a:t>
            </a:r>
            <a:r>
              <a:rPr lang="he-IL" altLang="he-IL" sz="2000" b="1" dirty="0"/>
              <a:t> </a:t>
            </a:r>
            <a:r>
              <a:rPr lang="he-IL" altLang="he-IL" sz="2000" dirty="0"/>
              <a:t>בתקופת ההטבות את </a:t>
            </a:r>
            <a:r>
              <a:rPr lang="he-IL" altLang="he-IL" sz="2000" u="sng" dirty="0"/>
              <a:t>אחד</a:t>
            </a:r>
            <a:r>
              <a:rPr lang="he-IL" altLang="he-IL" sz="2000" dirty="0"/>
              <a:t> התנאים הבאים:</a:t>
            </a:r>
          </a:p>
          <a:p>
            <a:pPr marL="457200" indent="-457200" algn="just">
              <a:lnSpc>
                <a:spcPts val="3000"/>
              </a:lnSpc>
              <a:spcBef>
                <a:spcPts val="0"/>
              </a:spcBef>
              <a:buFontTx/>
              <a:buAutoNum type="arabicPeriod"/>
            </a:pPr>
            <a:r>
              <a:rPr lang="he-IL" altLang="he-IL" sz="2000" dirty="0"/>
              <a:t>עיקר פעילות המפעל הוא בתחום ביוטכנולוגיה או ננוטכנולוגיה (נדרש אישור המדען הראשי).</a:t>
            </a:r>
          </a:p>
          <a:p>
            <a:pPr marL="457200" indent="-457200" algn="just">
              <a:lnSpc>
                <a:spcPts val="3000"/>
              </a:lnSpc>
              <a:spcBef>
                <a:spcPts val="0"/>
              </a:spcBef>
              <a:buFontTx/>
              <a:buAutoNum type="arabicPeriod"/>
            </a:pPr>
            <a:r>
              <a:rPr lang="he-IL" altLang="he-IL" sz="2000" dirty="0"/>
              <a:t>מכירות המפעל בשנת המס בשוק מסוים הן </a:t>
            </a:r>
            <a:r>
              <a:rPr lang="he-IL" altLang="he-IL" sz="2000" b="1" u="sng" dirty="0"/>
              <a:t>פחות</a:t>
            </a:r>
            <a:r>
              <a:rPr lang="he-IL" altLang="he-IL" sz="2000" dirty="0"/>
              <a:t> מ- 75% ממכירות המפעל.</a:t>
            </a:r>
          </a:p>
          <a:p>
            <a:pPr marL="457200" indent="-457200" algn="just">
              <a:lnSpc>
                <a:spcPts val="3000"/>
              </a:lnSpc>
              <a:spcBef>
                <a:spcPts val="0"/>
              </a:spcBef>
              <a:buFontTx/>
              <a:buAutoNum type="arabicPeriod"/>
            </a:pPr>
            <a:r>
              <a:rPr lang="he-IL" altLang="he-IL" sz="2000" dirty="0"/>
              <a:t>מכירות המפעל בשנת המס בשוק מסוים המונה 15.4 מיליון תושבים לפחות הינו </a:t>
            </a:r>
            <a:r>
              <a:rPr lang="he-IL" altLang="he-IL" sz="2000" b="1" dirty="0"/>
              <a:t>25</a:t>
            </a:r>
            <a:r>
              <a:rPr lang="he-IL" altLang="he-IL" sz="2000" dirty="0"/>
              <a:t>% או יותר ממכירות המפעל.</a:t>
            </a:r>
            <a:endParaRPr lang="he-IL" altLang="he-IL" sz="1600" dirty="0"/>
          </a:p>
          <a:p>
            <a:pPr algn="just">
              <a:lnSpc>
                <a:spcPts val="2500"/>
              </a:lnSpc>
              <a:spcBef>
                <a:spcPts val="600"/>
              </a:spcBef>
              <a:spcAft>
                <a:spcPts val="600"/>
              </a:spcAft>
            </a:pPr>
            <a:r>
              <a:rPr lang="he-IL" altLang="he-IL" sz="1600" dirty="0"/>
              <a:t>בתיקון 70 מיום 1.1.2012 נקבע כי, שוק מהותי הינו 14 מיליון תושבים והחל מאותו מועד נקבע מנגנון עדכון קבוע למספר התושבים כך שיגדל ב 1.4% כל שנה. בשנת 2017 מספר התושבים לעניין מפעל בר תחרות הינו </a:t>
            </a:r>
            <a:r>
              <a:rPr lang="he-IL" altLang="he-IL" sz="1600" b="1" dirty="0"/>
              <a:t>15.4</a:t>
            </a:r>
            <a:r>
              <a:rPr lang="he-IL" altLang="he-IL" sz="1600" dirty="0"/>
              <a:t> = 1.014^5 *14).</a:t>
            </a:r>
          </a:p>
          <a:p>
            <a:pPr algn="just">
              <a:lnSpc>
                <a:spcPts val="2500"/>
              </a:lnSpc>
              <a:spcBef>
                <a:spcPts val="600"/>
              </a:spcBef>
              <a:spcAft>
                <a:spcPts val="600"/>
              </a:spcAft>
            </a:pPr>
            <a:r>
              <a:rPr lang="he-IL" altLang="he-IL" sz="1600" dirty="0"/>
              <a:t>שוק מסוים - מדינה או טריטוריית מס נפרדת.</a:t>
            </a:r>
          </a:p>
          <a:p>
            <a:pPr marL="0" indent="0" algn="just">
              <a:lnSpc>
                <a:spcPct val="150000"/>
              </a:lnSpc>
              <a:spcBef>
                <a:spcPts val="600"/>
              </a:spcBef>
              <a:buNone/>
            </a:pPr>
            <a:endParaRPr lang="he-IL" altLang="he-IL" sz="2000" dirty="0"/>
          </a:p>
          <a:p>
            <a:pPr marL="0" indent="0" algn="just">
              <a:lnSpc>
                <a:spcPct val="150000"/>
              </a:lnSpc>
              <a:spcBef>
                <a:spcPts val="600"/>
              </a:spcBef>
              <a:buNone/>
            </a:pPr>
            <a:endParaRPr lang="he-IL" altLang="he-IL" sz="2000" dirty="0"/>
          </a:p>
          <a:p>
            <a:pPr marL="0" indent="0" algn="just">
              <a:buFontTx/>
              <a:buNone/>
            </a:pPr>
            <a:endParaRPr lang="en-US" altLang="he-IL" sz="2000" dirty="0"/>
          </a:p>
        </p:txBody>
      </p:sp>
      <p:sp>
        <p:nvSpPr>
          <p:cNvPr id="18436" name="מציין מיקום של מספר שקופית 3">
            <a:extLst>
              <a:ext uri="{FF2B5EF4-FFF2-40B4-BE49-F238E27FC236}">
                <a16:creationId xmlns:a16="http://schemas.microsoft.com/office/drawing/2014/main" id="{90B7D4B4-9E80-428C-BBDE-DF4927D9CF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889E7DF-D7F4-487E-9733-E0E3B559819F}" type="slidenum">
              <a:rPr lang="he-IL" altLang="he-IL" sz="1400" smtClean="0"/>
              <a:pPr algn="l">
                <a:spcBef>
                  <a:spcPct val="0"/>
                </a:spcBef>
                <a:buFontTx/>
                <a:buNone/>
              </a:pPr>
              <a:t>41</a:t>
            </a:fld>
            <a:endParaRPr lang="en-US" altLang="he-IL" sz="1400"/>
          </a:p>
        </p:txBody>
      </p:sp>
    </p:spTree>
    <p:extLst>
      <p:ext uri="{BB962C8B-B14F-4D97-AF65-F5344CB8AC3E}">
        <p14:creationId xmlns:p14="http://schemas.microsoft.com/office/powerpoint/2010/main" val="2537255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הגדרת הכנסה טכנולוגית </a:t>
            </a:r>
            <a:r>
              <a:rPr lang="he-IL" altLang="he-IL" sz="3000" b="1" u="sng" dirty="0"/>
              <a:t>מועדפת</a:t>
            </a:r>
            <a:endParaRPr lang="he-IL" altLang="he-IL" sz="2000" b="1" u="sng" dirty="0"/>
          </a:p>
        </p:txBody>
      </p:sp>
      <p:sp>
        <p:nvSpPr>
          <p:cNvPr id="19459" name="מציין מיקום תוכן 2">
            <a:extLst>
              <a:ext uri="{FF2B5EF4-FFF2-40B4-BE49-F238E27FC236}">
                <a16:creationId xmlns:a16="http://schemas.microsoft.com/office/drawing/2014/main" id="{B9C40DBB-B32B-42DA-828E-4214B5CD1179}"/>
              </a:ext>
            </a:extLst>
          </p:cNvPr>
          <p:cNvSpPr>
            <a:spLocks noGrp="1" noChangeArrowheads="1"/>
          </p:cNvSpPr>
          <p:nvPr>
            <p:ph idx="1"/>
          </p:nvPr>
        </p:nvSpPr>
        <p:spPr>
          <a:xfrm>
            <a:off x="632105" y="903662"/>
            <a:ext cx="8229600" cy="1512838"/>
          </a:xfrm>
        </p:spPr>
        <p:txBody>
          <a:bodyPr/>
          <a:lstStyle/>
          <a:p>
            <a:pPr marL="0" indent="0" algn="just">
              <a:spcBef>
                <a:spcPts val="600"/>
              </a:spcBef>
              <a:spcAft>
                <a:spcPts val="600"/>
              </a:spcAft>
              <a:buFontTx/>
              <a:buNone/>
            </a:pPr>
            <a:r>
              <a:rPr lang="he-IL" altLang="he-IL" sz="2000" b="1" u="sng" dirty="0"/>
              <a:t>הכנסה טכנולוגית מועדפת</a:t>
            </a:r>
            <a:r>
              <a:rPr lang="he-IL" altLang="he-IL" sz="2000" dirty="0"/>
              <a:t> - </a:t>
            </a:r>
          </a:p>
          <a:p>
            <a:pPr marL="0" indent="0" algn="just">
              <a:lnSpc>
                <a:spcPts val="3000"/>
              </a:lnSpc>
              <a:spcBef>
                <a:spcPts val="600"/>
              </a:spcBef>
              <a:spcAft>
                <a:spcPts val="600"/>
              </a:spcAft>
              <a:buFontTx/>
              <a:buNone/>
            </a:pPr>
            <a:r>
              <a:rPr lang="he-IL" altLang="he-IL" sz="2000" dirty="0"/>
              <a:t>חלק מההכנסה הטכנולוגית הנובע ממו"פ בישראל בהתאם לתקנות עידוד השקעות הון. תקנה 2 לתקנות לעידוד השקעות הון קובעת, כי חישוב ההכנסה הטכנולוגית המועדפת יבוצע לפי המנגנון הבא:</a:t>
            </a:r>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42</a:t>
            </a:fld>
            <a:endParaRPr lang="en-US" altLang="he-IL" sz="1400"/>
          </a:p>
        </p:txBody>
      </p:sp>
      <p:sp>
        <p:nvSpPr>
          <p:cNvPr id="8" name="מציין מיקום תוכן 2">
            <a:extLst>
              <a:ext uri="{FF2B5EF4-FFF2-40B4-BE49-F238E27FC236}">
                <a16:creationId xmlns:a16="http://schemas.microsoft.com/office/drawing/2014/main" id="{EC8A26CA-6307-47EF-936F-E731F8618635}"/>
              </a:ext>
            </a:extLst>
          </p:cNvPr>
          <p:cNvSpPr txBox="1">
            <a:spLocks noChangeArrowheads="1"/>
          </p:cNvSpPr>
          <p:nvPr/>
        </p:nvSpPr>
        <p:spPr bwMode="auto">
          <a:xfrm>
            <a:off x="570228" y="4149080"/>
            <a:ext cx="8229600" cy="15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ts val="3000"/>
              </a:lnSpc>
              <a:spcBef>
                <a:spcPts val="600"/>
              </a:spcBef>
              <a:spcAft>
                <a:spcPts val="600"/>
              </a:spcAft>
              <a:buFontTx/>
              <a:buNone/>
            </a:pPr>
            <a:r>
              <a:rPr lang="he-IL" altLang="he-IL" sz="2000" kern="0" dirty="0"/>
              <a:t>בהתאם לתקנה 3 </a:t>
            </a:r>
            <a:r>
              <a:rPr lang="he-IL" altLang="he-IL" sz="2000" dirty="0"/>
              <a:t>לתקנות לעידוד השקעות הון, </a:t>
            </a:r>
            <a:r>
              <a:rPr lang="he-IL" altLang="he-IL" sz="2000" kern="0" dirty="0"/>
              <a:t>החישוב יתבצע לכל נכס לא מוחשי מוטב </a:t>
            </a:r>
            <a:r>
              <a:rPr lang="he-IL" altLang="he-IL" sz="2000" u="sng" kern="0" dirty="0"/>
              <a:t>בנפרד</a:t>
            </a:r>
            <a:r>
              <a:rPr lang="he-IL" altLang="he-IL" sz="2000" kern="0" dirty="0"/>
              <a:t>, אולם תקנה 5 </a:t>
            </a:r>
            <a:r>
              <a:rPr lang="he-IL" altLang="he-IL" sz="2000" dirty="0"/>
              <a:t>לתקנות לעידוד השקעות הון </a:t>
            </a:r>
            <a:r>
              <a:rPr lang="he-IL" altLang="he-IL" sz="2000" kern="0" dirty="0"/>
              <a:t>קובעת, כי במידה ומתקיימים התנאים שבתקנה, ניתן לייחס את ההכנסות וההוצאות לכלל הנכסים. </a:t>
            </a:r>
          </a:p>
          <a:p>
            <a:pPr marL="0" indent="0" algn="just">
              <a:lnSpc>
                <a:spcPts val="3000"/>
              </a:lnSpc>
              <a:spcBef>
                <a:spcPts val="600"/>
              </a:spcBef>
              <a:buFontTx/>
              <a:buNone/>
            </a:pPr>
            <a:endParaRPr lang="he-IL" altLang="he-IL" sz="2000" kern="0" dirty="0"/>
          </a:p>
        </p:txBody>
      </p:sp>
      <p:pic>
        <p:nvPicPr>
          <p:cNvPr id="3" name="תמונה 2">
            <a:extLst>
              <a:ext uri="{FF2B5EF4-FFF2-40B4-BE49-F238E27FC236}">
                <a16:creationId xmlns:a16="http://schemas.microsoft.com/office/drawing/2014/main" id="{D948956F-5107-49A4-B732-781EEAE80F8A}"/>
              </a:ext>
            </a:extLst>
          </p:cNvPr>
          <p:cNvPicPr>
            <a:picLocks noChangeAspect="1"/>
          </p:cNvPicPr>
          <p:nvPr/>
        </p:nvPicPr>
        <p:blipFill>
          <a:blip r:embed="rId2"/>
          <a:stretch>
            <a:fillRect/>
          </a:stretch>
        </p:blipFill>
        <p:spPr>
          <a:xfrm>
            <a:off x="1763688" y="2890583"/>
            <a:ext cx="5842680" cy="906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5106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הגדרת הכנסה טכנולוגית </a:t>
            </a:r>
            <a:r>
              <a:rPr lang="he-IL" altLang="he-IL" sz="3000" b="1" u="sng" dirty="0"/>
              <a:t>מועדפת</a:t>
            </a:r>
            <a:endParaRPr lang="he-IL" altLang="he-IL" sz="2000" b="1" u="sng" dirty="0"/>
          </a:p>
        </p:txBody>
      </p:sp>
      <p:sp>
        <p:nvSpPr>
          <p:cNvPr id="19459" name="מציין מיקום תוכן 2">
            <a:extLst>
              <a:ext uri="{FF2B5EF4-FFF2-40B4-BE49-F238E27FC236}">
                <a16:creationId xmlns:a16="http://schemas.microsoft.com/office/drawing/2014/main" id="{B9C40DBB-B32B-42DA-828E-4214B5CD1179}"/>
              </a:ext>
            </a:extLst>
          </p:cNvPr>
          <p:cNvSpPr>
            <a:spLocks noGrp="1" noChangeArrowheads="1"/>
          </p:cNvSpPr>
          <p:nvPr>
            <p:ph idx="1"/>
          </p:nvPr>
        </p:nvSpPr>
        <p:spPr>
          <a:xfrm>
            <a:off x="684213" y="908051"/>
            <a:ext cx="8229600" cy="1512838"/>
          </a:xfrm>
        </p:spPr>
        <p:txBody>
          <a:bodyPr/>
          <a:lstStyle/>
          <a:p>
            <a:pPr marL="0" indent="0" algn="just">
              <a:spcBef>
                <a:spcPts val="600"/>
              </a:spcBef>
              <a:spcAft>
                <a:spcPts val="600"/>
              </a:spcAft>
              <a:buFontTx/>
              <a:buNone/>
            </a:pPr>
            <a:r>
              <a:rPr lang="he-IL" altLang="he-IL" sz="2000" b="1" u="sng" dirty="0"/>
              <a:t>הכנסה טכנולוגית מועדפת</a:t>
            </a:r>
            <a:r>
              <a:rPr lang="he-IL" altLang="he-IL" sz="2000" dirty="0"/>
              <a:t> - </a:t>
            </a:r>
          </a:p>
          <a:p>
            <a:pPr marL="0" indent="0" algn="just">
              <a:lnSpc>
                <a:spcPct val="150000"/>
              </a:lnSpc>
              <a:spcBef>
                <a:spcPts val="600"/>
              </a:spcBef>
              <a:buFontTx/>
              <a:buNone/>
            </a:pPr>
            <a:endParaRPr lang="he-IL" altLang="he-IL" sz="2000" dirty="0"/>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43</a:t>
            </a:fld>
            <a:endParaRPr lang="en-US" altLang="he-IL" sz="1400"/>
          </a:p>
        </p:txBody>
      </p:sp>
      <p:sp>
        <p:nvSpPr>
          <p:cNvPr id="8" name="מציין מיקום תוכן 2">
            <a:extLst>
              <a:ext uri="{FF2B5EF4-FFF2-40B4-BE49-F238E27FC236}">
                <a16:creationId xmlns:a16="http://schemas.microsoft.com/office/drawing/2014/main" id="{EC8A26CA-6307-47EF-936F-E731F8618635}"/>
              </a:ext>
            </a:extLst>
          </p:cNvPr>
          <p:cNvSpPr txBox="1">
            <a:spLocks noChangeArrowheads="1"/>
          </p:cNvSpPr>
          <p:nvPr/>
        </p:nvSpPr>
        <p:spPr bwMode="auto">
          <a:xfrm>
            <a:off x="676064" y="2852712"/>
            <a:ext cx="8229600" cy="280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ct val="150000"/>
              </a:lnSpc>
              <a:spcBef>
                <a:spcPts val="600"/>
              </a:spcBef>
              <a:spcAft>
                <a:spcPts val="600"/>
              </a:spcAft>
              <a:buFontTx/>
              <a:buNone/>
            </a:pPr>
            <a:r>
              <a:rPr lang="he-IL" altLang="he-IL" sz="2000" u="sng" kern="0" dirty="0"/>
              <a:t>הכנסה טכנולוגית חייבת</a:t>
            </a:r>
            <a:r>
              <a:rPr lang="he-IL" altLang="he-IL" sz="2000" kern="0" dirty="0"/>
              <a:t> - ההכנסה הטכנולוגית המיוחסת לנכס הלא מוחשי, לאחר ניכוי ההוצאות המותרות בניכוי בהתאם לדיני המס.</a:t>
            </a:r>
          </a:p>
          <a:p>
            <a:pPr marL="0" indent="0" algn="just">
              <a:lnSpc>
                <a:spcPct val="150000"/>
              </a:lnSpc>
              <a:spcBef>
                <a:spcPts val="600"/>
              </a:spcBef>
              <a:spcAft>
                <a:spcPts val="600"/>
              </a:spcAft>
              <a:buFontTx/>
              <a:buNone/>
            </a:pPr>
            <a:r>
              <a:rPr lang="he-IL" altLang="he-IL" sz="2000" u="sng" kern="0" dirty="0"/>
              <a:t>סך כל הוצאות המו"פ שהוצאו בפיתוח הנכס</a:t>
            </a:r>
            <a:r>
              <a:rPr lang="he-IL" altLang="he-IL" sz="2000" kern="0" dirty="0"/>
              <a:t> - סך כל הוצאות המו"פ שהוצאו במסגרת פיתוח הנכס (גם אם הן אינן מוכרות, לדוג' - אם אינן עומדות בתיעוד ובמעקב שנדרש).</a:t>
            </a:r>
          </a:p>
          <a:p>
            <a:pPr marL="0" indent="0" algn="just">
              <a:lnSpc>
                <a:spcPct val="150000"/>
              </a:lnSpc>
              <a:spcBef>
                <a:spcPts val="600"/>
              </a:spcBef>
              <a:spcAft>
                <a:spcPts val="600"/>
              </a:spcAft>
              <a:buFontTx/>
              <a:buNone/>
            </a:pPr>
            <a:endParaRPr lang="he-IL" altLang="he-IL" sz="2000" kern="0" dirty="0"/>
          </a:p>
          <a:p>
            <a:pPr marL="0" indent="0" algn="just">
              <a:lnSpc>
                <a:spcPct val="150000"/>
              </a:lnSpc>
              <a:spcBef>
                <a:spcPts val="600"/>
              </a:spcBef>
              <a:buFontTx/>
              <a:buNone/>
            </a:pPr>
            <a:endParaRPr lang="he-IL" altLang="he-IL" sz="2000" kern="0" dirty="0"/>
          </a:p>
        </p:txBody>
      </p:sp>
      <p:pic>
        <p:nvPicPr>
          <p:cNvPr id="7" name="תמונה 6">
            <a:extLst>
              <a:ext uri="{FF2B5EF4-FFF2-40B4-BE49-F238E27FC236}">
                <a16:creationId xmlns:a16="http://schemas.microsoft.com/office/drawing/2014/main" id="{D7970F2D-D87A-4BB8-AB3B-E5F18E419E08}"/>
              </a:ext>
            </a:extLst>
          </p:cNvPr>
          <p:cNvPicPr>
            <a:picLocks noChangeAspect="1"/>
          </p:cNvPicPr>
          <p:nvPr/>
        </p:nvPicPr>
        <p:blipFill>
          <a:blip r:embed="rId2"/>
          <a:stretch>
            <a:fillRect/>
          </a:stretch>
        </p:blipFill>
        <p:spPr>
          <a:xfrm>
            <a:off x="1763688" y="1657441"/>
            <a:ext cx="5842680" cy="906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3093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דגשים הנובעים מתקנות לעידוד השקעות הון</a:t>
            </a:r>
            <a:endParaRPr lang="he-IL" altLang="he-IL" sz="2000" b="1" u="sng" dirty="0"/>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44</a:t>
            </a:fld>
            <a:endParaRPr lang="en-US" altLang="he-IL" sz="1400"/>
          </a:p>
        </p:txBody>
      </p:sp>
      <p:sp>
        <p:nvSpPr>
          <p:cNvPr id="8" name="מציין מיקום תוכן 2">
            <a:extLst>
              <a:ext uri="{FF2B5EF4-FFF2-40B4-BE49-F238E27FC236}">
                <a16:creationId xmlns:a16="http://schemas.microsoft.com/office/drawing/2014/main" id="{EC8A26CA-6307-47EF-936F-E731F8618635}"/>
              </a:ext>
            </a:extLst>
          </p:cNvPr>
          <p:cNvSpPr txBox="1">
            <a:spLocks noChangeArrowheads="1"/>
          </p:cNvSpPr>
          <p:nvPr/>
        </p:nvSpPr>
        <p:spPr bwMode="auto">
          <a:xfrm>
            <a:off x="683568" y="836712"/>
            <a:ext cx="8229600" cy="450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ct val="150000"/>
              </a:lnSpc>
              <a:spcBef>
                <a:spcPts val="600"/>
              </a:spcBef>
              <a:spcAft>
                <a:spcPts val="600"/>
              </a:spcAft>
              <a:buNone/>
            </a:pPr>
            <a:r>
              <a:rPr lang="he-IL" altLang="he-IL" sz="2000" u="sng" kern="0" dirty="0"/>
              <a:t>תקנה 3 קובעת מהן הוצאות מוכרות בפיתוח הנכס</a:t>
            </a:r>
            <a:r>
              <a:rPr lang="he-IL" altLang="he-IL" sz="2000" kern="0" dirty="0"/>
              <a:t> -</a:t>
            </a:r>
          </a:p>
          <a:p>
            <a:pPr marL="0" indent="0" algn="just">
              <a:lnSpc>
                <a:spcPct val="150000"/>
              </a:lnSpc>
              <a:spcBef>
                <a:spcPts val="600"/>
              </a:spcBef>
              <a:spcAft>
                <a:spcPts val="600"/>
              </a:spcAft>
              <a:buNone/>
            </a:pPr>
            <a:r>
              <a:rPr lang="he-IL" altLang="he-IL" sz="2000" kern="0" dirty="0"/>
              <a:t>התקנה מגדירה, כי הוצאות בגין קבלן משנה תושב חוץ, </a:t>
            </a:r>
            <a:r>
              <a:rPr lang="he-IL" altLang="he-IL" sz="2000" u="sng" kern="0" dirty="0"/>
              <a:t>שהינו צד קשור</a:t>
            </a:r>
            <a:r>
              <a:rPr lang="he-IL" altLang="he-IL" sz="2000" kern="0" dirty="0"/>
              <a:t>, לא תהיינה הוצאות מוכרות. כמו כן, לעניין עובד שהעמיד אדם אחר (להלן: "</a:t>
            </a:r>
            <a:r>
              <a:rPr lang="he-IL" altLang="he-IL" sz="2000" b="1" kern="0" dirty="0"/>
              <a:t>מעסיק משאיל</a:t>
            </a:r>
            <a:r>
              <a:rPr lang="he-IL" altLang="he-IL" sz="2000" kern="0" dirty="0"/>
              <a:t>") ההוצאה תהיה מוכרת עד לגובה של</a:t>
            </a:r>
            <a:r>
              <a:rPr lang="he-IL" sz="2000" dirty="0"/>
              <a:t> 65% מהסכום ששילם המפעל למעסיק המשאיל תמורת העסקת העובד. יתרת הסכום תהיה הוצאה לא מוכרת בפיתוח הנכס. </a:t>
            </a:r>
            <a:endParaRPr lang="he-IL" altLang="he-IL" sz="2000" u="sng" kern="0" dirty="0"/>
          </a:p>
          <a:p>
            <a:pPr marL="0" indent="0" algn="just">
              <a:lnSpc>
                <a:spcPct val="150000"/>
              </a:lnSpc>
              <a:spcBef>
                <a:spcPts val="600"/>
              </a:spcBef>
              <a:spcAft>
                <a:spcPts val="600"/>
              </a:spcAft>
              <a:buFontTx/>
              <a:buNone/>
            </a:pPr>
            <a:r>
              <a:rPr lang="he-IL" altLang="he-IL" sz="2000" u="sng" kern="0" dirty="0"/>
              <a:t>רכישת נכס לא מוחשי מוטב</a:t>
            </a:r>
            <a:r>
              <a:rPr lang="he-IL" altLang="he-IL" sz="2000" kern="0" dirty="0"/>
              <a:t> - ככלל: עלות רכישת נכס לא מוחשי מוטב - אינה מוכרת אך כן תבוא בחישוב המכנה. תקנה 4 לתקנות לעידוד השקעות הון, קובעת מהם המקרים בהם כן יהיה ניתן להכיר בחלק מעלות רכישת הנכס כהוצאה מוכרת.</a:t>
            </a:r>
          </a:p>
          <a:p>
            <a:pPr marL="0" indent="0" algn="just">
              <a:lnSpc>
                <a:spcPct val="150000"/>
              </a:lnSpc>
              <a:spcBef>
                <a:spcPts val="600"/>
              </a:spcBef>
              <a:spcAft>
                <a:spcPts val="600"/>
              </a:spcAft>
              <a:buFontTx/>
              <a:buNone/>
            </a:pPr>
            <a:endParaRPr lang="he-IL" altLang="he-IL" sz="2000" kern="0" dirty="0"/>
          </a:p>
          <a:p>
            <a:pPr marL="0" indent="0" algn="just">
              <a:lnSpc>
                <a:spcPct val="150000"/>
              </a:lnSpc>
              <a:spcBef>
                <a:spcPts val="600"/>
              </a:spcBef>
              <a:buFontTx/>
              <a:buNone/>
            </a:pPr>
            <a:endParaRPr lang="he-IL" altLang="he-IL" sz="2000" kern="0" dirty="0"/>
          </a:p>
        </p:txBody>
      </p:sp>
    </p:spTree>
    <p:extLst>
      <p:ext uri="{BB962C8B-B14F-4D97-AF65-F5344CB8AC3E}">
        <p14:creationId xmlns:p14="http://schemas.microsoft.com/office/powerpoint/2010/main" val="4116770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דגשים הנובעים מתקנות לעידוד השקעות הון</a:t>
            </a:r>
            <a:endParaRPr lang="he-IL" altLang="he-IL" sz="2000" b="1" u="sng" dirty="0"/>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45</a:t>
            </a:fld>
            <a:endParaRPr lang="en-US" altLang="he-IL" sz="1400"/>
          </a:p>
        </p:txBody>
      </p:sp>
      <p:sp>
        <p:nvSpPr>
          <p:cNvPr id="8" name="מציין מיקום תוכן 2">
            <a:extLst>
              <a:ext uri="{FF2B5EF4-FFF2-40B4-BE49-F238E27FC236}">
                <a16:creationId xmlns:a16="http://schemas.microsoft.com/office/drawing/2014/main" id="{EC8A26CA-6307-47EF-936F-E731F8618635}"/>
              </a:ext>
            </a:extLst>
          </p:cNvPr>
          <p:cNvSpPr txBox="1">
            <a:spLocks noChangeArrowheads="1"/>
          </p:cNvSpPr>
          <p:nvPr/>
        </p:nvSpPr>
        <p:spPr bwMode="auto">
          <a:xfrm>
            <a:off x="683568" y="908720"/>
            <a:ext cx="8229600" cy="450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ts val="3000"/>
              </a:lnSpc>
              <a:spcBef>
                <a:spcPts val="600"/>
              </a:spcBef>
              <a:spcAft>
                <a:spcPts val="600"/>
              </a:spcAft>
              <a:buNone/>
            </a:pPr>
            <a:r>
              <a:rPr lang="he-IL" sz="1900" u="sng" dirty="0"/>
              <a:t>ייחוס הכנסה לפעילות ייצור</a:t>
            </a:r>
            <a:r>
              <a:rPr lang="he-IL" sz="1900" dirty="0"/>
              <a:t> - במצב בו הכנסתה הטכנולוגית של חברה נובעת ממכירת מוצרים מוחשיים, נקבע שיש לייחס מרכיב מההכנסה לפעילות הייצור. הכלל שנקבע במסגרת תקנה 6 לתקנות לעידוד השקעות הון הוא, כי ההכנסה שיש לייחס לפעילות הייצור מתוך סך ההכנסות של החברה, תחושב על פי עלויות היצור הישירות בתוספת מרכיב רווח של 10%.</a:t>
            </a:r>
            <a:endParaRPr lang="he-IL" altLang="he-IL" sz="1900" u="sng" kern="0" dirty="0"/>
          </a:p>
          <a:p>
            <a:pPr marL="0" indent="0" algn="just">
              <a:lnSpc>
                <a:spcPts val="3000"/>
              </a:lnSpc>
              <a:spcBef>
                <a:spcPts val="600"/>
              </a:spcBef>
              <a:spcAft>
                <a:spcPts val="600"/>
              </a:spcAft>
              <a:buFontTx/>
              <a:buNone/>
            </a:pPr>
            <a:r>
              <a:rPr lang="he-IL" altLang="he-IL" sz="1900" u="sng" kern="0" dirty="0"/>
              <a:t>צירוף עסקים</a:t>
            </a:r>
            <a:r>
              <a:rPr lang="he-IL" altLang="he-IL" sz="1900" kern="0" dirty="0"/>
              <a:t> - במקרה של צירוף פעילות עסקית של חברה תושבת חוץ, לעסקיה של חברה בעלת מפעל טכנולוגי בישראל, ניתן יהיה לייחס את הוצאות המו"פ של החברה המעבירה כאילו היו הוצאותיה של החברה המצרפת בהתאם לתקנה 7 לתקנות לעידוד השקעות הון.</a:t>
            </a:r>
          </a:p>
          <a:p>
            <a:pPr marL="0" indent="0" algn="just">
              <a:lnSpc>
                <a:spcPts val="3000"/>
              </a:lnSpc>
              <a:spcBef>
                <a:spcPts val="600"/>
              </a:spcBef>
              <a:spcAft>
                <a:spcPts val="600"/>
              </a:spcAft>
              <a:buFontTx/>
              <a:buNone/>
            </a:pPr>
            <a:r>
              <a:rPr lang="he-IL" altLang="he-IL" sz="1900" u="sng" kern="0" dirty="0"/>
              <a:t>הוראת שעה</a:t>
            </a:r>
            <a:r>
              <a:rPr lang="he-IL" altLang="he-IL" sz="1900" kern="0" dirty="0"/>
              <a:t> - עד לתום 2021 ניתן לייחס את כל ההכנסה הטכנולוגית ואת כלל הוצאות המו"פ שהתהוו במשך 4 שנים באופן מאוחד לכלל הנכסים הלא מוחשיים שקיימים בחברה. </a:t>
            </a:r>
          </a:p>
          <a:p>
            <a:pPr marL="0" indent="0" algn="just">
              <a:lnSpc>
                <a:spcPct val="150000"/>
              </a:lnSpc>
              <a:spcBef>
                <a:spcPts val="600"/>
              </a:spcBef>
              <a:spcAft>
                <a:spcPts val="600"/>
              </a:spcAft>
              <a:buFontTx/>
              <a:buNone/>
            </a:pPr>
            <a:endParaRPr lang="he-IL" altLang="he-IL" sz="2000" kern="0" dirty="0"/>
          </a:p>
          <a:p>
            <a:pPr marL="0" indent="0" algn="just">
              <a:lnSpc>
                <a:spcPct val="150000"/>
              </a:lnSpc>
              <a:spcBef>
                <a:spcPts val="600"/>
              </a:spcBef>
              <a:buFontTx/>
              <a:buNone/>
            </a:pPr>
            <a:endParaRPr lang="he-IL" altLang="he-IL" sz="2000" kern="0" dirty="0"/>
          </a:p>
        </p:txBody>
      </p:sp>
    </p:spTree>
    <p:extLst>
      <p:ext uri="{BB962C8B-B14F-4D97-AF65-F5344CB8AC3E}">
        <p14:creationId xmlns:p14="http://schemas.microsoft.com/office/powerpoint/2010/main" val="3160487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דוגמא לחישוב הכנסה טכנולוגית חייבת</a:t>
            </a:r>
            <a:endParaRPr lang="he-IL" altLang="he-IL" sz="2000" b="1" u="sng" dirty="0"/>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46</a:t>
            </a:fld>
            <a:endParaRPr lang="en-US" altLang="he-IL" sz="1400"/>
          </a:p>
        </p:txBody>
      </p:sp>
      <p:sp>
        <p:nvSpPr>
          <p:cNvPr id="8" name="מציין מיקום תוכן 2">
            <a:extLst>
              <a:ext uri="{FF2B5EF4-FFF2-40B4-BE49-F238E27FC236}">
                <a16:creationId xmlns:a16="http://schemas.microsoft.com/office/drawing/2014/main" id="{EC8A26CA-6307-47EF-936F-E731F8618635}"/>
              </a:ext>
            </a:extLst>
          </p:cNvPr>
          <p:cNvSpPr txBox="1">
            <a:spLocks noChangeArrowheads="1"/>
          </p:cNvSpPr>
          <p:nvPr/>
        </p:nvSpPr>
        <p:spPr bwMode="auto">
          <a:xfrm>
            <a:off x="683568" y="908720"/>
            <a:ext cx="8229600" cy="450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ts val="2600"/>
              </a:lnSpc>
              <a:spcBef>
                <a:spcPts val="600"/>
              </a:spcBef>
              <a:spcAft>
                <a:spcPts val="600"/>
              </a:spcAft>
              <a:buFontTx/>
              <a:buNone/>
            </a:pPr>
            <a:r>
              <a:rPr lang="he-IL" altLang="he-IL" sz="1800" kern="0" dirty="0"/>
              <a:t>חברה א' הינה חברה מועדפת, בעלת מפעל טכנולוגי מועדף, שהוקמה בשנת 2017 ועוסקת בפיתוח וייצור של שבבים המוטמעים במוצרי תקשורת. </a:t>
            </a:r>
          </a:p>
          <a:p>
            <a:pPr marL="0" indent="0" algn="just">
              <a:lnSpc>
                <a:spcPts val="2600"/>
              </a:lnSpc>
              <a:spcBef>
                <a:spcPts val="600"/>
              </a:spcBef>
              <a:spcAft>
                <a:spcPts val="600"/>
              </a:spcAft>
              <a:buFontTx/>
              <a:buNone/>
            </a:pPr>
            <a:r>
              <a:rPr lang="he-IL" altLang="he-IL" sz="1800" kern="0" dirty="0"/>
              <a:t>כל מכירותיה של החברה הן ליצרניות של מוצרי תקשורת בארה"ב. </a:t>
            </a:r>
          </a:p>
          <a:p>
            <a:pPr marL="0" indent="0" algn="just">
              <a:lnSpc>
                <a:spcPts val="2600"/>
              </a:lnSpc>
              <a:spcBef>
                <a:spcPts val="600"/>
              </a:spcBef>
              <a:spcAft>
                <a:spcPts val="600"/>
              </a:spcAft>
              <a:buFontTx/>
              <a:buNone/>
            </a:pPr>
            <a:r>
              <a:rPr lang="he-IL" altLang="he-IL" sz="1800" kern="0" dirty="0"/>
              <a:t>הוכח שלחברה אין הכנסות מנכס שיווקי. </a:t>
            </a:r>
          </a:p>
          <a:p>
            <a:pPr marL="0" indent="0" algn="just">
              <a:lnSpc>
                <a:spcPts val="2600"/>
              </a:lnSpc>
              <a:spcBef>
                <a:spcPts val="600"/>
              </a:spcBef>
              <a:spcAft>
                <a:spcPts val="600"/>
              </a:spcAft>
              <a:buFontTx/>
              <a:buNone/>
            </a:pPr>
            <a:r>
              <a:rPr lang="he-IL" altLang="he-IL" sz="1800" kern="0" dirty="0"/>
              <a:t>לחברה שני אתרי ייצור: </a:t>
            </a:r>
          </a:p>
          <a:p>
            <a:pPr marL="0" indent="0" algn="just">
              <a:lnSpc>
                <a:spcPts val="2600"/>
              </a:lnSpc>
              <a:spcBef>
                <a:spcPts val="600"/>
              </a:spcBef>
              <a:spcAft>
                <a:spcPts val="600"/>
              </a:spcAft>
              <a:buFontTx/>
              <a:buNone/>
            </a:pPr>
            <a:r>
              <a:rPr lang="he-IL" altLang="he-IL" sz="1800" u="sng" kern="0" dirty="0"/>
              <a:t>אתר א</a:t>
            </a:r>
            <a:r>
              <a:rPr lang="he-IL" altLang="he-IL" sz="1800" kern="0" dirty="0"/>
              <a:t>'  - ממוקם ביוקנעם (אזור פיתוח א') ובאתר זה מבוצעת פעילות ייצור מוצרי החברה.</a:t>
            </a:r>
          </a:p>
          <a:p>
            <a:pPr marL="0" indent="0" algn="just">
              <a:lnSpc>
                <a:spcPts val="2600"/>
              </a:lnSpc>
              <a:spcBef>
                <a:spcPts val="600"/>
              </a:spcBef>
              <a:spcAft>
                <a:spcPts val="600"/>
              </a:spcAft>
              <a:buFontTx/>
              <a:buNone/>
            </a:pPr>
            <a:r>
              <a:rPr lang="he-IL" altLang="he-IL" sz="1800" u="sng" kern="0" dirty="0"/>
              <a:t>אתר ב</a:t>
            </a:r>
            <a:r>
              <a:rPr lang="he-IL" altLang="he-IL" sz="1800" kern="0" dirty="0"/>
              <a:t> - ממוקם בפתח תקווה (אזור פיתוח אחר) - בו מבוצעות פעולות הפיתוח.</a:t>
            </a:r>
          </a:p>
          <a:p>
            <a:pPr marL="0" indent="0">
              <a:lnSpc>
                <a:spcPct val="150000"/>
              </a:lnSpc>
              <a:spcBef>
                <a:spcPts val="600"/>
              </a:spcBef>
              <a:spcAft>
                <a:spcPts val="600"/>
              </a:spcAft>
              <a:buNone/>
            </a:pPr>
            <a:r>
              <a:rPr lang="he-IL" altLang="he-IL" sz="2000" b="1" kern="0" dirty="0"/>
              <a:t>יש לחשב מהו המס החל על החברה בהינתן נתונים מתוך הדוחות הכספיים לשנת 2017:</a:t>
            </a:r>
          </a:p>
          <a:p>
            <a:pPr marL="0" indent="0" algn="just">
              <a:lnSpc>
                <a:spcPct val="150000"/>
              </a:lnSpc>
              <a:spcBef>
                <a:spcPts val="600"/>
              </a:spcBef>
              <a:buFontTx/>
              <a:buNone/>
            </a:pPr>
            <a:endParaRPr lang="he-IL" altLang="he-IL" sz="2000" kern="0" dirty="0"/>
          </a:p>
        </p:txBody>
      </p:sp>
    </p:spTree>
    <p:extLst>
      <p:ext uri="{BB962C8B-B14F-4D97-AF65-F5344CB8AC3E}">
        <p14:creationId xmlns:p14="http://schemas.microsoft.com/office/powerpoint/2010/main" val="1292887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דוגמא לחישוב הכנסה טכנולוגית חייבת</a:t>
            </a:r>
            <a:endParaRPr lang="he-IL" altLang="he-IL" sz="2000" b="1" u="sng" dirty="0"/>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47</a:t>
            </a:fld>
            <a:endParaRPr lang="en-US" altLang="he-IL" sz="1400"/>
          </a:p>
        </p:txBody>
      </p:sp>
      <p:graphicFrame>
        <p:nvGraphicFramePr>
          <p:cNvPr id="3" name="טבלה 2">
            <a:extLst>
              <a:ext uri="{FF2B5EF4-FFF2-40B4-BE49-F238E27FC236}">
                <a16:creationId xmlns:a16="http://schemas.microsoft.com/office/drawing/2014/main" id="{A76A6890-23BB-4D02-99E7-DB35F0B211CB}"/>
              </a:ext>
            </a:extLst>
          </p:cNvPr>
          <p:cNvGraphicFramePr>
            <a:graphicFrameLocks noGrp="1"/>
          </p:cNvGraphicFramePr>
          <p:nvPr>
            <p:extLst>
              <p:ext uri="{D42A27DB-BD31-4B8C-83A1-F6EECF244321}">
                <p14:modId xmlns:p14="http://schemas.microsoft.com/office/powerpoint/2010/main" val="402780190"/>
              </p:ext>
            </p:extLst>
          </p:nvPr>
        </p:nvGraphicFramePr>
        <p:xfrm>
          <a:off x="1331640" y="936378"/>
          <a:ext cx="6648168" cy="5588972"/>
        </p:xfrm>
        <a:graphic>
          <a:graphicData uri="http://schemas.openxmlformats.org/drawingml/2006/table">
            <a:tbl>
              <a:tblPr rtl="1" firstRow="1" bandRow="1">
                <a:tableStyleId>{21E4AEA4-8DFA-4A89-87EB-49C32662AFE0}</a:tableStyleId>
              </a:tblPr>
              <a:tblGrid>
                <a:gridCol w="5615378">
                  <a:extLst>
                    <a:ext uri="{9D8B030D-6E8A-4147-A177-3AD203B41FA5}">
                      <a16:colId xmlns:a16="http://schemas.microsoft.com/office/drawing/2014/main" val="3921275154"/>
                    </a:ext>
                  </a:extLst>
                </a:gridCol>
                <a:gridCol w="1032790">
                  <a:extLst>
                    <a:ext uri="{9D8B030D-6E8A-4147-A177-3AD203B41FA5}">
                      <a16:colId xmlns:a16="http://schemas.microsoft.com/office/drawing/2014/main" val="280167784"/>
                    </a:ext>
                  </a:extLst>
                </a:gridCol>
              </a:tblGrid>
              <a:tr h="313128">
                <a:tc>
                  <a:txBody>
                    <a:bodyPr/>
                    <a:lstStyle/>
                    <a:p>
                      <a:pPr rtl="1"/>
                      <a:r>
                        <a:rPr lang="he-IL" sz="1200" dirty="0"/>
                        <a:t>הכנסה ממכירת מוצרי החברה</a:t>
                      </a:r>
                    </a:p>
                  </a:txBody>
                  <a:tcPr/>
                </a:tc>
                <a:tc>
                  <a:txBody>
                    <a:bodyPr/>
                    <a:lstStyle/>
                    <a:p>
                      <a:pPr rtl="1"/>
                      <a:r>
                        <a:rPr lang="he-IL" sz="1200" dirty="0"/>
                        <a:t>300,000</a:t>
                      </a:r>
                    </a:p>
                  </a:txBody>
                  <a:tcPr/>
                </a:tc>
                <a:extLst>
                  <a:ext uri="{0D108BD9-81ED-4DB2-BD59-A6C34878D82A}">
                    <a16:rowId xmlns:a16="http://schemas.microsoft.com/office/drawing/2014/main" val="1010999697"/>
                  </a:ext>
                </a:extLst>
              </a:tr>
              <a:tr h="321480">
                <a:tc>
                  <a:txBody>
                    <a:bodyPr/>
                    <a:lstStyle/>
                    <a:p>
                      <a:pPr rtl="1"/>
                      <a:r>
                        <a:rPr lang="he-IL" sz="1200" u="sng" dirty="0"/>
                        <a:t>עלות הייצור</a:t>
                      </a:r>
                      <a:r>
                        <a:rPr lang="he-IL" sz="1200" dirty="0"/>
                        <a:t>:</a:t>
                      </a:r>
                    </a:p>
                  </a:txBody>
                  <a:tcPr/>
                </a:tc>
                <a:tc>
                  <a:txBody>
                    <a:bodyPr/>
                    <a:lstStyle/>
                    <a:p>
                      <a:pPr rtl="1"/>
                      <a:endParaRPr lang="he-IL" sz="1200" dirty="0"/>
                    </a:p>
                  </a:txBody>
                  <a:tcPr/>
                </a:tc>
                <a:extLst>
                  <a:ext uri="{0D108BD9-81ED-4DB2-BD59-A6C34878D82A}">
                    <a16:rowId xmlns:a16="http://schemas.microsoft.com/office/drawing/2014/main" val="1087532454"/>
                  </a:ext>
                </a:extLst>
              </a:tr>
              <a:tr h="321480">
                <a:tc>
                  <a:txBody>
                    <a:bodyPr/>
                    <a:lstStyle/>
                    <a:p>
                      <a:pPr rtl="1"/>
                      <a:r>
                        <a:rPr lang="he-IL" sz="1200" dirty="0"/>
                        <a:t>עלות חומרים</a:t>
                      </a:r>
                    </a:p>
                  </a:txBody>
                  <a:tcPr/>
                </a:tc>
                <a:tc>
                  <a:txBody>
                    <a:bodyPr/>
                    <a:lstStyle/>
                    <a:p>
                      <a:pPr rtl="1"/>
                      <a:r>
                        <a:rPr lang="he-IL" sz="1200" dirty="0"/>
                        <a:t>10,000</a:t>
                      </a:r>
                    </a:p>
                  </a:txBody>
                  <a:tcPr/>
                </a:tc>
                <a:extLst>
                  <a:ext uri="{0D108BD9-81ED-4DB2-BD59-A6C34878D82A}">
                    <a16:rowId xmlns:a16="http://schemas.microsoft.com/office/drawing/2014/main" val="4283824513"/>
                  </a:ext>
                </a:extLst>
              </a:tr>
              <a:tr h="321480">
                <a:tc>
                  <a:txBody>
                    <a:bodyPr/>
                    <a:lstStyle/>
                    <a:p>
                      <a:pPr rtl="1"/>
                      <a:r>
                        <a:rPr lang="he-IL" sz="1200" dirty="0"/>
                        <a:t>שכר עבודה עובדי ייצור</a:t>
                      </a:r>
                    </a:p>
                  </a:txBody>
                  <a:tcPr/>
                </a:tc>
                <a:tc>
                  <a:txBody>
                    <a:bodyPr/>
                    <a:lstStyle/>
                    <a:p>
                      <a:pPr rtl="1"/>
                      <a:r>
                        <a:rPr lang="he-IL" sz="1200" dirty="0"/>
                        <a:t>30,000</a:t>
                      </a:r>
                    </a:p>
                  </a:txBody>
                  <a:tcPr/>
                </a:tc>
                <a:extLst>
                  <a:ext uri="{0D108BD9-81ED-4DB2-BD59-A6C34878D82A}">
                    <a16:rowId xmlns:a16="http://schemas.microsoft.com/office/drawing/2014/main" val="274742306"/>
                  </a:ext>
                </a:extLst>
              </a:tr>
              <a:tr h="321480">
                <a:tc>
                  <a:txBody>
                    <a:bodyPr/>
                    <a:lstStyle/>
                    <a:p>
                      <a:pPr rtl="1"/>
                      <a:r>
                        <a:rPr lang="he-IL" sz="1200" dirty="0"/>
                        <a:t>עלות קבלן</a:t>
                      </a:r>
                    </a:p>
                  </a:txBody>
                  <a:tcPr/>
                </a:tc>
                <a:tc>
                  <a:txBody>
                    <a:bodyPr/>
                    <a:lstStyle/>
                    <a:p>
                      <a:pPr rtl="1"/>
                      <a:r>
                        <a:rPr lang="he-IL" sz="1200" u="sng" dirty="0"/>
                        <a:t>20,000</a:t>
                      </a:r>
                    </a:p>
                  </a:txBody>
                  <a:tcPr/>
                </a:tc>
                <a:extLst>
                  <a:ext uri="{0D108BD9-81ED-4DB2-BD59-A6C34878D82A}">
                    <a16:rowId xmlns:a16="http://schemas.microsoft.com/office/drawing/2014/main" val="1219197272"/>
                  </a:ext>
                </a:extLst>
              </a:tr>
              <a:tr h="321480">
                <a:tc>
                  <a:txBody>
                    <a:bodyPr/>
                    <a:lstStyle/>
                    <a:p>
                      <a:pPr rtl="1"/>
                      <a:r>
                        <a:rPr lang="he-IL" sz="1200" b="1" u="sng" dirty="0"/>
                        <a:t>סה"כ</a:t>
                      </a:r>
                    </a:p>
                  </a:txBody>
                  <a:tcPr/>
                </a:tc>
                <a:tc>
                  <a:txBody>
                    <a:bodyPr/>
                    <a:lstStyle/>
                    <a:p>
                      <a:pPr rtl="1"/>
                      <a:r>
                        <a:rPr lang="he-IL" sz="1200" b="1" dirty="0"/>
                        <a:t>(60,000)</a:t>
                      </a:r>
                    </a:p>
                  </a:txBody>
                  <a:tcPr/>
                </a:tc>
                <a:extLst>
                  <a:ext uri="{0D108BD9-81ED-4DB2-BD59-A6C34878D82A}">
                    <a16:rowId xmlns:a16="http://schemas.microsoft.com/office/drawing/2014/main" val="1968445029"/>
                  </a:ext>
                </a:extLst>
              </a:tr>
              <a:tr h="321480">
                <a:tc>
                  <a:txBody>
                    <a:bodyPr/>
                    <a:lstStyle/>
                    <a:p>
                      <a:pPr rtl="1"/>
                      <a:r>
                        <a:rPr lang="he-IL" sz="1200" u="sng" dirty="0"/>
                        <a:t>הוצאות מו"פ</a:t>
                      </a:r>
                      <a:r>
                        <a:rPr lang="he-IL" sz="1200" u="none" dirty="0"/>
                        <a:t>:</a:t>
                      </a:r>
                    </a:p>
                  </a:txBody>
                  <a:tcPr/>
                </a:tc>
                <a:tc>
                  <a:txBody>
                    <a:bodyPr/>
                    <a:lstStyle/>
                    <a:p>
                      <a:pPr rtl="1"/>
                      <a:endParaRPr lang="he-IL" sz="1200"/>
                    </a:p>
                  </a:txBody>
                  <a:tcPr/>
                </a:tc>
                <a:extLst>
                  <a:ext uri="{0D108BD9-81ED-4DB2-BD59-A6C34878D82A}">
                    <a16:rowId xmlns:a16="http://schemas.microsoft.com/office/drawing/2014/main" val="1071995980"/>
                  </a:ext>
                </a:extLst>
              </a:tr>
              <a:tr h="321480">
                <a:tc>
                  <a:txBody>
                    <a:bodyPr/>
                    <a:lstStyle/>
                    <a:p>
                      <a:pPr rtl="1"/>
                      <a:r>
                        <a:rPr lang="he-IL" sz="1200" dirty="0"/>
                        <a:t>מו"פ ע"י מפעל קבע בארה"ב</a:t>
                      </a:r>
                    </a:p>
                  </a:txBody>
                  <a:tcPr/>
                </a:tc>
                <a:tc>
                  <a:txBody>
                    <a:bodyPr/>
                    <a:lstStyle/>
                    <a:p>
                      <a:pPr rtl="1"/>
                      <a:r>
                        <a:rPr lang="he-IL" sz="1200" dirty="0"/>
                        <a:t>10,000</a:t>
                      </a:r>
                    </a:p>
                  </a:txBody>
                  <a:tcPr/>
                </a:tc>
                <a:extLst>
                  <a:ext uri="{0D108BD9-81ED-4DB2-BD59-A6C34878D82A}">
                    <a16:rowId xmlns:a16="http://schemas.microsoft.com/office/drawing/2014/main" val="2899377877"/>
                  </a:ext>
                </a:extLst>
              </a:tr>
              <a:tr h="321480">
                <a:tc>
                  <a:txBody>
                    <a:bodyPr/>
                    <a:lstStyle/>
                    <a:p>
                      <a:pPr rtl="1"/>
                      <a:r>
                        <a:rPr lang="he-IL" sz="1200" dirty="0"/>
                        <a:t>מו"פ באתר בפתח תקווה (ללא פחת מבנה פיתוח)</a:t>
                      </a:r>
                    </a:p>
                  </a:txBody>
                  <a:tcPr/>
                </a:tc>
                <a:tc>
                  <a:txBody>
                    <a:bodyPr/>
                    <a:lstStyle/>
                    <a:p>
                      <a:pPr rtl="1"/>
                      <a:r>
                        <a:rPr lang="he-IL" sz="1200" dirty="0"/>
                        <a:t>10,000</a:t>
                      </a:r>
                    </a:p>
                  </a:txBody>
                  <a:tcPr/>
                </a:tc>
                <a:extLst>
                  <a:ext uri="{0D108BD9-81ED-4DB2-BD59-A6C34878D82A}">
                    <a16:rowId xmlns:a16="http://schemas.microsoft.com/office/drawing/2014/main" val="2069624946"/>
                  </a:ext>
                </a:extLst>
              </a:tr>
              <a:tr h="321480">
                <a:tc>
                  <a:txBody>
                    <a:bodyPr/>
                    <a:lstStyle/>
                    <a:p>
                      <a:pPr rtl="1"/>
                      <a:r>
                        <a:rPr lang="he-IL" sz="1200" dirty="0"/>
                        <a:t>מו"פ באמצעות קבלן משנה תושב חוץ (צד לא קשור)</a:t>
                      </a:r>
                    </a:p>
                  </a:txBody>
                  <a:tcPr/>
                </a:tc>
                <a:tc>
                  <a:txBody>
                    <a:bodyPr/>
                    <a:lstStyle/>
                    <a:p>
                      <a:pPr rtl="1"/>
                      <a:r>
                        <a:rPr lang="he-IL" sz="1200" dirty="0"/>
                        <a:t>4,000</a:t>
                      </a:r>
                    </a:p>
                  </a:txBody>
                  <a:tcPr/>
                </a:tc>
                <a:extLst>
                  <a:ext uri="{0D108BD9-81ED-4DB2-BD59-A6C34878D82A}">
                    <a16:rowId xmlns:a16="http://schemas.microsoft.com/office/drawing/2014/main" val="2848037594"/>
                  </a:ext>
                </a:extLst>
              </a:tr>
              <a:tr h="453644">
                <a:tc>
                  <a:txBody>
                    <a:bodyPr/>
                    <a:lstStyle/>
                    <a:p>
                      <a:pPr rtl="1"/>
                      <a:r>
                        <a:rPr lang="he-IL" sz="1200" dirty="0"/>
                        <a:t>מו"פ באמצעות עובד שמועסק ע"י "מעסיק משאיל". עלות שכר למעסיק משאיל - 600 ש"ח.</a:t>
                      </a:r>
                    </a:p>
                  </a:txBody>
                  <a:tcPr/>
                </a:tc>
                <a:tc>
                  <a:txBody>
                    <a:bodyPr/>
                    <a:lstStyle/>
                    <a:p>
                      <a:pPr rtl="1"/>
                      <a:r>
                        <a:rPr lang="he-IL" sz="1200" dirty="0"/>
                        <a:t>1,000</a:t>
                      </a:r>
                    </a:p>
                  </a:txBody>
                  <a:tcPr/>
                </a:tc>
                <a:extLst>
                  <a:ext uri="{0D108BD9-81ED-4DB2-BD59-A6C34878D82A}">
                    <a16:rowId xmlns:a16="http://schemas.microsoft.com/office/drawing/2014/main" val="2747598154"/>
                  </a:ext>
                </a:extLst>
              </a:tr>
              <a:tr h="321480">
                <a:tc>
                  <a:txBody>
                    <a:bodyPr/>
                    <a:lstStyle/>
                    <a:p>
                      <a:pPr rtl="1"/>
                      <a:r>
                        <a:rPr lang="he-IL" sz="1200" dirty="0"/>
                        <a:t>מו"פ באמצעות קבלן משנה תושב ישראל (צד קשור)</a:t>
                      </a:r>
                    </a:p>
                  </a:txBody>
                  <a:tcPr/>
                </a:tc>
                <a:tc>
                  <a:txBody>
                    <a:bodyPr/>
                    <a:lstStyle/>
                    <a:p>
                      <a:pPr rtl="1"/>
                      <a:r>
                        <a:rPr lang="he-IL" sz="1200" dirty="0"/>
                        <a:t>5,000</a:t>
                      </a:r>
                    </a:p>
                  </a:txBody>
                  <a:tcPr/>
                </a:tc>
                <a:extLst>
                  <a:ext uri="{0D108BD9-81ED-4DB2-BD59-A6C34878D82A}">
                    <a16:rowId xmlns:a16="http://schemas.microsoft.com/office/drawing/2014/main" val="1734527373"/>
                  </a:ext>
                </a:extLst>
              </a:tr>
              <a:tr h="321480">
                <a:tc>
                  <a:txBody>
                    <a:bodyPr/>
                    <a:lstStyle/>
                    <a:p>
                      <a:pPr rtl="1"/>
                      <a:r>
                        <a:rPr lang="he-IL" sz="1200" dirty="0"/>
                        <a:t>מו"פ באמצעות קבלן משנה תושב חוץ (צד קשור)</a:t>
                      </a:r>
                    </a:p>
                  </a:txBody>
                  <a:tcPr/>
                </a:tc>
                <a:tc>
                  <a:txBody>
                    <a:bodyPr/>
                    <a:lstStyle/>
                    <a:p>
                      <a:pPr rtl="1"/>
                      <a:r>
                        <a:rPr lang="he-IL" sz="1200" dirty="0"/>
                        <a:t>10,000</a:t>
                      </a:r>
                    </a:p>
                  </a:txBody>
                  <a:tcPr/>
                </a:tc>
                <a:extLst>
                  <a:ext uri="{0D108BD9-81ED-4DB2-BD59-A6C34878D82A}">
                    <a16:rowId xmlns:a16="http://schemas.microsoft.com/office/drawing/2014/main" val="1925235554"/>
                  </a:ext>
                </a:extLst>
              </a:tr>
              <a:tr h="321480">
                <a:tc>
                  <a:txBody>
                    <a:bodyPr/>
                    <a:lstStyle/>
                    <a:p>
                      <a:pPr rtl="1"/>
                      <a:r>
                        <a:rPr lang="he-IL" sz="1200" u="sng" dirty="0"/>
                        <a:t>סה"כ</a:t>
                      </a:r>
                    </a:p>
                  </a:txBody>
                  <a:tcPr/>
                </a:tc>
                <a:tc>
                  <a:txBody>
                    <a:bodyPr/>
                    <a:lstStyle/>
                    <a:p>
                      <a:pPr rtl="1"/>
                      <a:r>
                        <a:rPr lang="he-IL" sz="1200" dirty="0"/>
                        <a:t>(40,000)</a:t>
                      </a:r>
                    </a:p>
                  </a:txBody>
                  <a:tcPr/>
                </a:tc>
                <a:extLst>
                  <a:ext uri="{0D108BD9-81ED-4DB2-BD59-A6C34878D82A}">
                    <a16:rowId xmlns:a16="http://schemas.microsoft.com/office/drawing/2014/main" val="767908434"/>
                  </a:ext>
                </a:extLst>
              </a:tr>
              <a:tr h="321480">
                <a:tc>
                  <a:txBody>
                    <a:bodyPr/>
                    <a:lstStyle/>
                    <a:p>
                      <a:pPr rtl="1"/>
                      <a:r>
                        <a:rPr lang="he-IL" sz="1200" b="1" dirty="0"/>
                        <a:t>רווח גולמי</a:t>
                      </a:r>
                    </a:p>
                  </a:txBody>
                  <a:tcPr/>
                </a:tc>
                <a:tc>
                  <a:txBody>
                    <a:bodyPr/>
                    <a:lstStyle/>
                    <a:p>
                      <a:pPr rtl="1"/>
                      <a:r>
                        <a:rPr lang="he-IL" sz="1200" b="1" dirty="0"/>
                        <a:t>200,000</a:t>
                      </a:r>
                    </a:p>
                  </a:txBody>
                  <a:tcPr/>
                </a:tc>
                <a:extLst>
                  <a:ext uri="{0D108BD9-81ED-4DB2-BD59-A6C34878D82A}">
                    <a16:rowId xmlns:a16="http://schemas.microsoft.com/office/drawing/2014/main" val="1647957292"/>
                  </a:ext>
                </a:extLst>
              </a:tr>
              <a:tr h="321480">
                <a:tc>
                  <a:txBody>
                    <a:bodyPr/>
                    <a:lstStyle/>
                    <a:p>
                      <a:pPr rtl="1"/>
                      <a:r>
                        <a:rPr lang="he-IL" sz="1200" dirty="0"/>
                        <a:t>הוצאות הנהלה וכלליות</a:t>
                      </a:r>
                    </a:p>
                  </a:txBody>
                  <a:tcPr/>
                </a:tc>
                <a:tc>
                  <a:txBody>
                    <a:bodyPr/>
                    <a:lstStyle/>
                    <a:p>
                      <a:pPr rtl="1"/>
                      <a:r>
                        <a:rPr lang="he-IL" sz="1200" dirty="0"/>
                        <a:t>(110,000)</a:t>
                      </a:r>
                    </a:p>
                  </a:txBody>
                  <a:tcPr/>
                </a:tc>
                <a:extLst>
                  <a:ext uri="{0D108BD9-81ED-4DB2-BD59-A6C34878D82A}">
                    <a16:rowId xmlns:a16="http://schemas.microsoft.com/office/drawing/2014/main" val="2716274617"/>
                  </a:ext>
                </a:extLst>
              </a:tr>
              <a:tr h="321480">
                <a:tc>
                  <a:txBody>
                    <a:bodyPr/>
                    <a:lstStyle/>
                    <a:p>
                      <a:pPr rtl="1"/>
                      <a:r>
                        <a:rPr lang="he-IL" sz="1200" dirty="0"/>
                        <a:t>רווח נקי לפני מס - הכנסה חייבת</a:t>
                      </a:r>
                    </a:p>
                  </a:txBody>
                  <a:tcPr/>
                </a:tc>
                <a:tc>
                  <a:txBody>
                    <a:bodyPr/>
                    <a:lstStyle/>
                    <a:p>
                      <a:pPr rtl="1"/>
                      <a:r>
                        <a:rPr lang="he-IL" sz="1200" dirty="0"/>
                        <a:t>90,000</a:t>
                      </a:r>
                    </a:p>
                  </a:txBody>
                  <a:tcPr/>
                </a:tc>
                <a:extLst>
                  <a:ext uri="{0D108BD9-81ED-4DB2-BD59-A6C34878D82A}">
                    <a16:rowId xmlns:a16="http://schemas.microsoft.com/office/drawing/2014/main" val="315755368"/>
                  </a:ext>
                </a:extLst>
              </a:tr>
            </a:tbl>
          </a:graphicData>
        </a:graphic>
      </p:graphicFrame>
    </p:spTree>
    <p:extLst>
      <p:ext uri="{BB962C8B-B14F-4D97-AF65-F5344CB8AC3E}">
        <p14:creationId xmlns:p14="http://schemas.microsoft.com/office/powerpoint/2010/main" val="965936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דוגמא לחישוב הכנסה טכנולוגית חייבת - פתרון</a:t>
            </a:r>
            <a:endParaRPr lang="he-IL" altLang="he-IL" sz="2000" b="1" u="sng" dirty="0"/>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48</a:t>
            </a:fld>
            <a:endParaRPr lang="en-US" altLang="he-IL" sz="1400"/>
          </a:p>
        </p:txBody>
      </p:sp>
      <p:sp>
        <p:nvSpPr>
          <p:cNvPr id="8" name="מציין מיקום תוכן 2">
            <a:extLst>
              <a:ext uri="{FF2B5EF4-FFF2-40B4-BE49-F238E27FC236}">
                <a16:creationId xmlns:a16="http://schemas.microsoft.com/office/drawing/2014/main" id="{EC8A26CA-6307-47EF-936F-E731F8618635}"/>
              </a:ext>
            </a:extLst>
          </p:cNvPr>
          <p:cNvSpPr txBox="1">
            <a:spLocks noChangeArrowheads="1"/>
          </p:cNvSpPr>
          <p:nvPr/>
        </p:nvSpPr>
        <p:spPr bwMode="auto">
          <a:xfrm>
            <a:off x="683568" y="850602"/>
            <a:ext cx="822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ts val="2600"/>
              </a:lnSpc>
              <a:spcBef>
                <a:spcPts val="600"/>
              </a:spcBef>
              <a:spcAft>
                <a:spcPts val="600"/>
              </a:spcAft>
              <a:buFontTx/>
              <a:buNone/>
            </a:pPr>
            <a:r>
              <a:rPr lang="he-IL" altLang="he-IL" sz="1800" b="1" u="sng" kern="0" dirty="0"/>
              <a:t>שלב 1 - חישוב הכנסה טכנולוגית חייבת בש"ח</a:t>
            </a:r>
            <a:r>
              <a:rPr lang="he-IL" altLang="he-IL" sz="1800" kern="0" dirty="0"/>
              <a:t>:</a:t>
            </a:r>
          </a:p>
        </p:txBody>
      </p:sp>
      <p:graphicFrame>
        <p:nvGraphicFramePr>
          <p:cNvPr id="2" name="טבלה 1">
            <a:extLst>
              <a:ext uri="{FF2B5EF4-FFF2-40B4-BE49-F238E27FC236}">
                <a16:creationId xmlns:a16="http://schemas.microsoft.com/office/drawing/2014/main" id="{7E854C34-5A13-4959-AC6F-0244A4B0E67F}"/>
              </a:ext>
            </a:extLst>
          </p:cNvPr>
          <p:cNvGraphicFramePr>
            <a:graphicFrameLocks noGrp="1"/>
          </p:cNvGraphicFramePr>
          <p:nvPr>
            <p:extLst>
              <p:ext uri="{D42A27DB-BD31-4B8C-83A1-F6EECF244321}">
                <p14:modId xmlns:p14="http://schemas.microsoft.com/office/powerpoint/2010/main" val="2720333814"/>
              </p:ext>
            </p:extLst>
          </p:nvPr>
        </p:nvGraphicFramePr>
        <p:xfrm>
          <a:off x="1535113" y="1252229"/>
          <a:ext cx="7272808" cy="1285240"/>
        </p:xfrm>
        <a:graphic>
          <a:graphicData uri="http://schemas.openxmlformats.org/drawingml/2006/table">
            <a:tbl>
              <a:tblPr rtl="1" firstRow="1" bandRow="1">
                <a:tableStyleId>{21E4AEA4-8DFA-4A89-87EB-49C32662AFE0}</a:tableStyleId>
              </a:tblPr>
              <a:tblGrid>
                <a:gridCol w="4411501">
                  <a:extLst>
                    <a:ext uri="{9D8B030D-6E8A-4147-A177-3AD203B41FA5}">
                      <a16:colId xmlns:a16="http://schemas.microsoft.com/office/drawing/2014/main" val="4168605566"/>
                    </a:ext>
                  </a:extLst>
                </a:gridCol>
                <a:gridCol w="2861307">
                  <a:extLst>
                    <a:ext uri="{9D8B030D-6E8A-4147-A177-3AD203B41FA5}">
                      <a16:colId xmlns:a16="http://schemas.microsoft.com/office/drawing/2014/main" val="1293296927"/>
                    </a:ext>
                  </a:extLst>
                </a:gridCol>
              </a:tblGrid>
              <a:tr h="0">
                <a:tc>
                  <a:txBody>
                    <a:bodyPr/>
                    <a:lstStyle/>
                    <a:p>
                      <a:pPr rtl="1"/>
                      <a:r>
                        <a:rPr lang="he-IL" sz="1600" dirty="0"/>
                        <a:t>הכנסה ממכירת מוצרי החברה</a:t>
                      </a:r>
                    </a:p>
                  </a:txBody>
                  <a:tcPr/>
                </a:tc>
                <a:tc>
                  <a:txBody>
                    <a:bodyPr/>
                    <a:lstStyle/>
                    <a:p>
                      <a:pPr rtl="1"/>
                      <a:r>
                        <a:rPr lang="he-IL" sz="1600" dirty="0"/>
                        <a:t>300,000</a:t>
                      </a:r>
                    </a:p>
                  </a:txBody>
                  <a:tcPr/>
                </a:tc>
                <a:extLst>
                  <a:ext uri="{0D108BD9-81ED-4DB2-BD59-A6C34878D82A}">
                    <a16:rowId xmlns:a16="http://schemas.microsoft.com/office/drawing/2014/main" val="3411593741"/>
                  </a:ext>
                </a:extLst>
              </a:tr>
              <a:tr h="370840">
                <a:tc>
                  <a:txBody>
                    <a:bodyPr/>
                    <a:lstStyle/>
                    <a:p>
                      <a:pPr rtl="1"/>
                      <a:r>
                        <a:rPr lang="he-IL" sz="1600" dirty="0"/>
                        <a:t>בניכוי הכנסות שמיוחסות לייצור (הוספת מרכיב רווח של 10% - תקנה 6)</a:t>
                      </a:r>
                    </a:p>
                  </a:txBody>
                  <a:tcPr/>
                </a:tc>
                <a:tc>
                  <a:txBody>
                    <a:bodyPr/>
                    <a:lstStyle/>
                    <a:p>
                      <a:pPr rtl="1"/>
                      <a:r>
                        <a:rPr lang="en-US" sz="1600" dirty="0"/>
                        <a:t>60,000*110%=(66,000)</a:t>
                      </a:r>
                      <a:endParaRPr lang="he-IL" sz="1600" dirty="0"/>
                    </a:p>
                  </a:txBody>
                  <a:tcPr/>
                </a:tc>
                <a:extLst>
                  <a:ext uri="{0D108BD9-81ED-4DB2-BD59-A6C34878D82A}">
                    <a16:rowId xmlns:a16="http://schemas.microsoft.com/office/drawing/2014/main" val="2722324494"/>
                  </a:ext>
                </a:extLst>
              </a:tr>
              <a:tr h="370840">
                <a:tc>
                  <a:txBody>
                    <a:bodyPr/>
                    <a:lstStyle/>
                    <a:p>
                      <a:pPr rtl="1"/>
                      <a:r>
                        <a:rPr lang="he-IL" sz="1600" dirty="0"/>
                        <a:t>סה"כ הכנסה טכנולוגית של החברה</a:t>
                      </a:r>
                    </a:p>
                  </a:txBody>
                  <a:tcPr/>
                </a:tc>
                <a:tc>
                  <a:txBody>
                    <a:bodyPr/>
                    <a:lstStyle/>
                    <a:p>
                      <a:pPr rtl="1"/>
                      <a:r>
                        <a:rPr lang="he-IL" sz="1600" dirty="0"/>
                        <a:t>234,000</a:t>
                      </a:r>
                    </a:p>
                  </a:txBody>
                  <a:tcPr/>
                </a:tc>
                <a:extLst>
                  <a:ext uri="{0D108BD9-81ED-4DB2-BD59-A6C34878D82A}">
                    <a16:rowId xmlns:a16="http://schemas.microsoft.com/office/drawing/2014/main" val="4077896273"/>
                  </a:ext>
                </a:extLst>
              </a:tr>
            </a:tbl>
          </a:graphicData>
        </a:graphic>
      </p:graphicFrame>
      <p:sp>
        <p:nvSpPr>
          <p:cNvPr id="6" name="מציין מיקום תוכן 2">
            <a:extLst>
              <a:ext uri="{FF2B5EF4-FFF2-40B4-BE49-F238E27FC236}">
                <a16:creationId xmlns:a16="http://schemas.microsoft.com/office/drawing/2014/main" id="{91A6C183-7134-4A85-95AC-C94D23EE218C}"/>
              </a:ext>
            </a:extLst>
          </p:cNvPr>
          <p:cNvSpPr txBox="1">
            <a:spLocks noChangeArrowheads="1"/>
          </p:cNvSpPr>
          <p:nvPr/>
        </p:nvSpPr>
        <p:spPr bwMode="auto">
          <a:xfrm>
            <a:off x="683568" y="2532890"/>
            <a:ext cx="822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ts val="2600"/>
              </a:lnSpc>
              <a:spcBef>
                <a:spcPts val="600"/>
              </a:spcBef>
              <a:spcAft>
                <a:spcPts val="600"/>
              </a:spcAft>
              <a:buFontTx/>
              <a:buNone/>
            </a:pPr>
            <a:r>
              <a:rPr lang="he-IL" altLang="he-IL" sz="1800" b="1" u="sng" kern="0" dirty="0"/>
              <a:t>שלב 2 - חישוב יחס הוצאות המו"פ לצורך חישוב ההכנסה הטכנולוגית המועדפת</a:t>
            </a:r>
            <a:r>
              <a:rPr lang="he-IL" altLang="he-IL" sz="1800" kern="0" dirty="0"/>
              <a:t>:</a:t>
            </a:r>
          </a:p>
          <a:p>
            <a:pPr algn="just">
              <a:lnSpc>
                <a:spcPts val="2600"/>
              </a:lnSpc>
              <a:spcBef>
                <a:spcPts val="600"/>
              </a:spcBef>
              <a:spcAft>
                <a:spcPts val="600"/>
              </a:spcAft>
            </a:pPr>
            <a:r>
              <a:rPr lang="he-IL" altLang="he-IL" sz="1600" kern="0" dirty="0"/>
              <a:t>חישוב הוצאות המו"פ בגין עובד המועסק באמצעות מעסיק משאיל - תקנה 3(2): יש לבחור את הגבוה מבין עלות השכר של העובד (600 ש"ח) או 65% מהסכום ששולם למעסיק המשאיל. בדוגמא שולם 1,000 ולכן הגבוה נקבע 650 ש"ח - ישנן הוצאות לא מוכרות של 350 (</a:t>
            </a:r>
            <a:r>
              <a:rPr lang="en-US" altLang="he-IL" sz="1600" kern="0" dirty="0"/>
              <a:t>1000-650</a:t>
            </a:r>
            <a:r>
              <a:rPr lang="he-IL" altLang="he-IL" sz="1600" kern="0" dirty="0"/>
              <a:t>) ש"ח.</a:t>
            </a:r>
          </a:p>
          <a:p>
            <a:pPr algn="just">
              <a:lnSpc>
                <a:spcPts val="2600"/>
              </a:lnSpc>
              <a:spcBef>
                <a:spcPts val="600"/>
              </a:spcBef>
              <a:spcAft>
                <a:spcPts val="600"/>
              </a:spcAft>
            </a:pPr>
            <a:r>
              <a:rPr lang="he-IL" altLang="he-IL" sz="1600" kern="0" dirty="0"/>
              <a:t>סה"כ </a:t>
            </a:r>
            <a:r>
              <a:rPr lang="he-IL" altLang="he-IL" sz="1600" u="sng" kern="0" dirty="0"/>
              <a:t>הוצאות מו"פ מוכרות</a:t>
            </a:r>
            <a:r>
              <a:rPr lang="he-IL" altLang="he-IL" sz="1600" kern="0" dirty="0"/>
              <a:t> - כלל ההוצאות הינן מוכרות </a:t>
            </a:r>
            <a:r>
              <a:rPr lang="he-IL" altLang="he-IL" sz="1600" u="sng" kern="0" dirty="0"/>
              <a:t>למעט</a:t>
            </a:r>
            <a:r>
              <a:rPr lang="he-IL" altLang="he-IL" sz="1600" kern="0" dirty="0"/>
              <a:t> הוצאות בגין קבלן משנה תושב חוץ (צד קשור) והוצאות לא מוכרות בגין מעסיק משאיל: </a:t>
            </a:r>
            <a:r>
              <a:rPr lang="en-US" altLang="he-IL" sz="1600" kern="0" dirty="0"/>
              <a:t>40,000-350-10,000=</a:t>
            </a:r>
            <a:r>
              <a:rPr lang="en-US" altLang="he-IL" sz="1600" b="1" kern="0" dirty="0"/>
              <a:t>29,650</a:t>
            </a:r>
            <a:r>
              <a:rPr lang="he-IL" altLang="he-IL" sz="1600" kern="0" dirty="0"/>
              <a:t> ש"ח.</a:t>
            </a:r>
          </a:p>
          <a:p>
            <a:pPr algn="just">
              <a:lnSpc>
                <a:spcPts val="2600"/>
              </a:lnSpc>
              <a:spcBef>
                <a:spcPts val="600"/>
              </a:spcBef>
              <a:spcAft>
                <a:spcPts val="600"/>
              </a:spcAft>
            </a:pPr>
            <a:r>
              <a:rPr lang="he-IL" altLang="he-IL" sz="1600" kern="0" dirty="0"/>
              <a:t>כלל </a:t>
            </a:r>
            <a:r>
              <a:rPr lang="he-IL" altLang="he-IL" sz="1600" u="sng" kern="0" dirty="0"/>
              <a:t>הוצאות המו"פ</a:t>
            </a:r>
            <a:r>
              <a:rPr lang="he-IL" altLang="he-IL" sz="1600" kern="0" dirty="0"/>
              <a:t> - כלל הוצאות המו"פ למעט תשלום לא מוכר למעסיק המשאיל.</a:t>
            </a:r>
          </a:p>
          <a:p>
            <a:pPr marL="0" indent="0" algn="just">
              <a:lnSpc>
                <a:spcPts val="2600"/>
              </a:lnSpc>
              <a:spcBef>
                <a:spcPts val="600"/>
              </a:spcBef>
              <a:spcAft>
                <a:spcPts val="600"/>
              </a:spcAft>
              <a:buNone/>
            </a:pPr>
            <a:r>
              <a:rPr lang="he-IL" altLang="he-IL" sz="1600" kern="0" dirty="0"/>
              <a:t>      </a:t>
            </a:r>
            <a:r>
              <a:rPr lang="en-US" altLang="he-IL" sz="1600" kern="0" dirty="0"/>
              <a:t>40,000-350= </a:t>
            </a:r>
            <a:r>
              <a:rPr lang="en-US" altLang="he-IL" sz="1600" b="1" kern="0" dirty="0"/>
              <a:t>39,650</a:t>
            </a:r>
            <a:r>
              <a:rPr lang="en-US" altLang="he-IL" sz="1600" kern="0" dirty="0"/>
              <a:t> </a:t>
            </a:r>
            <a:r>
              <a:rPr lang="he-IL" altLang="he-IL" sz="1600" kern="0" dirty="0"/>
              <a:t> ש"ח.</a:t>
            </a:r>
          </a:p>
        </p:txBody>
      </p:sp>
    </p:spTree>
    <p:extLst>
      <p:ext uri="{BB962C8B-B14F-4D97-AF65-F5344CB8AC3E}">
        <p14:creationId xmlns:p14="http://schemas.microsoft.com/office/powerpoint/2010/main" val="2652588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דוגמא לחישוב הכנסה טכנולוגית חייבת - פתרון</a:t>
            </a:r>
            <a:endParaRPr lang="he-IL" altLang="he-IL" sz="2000" b="1" u="sng" dirty="0"/>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49</a:t>
            </a:fld>
            <a:endParaRPr lang="en-US" altLang="he-IL" sz="1400"/>
          </a:p>
        </p:txBody>
      </p:sp>
      <p:sp>
        <p:nvSpPr>
          <p:cNvPr id="8" name="מציין מיקום תוכן 2">
            <a:extLst>
              <a:ext uri="{FF2B5EF4-FFF2-40B4-BE49-F238E27FC236}">
                <a16:creationId xmlns:a16="http://schemas.microsoft.com/office/drawing/2014/main" id="{EC8A26CA-6307-47EF-936F-E731F8618635}"/>
              </a:ext>
            </a:extLst>
          </p:cNvPr>
          <p:cNvSpPr txBox="1">
            <a:spLocks noChangeArrowheads="1"/>
          </p:cNvSpPr>
          <p:nvPr/>
        </p:nvSpPr>
        <p:spPr bwMode="auto">
          <a:xfrm>
            <a:off x="595220" y="869743"/>
            <a:ext cx="8229600" cy="55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ts val="2600"/>
              </a:lnSpc>
              <a:spcBef>
                <a:spcPts val="600"/>
              </a:spcBef>
              <a:spcAft>
                <a:spcPts val="600"/>
              </a:spcAft>
              <a:buFontTx/>
              <a:buNone/>
            </a:pPr>
            <a:r>
              <a:rPr lang="he-IL" altLang="he-IL" sz="1800" b="1" u="sng" kern="0" dirty="0"/>
              <a:t>שלב 3 - חישוב ההכנסה הטכנולוגית המועדפת</a:t>
            </a:r>
            <a:r>
              <a:rPr lang="he-IL" altLang="he-IL" sz="1800" kern="0" dirty="0"/>
              <a:t>:</a:t>
            </a:r>
          </a:p>
        </p:txBody>
      </p:sp>
      <p:sp>
        <p:nvSpPr>
          <p:cNvPr id="6" name="מציין מיקום תוכן 2">
            <a:extLst>
              <a:ext uri="{FF2B5EF4-FFF2-40B4-BE49-F238E27FC236}">
                <a16:creationId xmlns:a16="http://schemas.microsoft.com/office/drawing/2014/main" id="{91A6C183-7134-4A85-95AC-C94D23EE218C}"/>
              </a:ext>
            </a:extLst>
          </p:cNvPr>
          <p:cNvSpPr txBox="1">
            <a:spLocks noChangeArrowheads="1"/>
          </p:cNvSpPr>
          <p:nvPr/>
        </p:nvSpPr>
        <p:spPr bwMode="auto">
          <a:xfrm>
            <a:off x="476121" y="4138281"/>
            <a:ext cx="8229600" cy="94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ctr">
              <a:lnSpc>
                <a:spcPts val="3000"/>
              </a:lnSpc>
              <a:spcBef>
                <a:spcPts val="600"/>
              </a:spcBef>
              <a:spcAft>
                <a:spcPts val="600"/>
              </a:spcAft>
              <a:buFontTx/>
              <a:buNone/>
            </a:pPr>
            <a:r>
              <a:rPr lang="he-IL" altLang="he-IL" sz="2000" kern="0" dirty="0"/>
              <a:t>ההכנסה הזכאית לשיעורי המס הנמוכים של מפעל טכנולוגי מועדף: </a:t>
            </a:r>
            <a:r>
              <a:rPr lang="en-US" altLang="he-IL" sz="2000" b="1" kern="0" dirty="0"/>
              <a:t>234,000*97.2% = 227,448 </a:t>
            </a:r>
            <a:r>
              <a:rPr lang="he-IL" altLang="he-IL" sz="2000" b="1" kern="0" dirty="0"/>
              <a:t> ש"ח.</a:t>
            </a:r>
          </a:p>
          <a:p>
            <a:pPr marL="0" indent="0">
              <a:lnSpc>
                <a:spcPts val="2600"/>
              </a:lnSpc>
              <a:spcBef>
                <a:spcPts val="600"/>
              </a:spcBef>
              <a:spcAft>
                <a:spcPts val="600"/>
              </a:spcAft>
              <a:buFontTx/>
              <a:buNone/>
            </a:pPr>
            <a:endParaRPr lang="he-IL" altLang="he-IL" sz="2000" kern="0" dirty="0"/>
          </a:p>
        </p:txBody>
      </p:sp>
      <p:graphicFrame>
        <p:nvGraphicFramePr>
          <p:cNvPr id="3" name="טבלה 2">
            <a:extLst>
              <a:ext uri="{FF2B5EF4-FFF2-40B4-BE49-F238E27FC236}">
                <a16:creationId xmlns:a16="http://schemas.microsoft.com/office/drawing/2014/main" id="{6576C541-9820-4F85-A501-0F617AC9A5B3}"/>
              </a:ext>
            </a:extLst>
          </p:cNvPr>
          <p:cNvGraphicFramePr>
            <a:graphicFrameLocks noGrp="1"/>
          </p:cNvGraphicFramePr>
          <p:nvPr>
            <p:extLst>
              <p:ext uri="{D42A27DB-BD31-4B8C-83A1-F6EECF244321}">
                <p14:modId xmlns:p14="http://schemas.microsoft.com/office/powerpoint/2010/main" val="2114061200"/>
              </p:ext>
            </p:extLst>
          </p:nvPr>
        </p:nvGraphicFramePr>
        <p:xfrm>
          <a:off x="3347864" y="3058160"/>
          <a:ext cx="3288064" cy="741680"/>
        </p:xfrm>
        <a:graphic>
          <a:graphicData uri="http://schemas.openxmlformats.org/drawingml/2006/table">
            <a:tbl>
              <a:tblPr rtl="1" firstRow="1" bandRow="1">
                <a:tableStyleId>{2D5ABB26-0587-4C30-8999-92F81FD0307C}</a:tableStyleId>
              </a:tblPr>
              <a:tblGrid>
                <a:gridCol w="2100064">
                  <a:extLst>
                    <a:ext uri="{9D8B030D-6E8A-4147-A177-3AD203B41FA5}">
                      <a16:colId xmlns:a16="http://schemas.microsoft.com/office/drawing/2014/main" val="1096197721"/>
                    </a:ext>
                  </a:extLst>
                </a:gridCol>
                <a:gridCol w="1188000">
                  <a:extLst>
                    <a:ext uri="{9D8B030D-6E8A-4147-A177-3AD203B41FA5}">
                      <a16:colId xmlns:a16="http://schemas.microsoft.com/office/drawing/2014/main" val="1994566429"/>
                    </a:ext>
                  </a:extLst>
                </a:gridCol>
              </a:tblGrid>
              <a:tr h="370840">
                <a:tc>
                  <a:txBody>
                    <a:bodyPr/>
                    <a:lstStyle/>
                    <a:p>
                      <a:pPr algn="ctr" rtl="1"/>
                      <a:r>
                        <a:rPr lang="en-US" dirty="0"/>
                        <a:t>29,650 *130%</a:t>
                      </a:r>
                      <a:endParaRPr lang="he-IL" dirty="0"/>
                    </a:p>
                  </a:txBody>
                  <a:tcPr anchor="ct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rowSpan="2">
                  <a:txBody>
                    <a:bodyPr/>
                    <a:lstStyle/>
                    <a:p>
                      <a:pPr rtl="1"/>
                      <a:r>
                        <a:rPr lang="en-US" dirty="0"/>
                        <a:t>97.2% =</a:t>
                      </a:r>
                      <a:endParaRPr lang="he-IL" dirty="0"/>
                    </a:p>
                  </a:txBody>
                  <a:tcPr anchor="ct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9665956"/>
                  </a:ext>
                </a:extLst>
              </a:tr>
              <a:tr h="370840">
                <a:tc>
                  <a:txBody>
                    <a:bodyPr/>
                    <a:lstStyle/>
                    <a:p>
                      <a:pPr algn="ctr" rtl="1"/>
                      <a:r>
                        <a:rPr lang="en-US" dirty="0"/>
                        <a:t>39,650</a:t>
                      </a:r>
                      <a:endParaRPr lang="he-IL" dirty="0"/>
                    </a:p>
                  </a:txBody>
                  <a:tcPr anchor="ct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he-IL" dirty="0"/>
                    </a:p>
                  </a:txBody>
                  <a:tcP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067550"/>
                  </a:ext>
                </a:extLst>
              </a:tr>
            </a:tbl>
          </a:graphicData>
        </a:graphic>
      </p:graphicFrame>
      <p:pic>
        <p:nvPicPr>
          <p:cNvPr id="9" name="תמונה 8">
            <a:extLst>
              <a:ext uri="{FF2B5EF4-FFF2-40B4-BE49-F238E27FC236}">
                <a16:creationId xmlns:a16="http://schemas.microsoft.com/office/drawing/2014/main" id="{4CABAE9C-90E6-4004-9BE1-31B7A7035BC9}"/>
              </a:ext>
            </a:extLst>
          </p:cNvPr>
          <p:cNvPicPr>
            <a:picLocks noChangeAspect="1"/>
          </p:cNvPicPr>
          <p:nvPr/>
        </p:nvPicPr>
        <p:blipFill>
          <a:blip r:embed="rId2"/>
          <a:stretch>
            <a:fillRect/>
          </a:stretch>
        </p:blipFill>
        <p:spPr>
          <a:xfrm>
            <a:off x="1763688" y="1657441"/>
            <a:ext cx="5842680" cy="906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944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a:extLst>
              <a:ext uri="{FF2B5EF4-FFF2-40B4-BE49-F238E27FC236}">
                <a16:creationId xmlns:a16="http://schemas.microsoft.com/office/drawing/2014/main" id="{88F8B0D5-DF8A-4B85-BB3E-079A7A3E029F}"/>
              </a:ext>
            </a:extLst>
          </p:cNvPr>
          <p:cNvSpPr>
            <a:spLocks noGrp="1" noChangeArrowheads="1"/>
          </p:cNvSpPr>
          <p:nvPr>
            <p:ph type="title"/>
          </p:nvPr>
        </p:nvSpPr>
        <p:spPr>
          <a:xfrm>
            <a:off x="452438" y="0"/>
            <a:ext cx="8229600" cy="620713"/>
          </a:xfrm>
        </p:spPr>
        <p:txBody>
          <a:bodyPr/>
          <a:lstStyle/>
          <a:p>
            <a:r>
              <a:rPr lang="he-IL" altLang="he-IL" sz="3000" b="1" dirty="0"/>
              <a:t>חוק עידוד השקעות הון - רקע כללי</a:t>
            </a:r>
            <a:endParaRPr lang="he-IL" altLang="he-IL" sz="2000" dirty="0"/>
          </a:p>
        </p:txBody>
      </p:sp>
      <p:sp>
        <p:nvSpPr>
          <p:cNvPr id="15363" name="מציין מיקום תוכן 2">
            <a:extLst>
              <a:ext uri="{FF2B5EF4-FFF2-40B4-BE49-F238E27FC236}">
                <a16:creationId xmlns:a16="http://schemas.microsoft.com/office/drawing/2014/main" id="{226B34B3-E33B-4020-82C6-56637128FFA9}"/>
              </a:ext>
            </a:extLst>
          </p:cNvPr>
          <p:cNvSpPr>
            <a:spLocks noGrp="1" noChangeArrowheads="1"/>
          </p:cNvSpPr>
          <p:nvPr>
            <p:ph idx="1"/>
          </p:nvPr>
        </p:nvSpPr>
        <p:spPr>
          <a:xfrm>
            <a:off x="444500" y="908050"/>
            <a:ext cx="8229600" cy="4525963"/>
          </a:xfrm>
        </p:spPr>
        <p:txBody>
          <a:bodyPr/>
          <a:lstStyle/>
          <a:p>
            <a:pPr marL="0" indent="0" algn="just">
              <a:lnSpc>
                <a:spcPct val="150000"/>
              </a:lnSpc>
              <a:spcBef>
                <a:spcPts val="600"/>
              </a:spcBef>
              <a:spcAft>
                <a:spcPts val="600"/>
              </a:spcAft>
              <a:buFontTx/>
              <a:buNone/>
              <a:defRPr/>
            </a:pPr>
            <a:r>
              <a:rPr lang="he-IL" altLang="he-IL" sz="2000" dirty="0"/>
              <a:t>החוק לעידוד השקעות הון </a:t>
            </a:r>
            <a:r>
              <a:rPr lang="he-IL" altLang="he-IL" sz="2000" dirty="0" err="1"/>
              <a:t>התשי"ט</a:t>
            </a:r>
            <a:r>
              <a:rPr lang="he-IL" altLang="he-IL" sz="2000" dirty="0"/>
              <a:t> - 1959 (להלן: "</a:t>
            </a:r>
            <a:r>
              <a:rPr lang="he-IL" altLang="he-IL" sz="2000" b="1" dirty="0"/>
              <a:t>החוק</a:t>
            </a:r>
            <a:r>
              <a:rPr lang="he-IL" altLang="he-IL" sz="2000" dirty="0"/>
              <a:t>") נועד לעודד השקעות הון ויוזמה כלכלית באופן שבו תינתן עדיפות לחדשנות ופעילות באזורי פיתוח באמצעות הטבות שונות.</a:t>
            </a:r>
          </a:p>
          <a:p>
            <a:pPr marL="0" indent="0" algn="just">
              <a:lnSpc>
                <a:spcPct val="150000"/>
              </a:lnSpc>
              <a:spcBef>
                <a:spcPts val="600"/>
              </a:spcBef>
              <a:spcAft>
                <a:spcPts val="600"/>
              </a:spcAft>
              <a:buNone/>
              <a:defRPr/>
            </a:pPr>
            <a:r>
              <a:rPr lang="he-IL" altLang="he-IL" sz="2000" dirty="0"/>
              <a:t>החוק מהווה אמצעי מרכזי המעודד ומגביר את הצמיחה הכלכלית בישראל כגון עידוד תעשייה, תיירות ושירותי מחקר ופיתוח תעשייתי לתושבי חוץ.</a:t>
            </a:r>
          </a:p>
          <a:p>
            <a:pPr marL="0" indent="0" algn="just">
              <a:lnSpc>
                <a:spcPct val="150000"/>
              </a:lnSpc>
              <a:spcBef>
                <a:spcPts val="600"/>
              </a:spcBef>
              <a:spcAft>
                <a:spcPts val="600"/>
              </a:spcAft>
              <a:buNone/>
              <a:defRPr/>
            </a:pPr>
            <a:r>
              <a:rPr lang="he-IL" altLang="he-IL" sz="2000" u="sng" dirty="0"/>
              <a:t>קיימים שני סוגי תמריצים</a:t>
            </a:r>
            <a:r>
              <a:rPr lang="he-IL" altLang="he-IL" sz="2000" dirty="0"/>
              <a:t>:</a:t>
            </a:r>
          </a:p>
          <a:p>
            <a:pPr marL="457200" indent="-457200" algn="just">
              <a:lnSpc>
                <a:spcPct val="150000"/>
              </a:lnSpc>
              <a:spcBef>
                <a:spcPts val="600"/>
              </a:spcBef>
              <a:spcAft>
                <a:spcPts val="600"/>
              </a:spcAft>
              <a:buFontTx/>
              <a:buAutoNum type="arabicPeriod"/>
              <a:defRPr/>
            </a:pPr>
            <a:r>
              <a:rPr lang="he-IL" altLang="he-IL" sz="2000" dirty="0"/>
              <a:t>הגברת הצמיחה במשק - תמריצים שמכוונים לעודד השקעות במשק </a:t>
            </a:r>
            <a:r>
              <a:rPr lang="he-IL" altLang="he-IL" sz="2000" b="1" dirty="0"/>
              <a:t>כולו</a:t>
            </a:r>
            <a:r>
              <a:rPr lang="he-IL" altLang="he-IL" sz="2000" dirty="0"/>
              <a:t>.</a:t>
            </a:r>
          </a:p>
          <a:p>
            <a:pPr marL="457200" indent="-457200" algn="just">
              <a:lnSpc>
                <a:spcPct val="150000"/>
              </a:lnSpc>
              <a:spcBef>
                <a:spcPts val="600"/>
              </a:spcBef>
              <a:spcAft>
                <a:spcPts val="600"/>
              </a:spcAft>
              <a:buFontTx/>
              <a:buAutoNum type="arabicPeriod"/>
              <a:defRPr/>
            </a:pPr>
            <a:r>
              <a:rPr lang="he-IL" altLang="he-IL" sz="2000" dirty="0"/>
              <a:t>תמריצים לפריפריה - נועדו להשפיע על פיזור התעשייה והגברת פעילות והשקעות </a:t>
            </a:r>
            <a:r>
              <a:rPr lang="he-IL" altLang="he-IL" sz="2000" b="1" dirty="0"/>
              <a:t>בפריפריה</a:t>
            </a:r>
            <a:r>
              <a:rPr lang="he-IL" altLang="he-IL" sz="2000" dirty="0"/>
              <a:t>.</a:t>
            </a:r>
          </a:p>
          <a:p>
            <a:pPr marL="457200" indent="-457200" algn="just">
              <a:spcBef>
                <a:spcPts val="600"/>
              </a:spcBef>
              <a:spcAft>
                <a:spcPts val="600"/>
              </a:spcAft>
              <a:buFontTx/>
              <a:buAutoNum type="arabicPeriod"/>
              <a:defRPr/>
            </a:pPr>
            <a:endParaRPr lang="he-IL" altLang="he-IL" sz="2200" dirty="0"/>
          </a:p>
          <a:p>
            <a:pPr marL="0" indent="0" algn="just">
              <a:buFontTx/>
              <a:buNone/>
              <a:defRPr/>
            </a:pPr>
            <a:endParaRPr lang="en-US" altLang="he-IL" sz="2000" dirty="0"/>
          </a:p>
        </p:txBody>
      </p:sp>
      <p:sp>
        <p:nvSpPr>
          <p:cNvPr id="10244" name="מציין מיקום של מספר שקופית 3">
            <a:extLst>
              <a:ext uri="{FF2B5EF4-FFF2-40B4-BE49-F238E27FC236}">
                <a16:creationId xmlns:a16="http://schemas.microsoft.com/office/drawing/2014/main" id="{63D9C04A-1C3A-476F-8BA8-8A6BB29AAC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8165C74-C0EF-492A-9937-E3387673FA13}" type="slidenum">
              <a:rPr lang="he-IL" altLang="he-IL" sz="1400" smtClean="0"/>
              <a:pPr algn="l">
                <a:spcBef>
                  <a:spcPct val="0"/>
                </a:spcBef>
                <a:buFontTx/>
                <a:buNone/>
              </a:pPr>
              <a:t>5</a:t>
            </a:fld>
            <a:endParaRPr lang="en-US" altLang="he-IL"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a:extLst>
              <a:ext uri="{FF2B5EF4-FFF2-40B4-BE49-F238E27FC236}">
                <a16:creationId xmlns:a16="http://schemas.microsoft.com/office/drawing/2014/main" id="{AB187E7C-4EDB-4CF3-9E51-1C3F809DFFE7}"/>
              </a:ext>
            </a:extLst>
          </p:cNvPr>
          <p:cNvSpPr>
            <a:spLocks noGrp="1" noChangeArrowheads="1"/>
          </p:cNvSpPr>
          <p:nvPr>
            <p:ph type="title"/>
          </p:nvPr>
        </p:nvSpPr>
        <p:spPr>
          <a:xfrm>
            <a:off x="452438" y="0"/>
            <a:ext cx="8229600" cy="620713"/>
          </a:xfrm>
        </p:spPr>
        <p:txBody>
          <a:bodyPr/>
          <a:lstStyle/>
          <a:p>
            <a:r>
              <a:rPr lang="he-IL" altLang="he-IL" sz="3000" b="1" dirty="0"/>
              <a:t>דוגמא לחישוב הכנסה טכנולוגית חייבת - פתרון</a:t>
            </a:r>
            <a:endParaRPr lang="he-IL" altLang="he-IL" sz="2000" b="1" u="sng" dirty="0"/>
          </a:p>
        </p:txBody>
      </p:sp>
      <p:sp>
        <p:nvSpPr>
          <p:cNvPr id="19460" name="מציין מיקום של מספר שקופית 3">
            <a:extLst>
              <a:ext uri="{FF2B5EF4-FFF2-40B4-BE49-F238E27FC236}">
                <a16:creationId xmlns:a16="http://schemas.microsoft.com/office/drawing/2014/main" id="{78D2B9F8-F25A-4A69-8980-82635F8FC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E51214-D982-45EA-BB60-607B3B2C2EEC}" type="slidenum">
              <a:rPr lang="he-IL" altLang="he-IL" sz="1400" smtClean="0"/>
              <a:pPr algn="l">
                <a:spcBef>
                  <a:spcPct val="0"/>
                </a:spcBef>
                <a:buFontTx/>
                <a:buNone/>
              </a:pPr>
              <a:t>50</a:t>
            </a:fld>
            <a:endParaRPr lang="en-US" altLang="he-IL" sz="1400"/>
          </a:p>
        </p:txBody>
      </p:sp>
      <p:sp>
        <p:nvSpPr>
          <p:cNvPr id="8" name="מציין מיקום תוכן 2">
            <a:extLst>
              <a:ext uri="{FF2B5EF4-FFF2-40B4-BE49-F238E27FC236}">
                <a16:creationId xmlns:a16="http://schemas.microsoft.com/office/drawing/2014/main" id="{EC8A26CA-6307-47EF-936F-E731F8618635}"/>
              </a:ext>
            </a:extLst>
          </p:cNvPr>
          <p:cNvSpPr txBox="1">
            <a:spLocks noChangeArrowheads="1"/>
          </p:cNvSpPr>
          <p:nvPr/>
        </p:nvSpPr>
        <p:spPr bwMode="auto">
          <a:xfrm>
            <a:off x="595220" y="869742"/>
            <a:ext cx="8229600" cy="47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ts val="2600"/>
              </a:lnSpc>
              <a:spcBef>
                <a:spcPts val="600"/>
              </a:spcBef>
              <a:spcAft>
                <a:spcPts val="600"/>
              </a:spcAft>
              <a:buFontTx/>
              <a:buNone/>
            </a:pPr>
            <a:r>
              <a:rPr lang="he-IL" altLang="he-IL" sz="1800" kern="0" dirty="0"/>
              <a:t> </a:t>
            </a:r>
          </a:p>
        </p:txBody>
      </p:sp>
      <p:sp>
        <p:nvSpPr>
          <p:cNvPr id="6" name="מציין מיקום תוכן 2">
            <a:extLst>
              <a:ext uri="{FF2B5EF4-FFF2-40B4-BE49-F238E27FC236}">
                <a16:creationId xmlns:a16="http://schemas.microsoft.com/office/drawing/2014/main" id="{91A6C183-7134-4A85-95AC-C94D23EE218C}"/>
              </a:ext>
            </a:extLst>
          </p:cNvPr>
          <p:cNvSpPr txBox="1">
            <a:spLocks noChangeArrowheads="1"/>
          </p:cNvSpPr>
          <p:nvPr/>
        </p:nvSpPr>
        <p:spPr bwMode="auto">
          <a:xfrm>
            <a:off x="452438" y="1014755"/>
            <a:ext cx="822960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nSpc>
                <a:spcPts val="2600"/>
              </a:lnSpc>
              <a:spcBef>
                <a:spcPts val="600"/>
              </a:spcBef>
              <a:spcAft>
                <a:spcPts val="0"/>
              </a:spcAft>
              <a:buFontTx/>
              <a:buNone/>
            </a:pPr>
            <a:r>
              <a:rPr lang="he-IL" altLang="he-IL" sz="2000" kern="0" dirty="0"/>
              <a:t>ההכנסה תיוחס לאזור פיתוח א' ויחול בגינה שיעור מס מופחת - 12%.</a:t>
            </a:r>
          </a:p>
          <a:p>
            <a:pPr marL="0" indent="0">
              <a:lnSpc>
                <a:spcPts val="2600"/>
              </a:lnSpc>
              <a:spcBef>
                <a:spcPts val="600"/>
              </a:spcBef>
              <a:spcAft>
                <a:spcPts val="0"/>
              </a:spcAft>
              <a:buFontTx/>
              <a:buNone/>
            </a:pPr>
            <a:r>
              <a:rPr lang="he-IL" altLang="he-IL" sz="2000" kern="0" dirty="0"/>
              <a:t>יתר ההכנסה תחויב במס הכנסות רגיל.</a:t>
            </a:r>
          </a:p>
          <a:p>
            <a:pPr marL="0" indent="0">
              <a:lnSpc>
                <a:spcPts val="2600"/>
              </a:lnSpc>
              <a:spcBef>
                <a:spcPts val="600"/>
              </a:spcBef>
              <a:spcAft>
                <a:spcPts val="600"/>
              </a:spcAft>
              <a:buFontTx/>
              <a:buNone/>
            </a:pPr>
            <a:endParaRPr lang="he-IL" altLang="he-IL" sz="2000" kern="0" dirty="0"/>
          </a:p>
        </p:txBody>
      </p:sp>
      <p:graphicFrame>
        <p:nvGraphicFramePr>
          <p:cNvPr id="5" name="טבלה 4">
            <a:extLst>
              <a:ext uri="{FF2B5EF4-FFF2-40B4-BE49-F238E27FC236}">
                <a16:creationId xmlns:a16="http://schemas.microsoft.com/office/drawing/2014/main" id="{075181D0-0B08-4E3C-A8AE-B78E818E30C5}"/>
              </a:ext>
            </a:extLst>
          </p:cNvPr>
          <p:cNvGraphicFramePr>
            <a:graphicFrameLocks noGrp="1"/>
          </p:cNvGraphicFramePr>
          <p:nvPr>
            <p:extLst>
              <p:ext uri="{D42A27DB-BD31-4B8C-83A1-F6EECF244321}">
                <p14:modId xmlns:p14="http://schemas.microsoft.com/office/powerpoint/2010/main" val="3933871594"/>
              </p:ext>
            </p:extLst>
          </p:nvPr>
        </p:nvGraphicFramePr>
        <p:xfrm>
          <a:off x="1691680" y="2310899"/>
          <a:ext cx="6617728" cy="1981200"/>
        </p:xfrm>
        <a:graphic>
          <a:graphicData uri="http://schemas.openxmlformats.org/drawingml/2006/table">
            <a:tbl>
              <a:tblPr rtl="1" firstRow="1" bandRow="1">
                <a:tableStyleId>{21E4AEA4-8DFA-4A89-87EB-49C32662AFE0}</a:tableStyleId>
              </a:tblPr>
              <a:tblGrid>
                <a:gridCol w="1654432">
                  <a:extLst>
                    <a:ext uri="{9D8B030D-6E8A-4147-A177-3AD203B41FA5}">
                      <a16:colId xmlns:a16="http://schemas.microsoft.com/office/drawing/2014/main" val="3515468931"/>
                    </a:ext>
                  </a:extLst>
                </a:gridCol>
                <a:gridCol w="1654432">
                  <a:extLst>
                    <a:ext uri="{9D8B030D-6E8A-4147-A177-3AD203B41FA5}">
                      <a16:colId xmlns:a16="http://schemas.microsoft.com/office/drawing/2014/main" val="3626352903"/>
                    </a:ext>
                  </a:extLst>
                </a:gridCol>
                <a:gridCol w="1654432">
                  <a:extLst>
                    <a:ext uri="{9D8B030D-6E8A-4147-A177-3AD203B41FA5}">
                      <a16:colId xmlns:a16="http://schemas.microsoft.com/office/drawing/2014/main" val="1211887807"/>
                    </a:ext>
                  </a:extLst>
                </a:gridCol>
                <a:gridCol w="1654432">
                  <a:extLst>
                    <a:ext uri="{9D8B030D-6E8A-4147-A177-3AD203B41FA5}">
                      <a16:colId xmlns:a16="http://schemas.microsoft.com/office/drawing/2014/main" val="78730833"/>
                    </a:ext>
                  </a:extLst>
                </a:gridCol>
              </a:tblGrid>
              <a:tr h="551331">
                <a:tc>
                  <a:txBody>
                    <a:bodyPr/>
                    <a:lstStyle/>
                    <a:p>
                      <a:pPr rtl="1"/>
                      <a:r>
                        <a:rPr lang="he-IL" dirty="0"/>
                        <a:t>סוג הכנסה</a:t>
                      </a:r>
                    </a:p>
                  </a:txBody>
                  <a:tcPr/>
                </a:tc>
                <a:tc>
                  <a:txBody>
                    <a:bodyPr/>
                    <a:lstStyle/>
                    <a:p>
                      <a:pPr rtl="1"/>
                      <a:r>
                        <a:rPr lang="he-IL" dirty="0"/>
                        <a:t>הכנסה בש"ח</a:t>
                      </a:r>
                    </a:p>
                  </a:txBody>
                  <a:tcPr/>
                </a:tc>
                <a:tc>
                  <a:txBody>
                    <a:bodyPr/>
                    <a:lstStyle/>
                    <a:p>
                      <a:pPr rtl="1"/>
                      <a:r>
                        <a:rPr lang="he-IL" dirty="0"/>
                        <a:t>שיעור מס</a:t>
                      </a:r>
                    </a:p>
                  </a:txBody>
                  <a:tcPr/>
                </a:tc>
                <a:tc>
                  <a:txBody>
                    <a:bodyPr/>
                    <a:lstStyle/>
                    <a:p>
                      <a:pPr rtl="1"/>
                      <a:r>
                        <a:rPr lang="he-IL" dirty="0"/>
                        <a:t>שיעור מס חברות</a:t>
                      </a:r>
                    </a:p>
                  </a:txBody>
                  <a:tcPr/>
                </a:tc>
                <a:extLst>
                  <a:ext uri="{0D108BD9-81ED-4DB2-BD59-A6C34878D82A}">
                    <a16:rowId xmlns:a16="http://schemas.microsoft.com/office/drawing/2014/main" val="1746029054"/>
                  </a:ext>
                </a:extLst>
              </a:tr>
              <a:tr h="288793">
                <a:tc>
                  <a:txBody>
                    <a:bodyPr/>
                    <a:lstStyle/>
                    <a:p>
                      <a:pPr algn="r" rtl="1"/>
                      <a:r>
                        <a:rPr lang="he-IL" sz="1600" dirty="0"/>
                        <a:t>הכנסה טכנולוגית </a:t>
                      </a:r>
                    </a:p>
                  </a:txBody>
                  <a:tcPr anchor="ctr"/>
                </a:tc>
                <a:tc>
                  <a:txBody>
                    <a:bodyPr/>
                    <a:lstStyle/>
                    <a:p>
                      <a:pPr algn="r" rtl="1"/>
                      <a:r>
                        <a:rPr lang="he-IL" sz="1600" dirty="0"/>
                        <a:t>227,448</a:t>
                      </a:r>
                    </a:p>
                  </a:txBody>
                  <a:tcPr anchor="ctr"/>
                </a:tc>
                <a:tc>
                  <a:txBody>
                    <a:bodyPr/>
                    <a:lstStyle/>
                    <a:p>
                      <a:pPr algn="r" rtl="1"/>
                      <a:r>
                        <a:rPr lang="he-IL" sz="1600" dirty="0"/>
                        <a:t>12%</a:t>
                      </a:r>
                    </a:p>
                  </a:txBody>
                  <a:tcPr anchor="ctr"/>
                </a:tc>
                <a:tc>
                  <a:txBody>
                    <a:bodyPr/>
                    <a:lstStyle/>
                    <a:p>
                      <a:pPr algn="r" rtl="1"/>
                      <a:r>
                        <a:rPr lang="he-IL" sz="1600" dirty="0"/>
                        <a:t>27,294</a:t>
                      </a:r>
                    </a:p>
                  </a:txBody>
                  <a:tcPr anchor="ctr"/>
                </a:tc>
                <a:extLst>
                  <a:ext uri="{0D108BD9-81ED-4DB2-BD59-A6C34878D82A}">
                    <a16:rowId xmlns:a16="http://schemas.microsoft.com/office/drawing/2014/main" val="824417871"/>
                  </a:ext>
                </a:extLst>
              </a:tr>
              <a:tr h="288793">
                <a:tc>
                  <a:txBody>
                    <a:bodyPr/>
                    <a:lstStyle/>
                    <a:p>
                      <a:pPr algn="r" rtl="1"/>
                      <a:r>
                        <a:rPr lang="he-IL" sz="1600" dirty="0"/>
                        <a:t>הכנסה "רגילה"</a:t>
                      </a:r>
                    </a:p>
                  </a:txBody>
                  <a:tcPr anchor="ctr"/>
                </a:tc>
                <a:tc>
                  <a:txBody>
                    <a:bodyPr/>
                    <a:lstStyle/>
                    <a:p>
                      <a:pPr algn="r" rtl="1"/>
                      <a:r>
                        <a:rPr lang="he-IL" sz="1600" dirty="0"/>
                        <a:t>6,552</a:t>
                      </a:r>
                    </a:p>
                  </a:txBody>
                  <a:tcPr anchor="ctr"/>
                </a:tc>
                <a:tc>
                  <a:txBody>
                    <a:bodyPr/>
                    <a:lstStyle/>
                    <a:p>
                      <a:pPr algn="r" rtl="1"/>
                      <a:r>
                        <a:rPr lang="he-IL" sz="1600" dirty="0"/>
                        <a:t>23%</a:t>
                      </a:r>
                    </a:p>
                  </a:txBody>
                  <a:tcPr anchor="ctr"/>
                </a:tc>
                <a:tc>
                  <a:txBody>
                    <a:bodyPr/>
                    <a:lstStyle/>
                    <a:p>
                      <a:pPr algn="r" rtl="1"/>
                      <a:r>
                        <a:rPr lang="he-IL" sz="1600" dirty="0"/>
                        <a:t>1,507</a:t>
                      </a:r>
                    </a:p>
                  </a:txBody>
                  <a:tcPr anchor="ctr"/>
                </a:tc>
                <a:extLst>
                  <a:ext uri="{0D108BD9-81ED-4DB2-BD59-A6C34878D82A}">
                    <a16:rowId xmlns:a16="http://schemas.microsoft.com/office/drawing/2014/main" val="3139326483"/>
                  </a:ext>
                </a:extLst>
              </a:tr>
              <a:tr h="288793">
                <a:tc>
                  <a:txBody>
                    <a:bodyPr/>
                    <a:lstStyle/>
                    <a:p>
                      <a:pPr algn="r" rtl="1"/>
                      <a:r>
                        <a:rPr lang="he-IL" sz="1600" dirty="0"/>
                        <a:t>סה"כ הכנסה</a:t>
                      </a:r>
                    </a:p>
                  </a:txBody>
                  <a:tcPr anchor="ctr"/>
                </a:tc>
                <a:tc>
                  <a:txBody>
                    <a:bodyPr/>
                    <a:lstStyle/>
                    <a:p>
                      <a:pPr algn="r" rtl="1"/>
                      <a:r>
                        <a:rPr lang="he-IL" sz="1600" dirty="0"/>
                        <a:t>234,000</a:t>
                      </a:r>
                    </a:p>
                  </a:txBody>
                  <a:tcPr anchor="ctr"/>
                </a:tc>
                <a:tc>
                  <a:txBody>
                    <a:bodyPr/>
                    <a:lstStyle/>
                    <a:p>
                      <a:pPr algn="r" rtl="1"/>
                      <a:r>
                        <a:rPr lang="he-IL" sz="1600" dirty="0"/>
                        <a:t>-</a:t>
                      </a:r>
                    </a:p>
                  </a:txBody>
                  <a:tcPr anchor="ctr"/>
                </a:tc>
                <a:tc>
                  <a:txBody>
                    <a:bodyPr/>
                    <a:lstStyle/>
                    <a:p>
                      <a:pPr algn="r" rtl="1"/>
                      <a:r>
                        <a:rPr lang="he-IL" sz="1600" dirty="0"/>
                        <a:t>28,801</a:t>
                      </a:r>
                    </a:p>
                  </a:txBody>
                  <a:tcPr anchor="ctr"/>
                </a:tc>
                <a:extLst>
                  <a:ext uri="{0D108BD9-81ED-4DB2-BD59-A6C34878D82A}">
                    <a16:rowId xmlns:a16="http://schemas.microsoft.com/office/drawing/2014/main" val="2312935175"/>
                  </a:ext>
                </a:extLst>
              </a:tr>
              <a:tr h="288793">
                <a:tc>
                  <a:txBody>
                    <a:bodyPr/>
                    <a:lstStyle/>
                    <a:p>
                      <a:pPr rtl="1"/>
                      <a:r>
                        <a:rPr lang="he-IL" sz="1600" b="1" dirty="0"/>
                        <a:t>שיעור מס מגולם</a:t>
                      </a:r>
                    </a:p>
                  </a:txBody>
                  <a:tcPr/>
                </a:tc>
                <a:tc>
                  <a:txBody>
                    <a:bodyPr/>
                    <a:lstStyle/>
                    <a:p>
                      <a:pPr rtl="1"/>
                      <a:endParaRPr lang="he-IL" sz="1600" b="1" dirty="0"/>
                    </a:p>
                  </a:txBody>
                  <a:tcPr/>
                </a:tc>
                <a:tc>
                  <a:txBody>
                    <a:bodyPr/>
                    <a:lstStyle/>
                    <a:p>
                      <a:pPr rtl="1"/>
                      <a:endParaRPr lang="he-IL" sz="1600" b="1"/>
                    </a:p>
                  </a:txBody>
                  <a:tcPr/>
                </a:tc>
                <a:tc>
                  <a:txBody>
                    <a:bodyPr/>
                    <a:lstStyle/>
                    <a:p>
                      <a:pPr rtl="1"/>
                      <a:r>
                        <a:rPr lang="he-IL" sz="1600" b="1" dirty="0"/>
                        <a:t>12.3%</a:t>
                      </a:r>
                    </a:p>
                  </a:txBody>
                  <a:tcPr/>
                </a:tc>
                <a:extLst>
                  <a:ext uri="{0D108BD9-81ED-4DB2-BD59-A6C34878D82A}">
                    <a16:rowId xmlns:a16="http://schemas.microsoft.com/office/drawing/2014/main" val="3022455177"/>
                  </a:ext>
                </a:extLst>
              </a:tr>
            </a:tbl>
          </a:graphicData>
        </a:graphic>
      </p:graphicFrame>
    </p:spTree>
    <p:extLst>
      <p:ext uri="{BB962C8B-B14F-4D97-AF65-F5344CB8AC3E}">
        <p14:creationId xmlns:p14="http://schemas.microsoft.com/office/powerpoint/2010/main" val="4282701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a:extLst>
              <a:ext uri="{FF2B5EF4-FFF2-40B4-BE49-F238E27FC236}">
                <a16:creationId xmlns:a16="http://schemas.microsoft.com/office/drawing/2014/main" id="{42238F08-2C5F-4554-9C23-040A08555D3C}"/>
              </a:ext>
            </a:extLst>
          </p:cNvPr>
          <p:cNvSpPr>
            <a:spLocks noGrp="1" noChangeArrowheads="1"/>
          </p:cNvSpPr>
          <p:nvPr>
            <p:ph type="title"/>
          </p:nvPr>
        </p:nvSpPr>
        <p:spPr>
          <a:xfrm>
            <a:off x="452438" y="0"/>
            <a:ext cx="8229600" cy="620713"/>
          </a:xfrm>
        </p:spPr>
        <p:txBody>
          <a:bodyPr/>
          <a:lstStyle/>
          <a:p>
            <a:r>
              <a:rPr lang="he-IL" altLang="he-IL" sz="3000" b="1" dirty="0"/>
              <a:t>החלטות מיסוי</a:t>
            </a:r>
            <a:endParaRPr lang="he-IL" altLang="he-IL" sz="2000" dirty="0"/>
          </a:p>
        </p:txBody>
      </p:sp>
      <p:sp>
        <p:nvSpPr>
          <p:cNvPr id="16387" name="מציין מיקום תוכן 2">
            <a:extLst>
              <a:ext uri="{FF2B5EF4-FFF2-40B4-BE49-F238E27FC236}">
                <a16:creationId xmlns:a16="http://schemas.microsoft.com/office/drawing/2014/main" id="{ACA8F8C1-A9FA-431A-8A84-7351DAC9328B}"/>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FontTx/>
              <a:buNone/>
              <a:defRPr/>
            </a:pPr>
            <a:r>
              <a:rPr lang="he-IL" altLang="he-IL" sz="2000" b="1" u="sng" dirty="0"/>
              <a:t>החלטות מיסוי לעניין מספר </a:t>
            </a:r>
            <a:r>
              <a:rPr lang="he-IL" altLang="he-IL" sz="2000" b="1" u="sng"/>
              <a:t>עובדי פיתוח </a:t>
            </a:r>
            <a:r>
              <a:rPr lang="he-IL" altLang="he-IL" sz="2000" b="1" u="sng" dirty="0"/>
              <a:t>שנדרש לצורך </a:t>
            </a:r>
            <a:r>
              <a:rPr lang="he-IL" altLang="he-IL" sz="2000" b="1" u="sng"/>
              <a:t>קבלת הטבות</a:t>
            </a:r>
            <a:endParaRPr lang="he-IL" altLang="he-IL" sz="2000" b="1" u="sng" dirty="0"/>
          </a:p>
          <a:p>
            <a:pPr marL="0" indent="0" algn="just">
              <a:spcBef>
                <a:spcPts val="600"/>
              </a:spcBef>
              <a:spcAft>
                <a:spcPts val="600"/>
              </a:spcAft>
              <a:buFontTx/>
              <a:buNone/>
              <a:defRPr/>
            </a:pPr>
            <a:r>
              <a:rPr lang="he-IL" altLang="he-IL" sz="2000" u="sng" dirty="0"/>
              <a:t>החלטת מיסוי 6886/18 - נכסים מבוזרים קריפטוגרפים</a:t>
            </a:r>
            <a:endParaRPr lang="he-IL" altLang="he-IL" sz="2000" dirty="0"/>
          </a:p>
          <a:p>
            <a:pPr marL="0" indent="0" algn="just">
              <a:lnSpc>
                <a:spcPct val="150000"/>
              </a:lnSpc>
              <a:spcBef>
                <a:spcPts val="0"/>
              </a:spcBef>
              <a:spcAft>
                <a:spcPts val="600"/>
              </a:spcAft>
              <a:buFontTx/>
              <a:buNone/>
              <a:defRPr/>
            </a:pPr>
            <a:r>
              <a:rPr lang="he-IL" altLang="he-IL" sz="2000" dirty="0"/>
              <a:t>חברה ישראלית עוסקת בפיתוח תוכנה וניהול השקעות בנכסים קריפטוגרפים. ה- </a:t>
            </a:r>
            <a:r>
              <a:rPr lang="en-US" altLang="he-IL" sz="2000" dirty="0"/>
              <a:t>IP</a:t>
            </a:r>
            <a:r>
              <a:rPr lang="he-IL" altLang="he-IL" sz="2000" dirty="0"/>
              <a:t> הינו בבעלות מלאה של החברה, החברה אינה עוסקת בביצוע מסחר אלא רק בפיתוח התוכנה. הכנסות החברה נובעות ממתן שימוש בתוכנה מלקוחותיה.</a:t>
            </a:r>
          </a:p>
          <a:p>
            <a:pPr marL="0" indent="0" algn="just">
              <a:lnSpc>
                <a:spcPct val="150000"/>
              </a:lnSpc>
              <a:spcBef>
                <a:spcPts val="0"/>
              </a:spcBef>
              <a:spcAft>
                <a:spcPts val="600"/>
              </a:spcAft>
              <a:buFontTx/>
              <a:buNone/>
              <a:defRPr/>
            </a:pPr>
            <a:r>
              <a:rPr lang="he-IL" altLang="he-IL" sz="2000" dirty="0"/>
              <a:t>נקבע -  </a:t>
            </a:r>
          </a:p>
          <a:p>
            <a:pPr marL="457200" indent="-457200" algn="just">
              <a:lnSpc>
                <a:spcPct val="150000"/>
              </a:lnSpc>
              <a:spcBef>
                <a:spcPts val="0"/>
              </a:spcBef>
              <a:spcAft>
                <a:spcPts val="600"/>
              </a:spcAft>
              <a:buFontTx/>
              <a:buAutoNum type="arabicPeriod"/>
              <a:defRPr/>
            </a:pPr>
            <a:r>
              <a:rPr lang="he-IL" altLang="he-IL" sz="2000" dirty="0"/>
              <a:t>התוכנה המפותחת במפעל הינה "נכס לא מוחשי מוטב".</a:t>
            </a:r>
          </a:p>
          <a:p>
            <a:pPr marL="457200" indent="-457200" algn="just">
              <a:lnSpc>
                <a:spcPct val="150000"/>
              </a:lnSpc>
              <a:spcBef>
                <a:spcPts val="0"/>
              </a:spcBef>
              <a:spcAft>
                <a:spcPts val="600"/>
              </a:spcAft>
              <a:buFontTx/>
              <a:buAutoNum type="arabicPeriod"/>
              <a:defRPr/>
            </a:pPr>
            <a:r>
              <a:rPr lang="he-IL" altLang="he-IL" sz="2000" dirty="0"/>
              <a:t>מפעל החברה הינו מפעל טכנולוגי מועדף.</a:t>
            </a:r>
          </a:p>
          <a:p>
            <a:pPr marL="457200" indent="-457200" algn="just">
              <a:lnSpc>
                <a:spcPct val="150000"/>
              </a:lnSpc>
              <a:spcBef>
                <a:spcPts val="0"/>
              </a:spcBef>
              <a:spcAft>
                <a:spcPts val="600"/>
              </a:spcAft>
              <a:buFontTx/>
              <a:buAutoNum type="arabicPeriod"/>
              <a:defRPr/>
            </a:pPr>
            <a:r>
              <a:rPr lang="he-IL" altLang="he-IL" sz="2000" dirty="0"/>
              <a:t>הכנסות החברה ממתן זכות לשימוש בתוכנה תחשבנה ל "הכנסה טכנולוגית".</a:t>
            </a:r>
          </a:p>
          <a:p>
            <a:pPr marL="0" indent="0" algn="just">
              <a:lnSpc>
                <a:spcPct val="150000"/>
              </a:lnSpc>
              <a:spcBef>
                <a:spcPts val="0"/>
              </a:spcBef>
              <a:spcAft>
                <a:spcPts val="600"/>
              </a:spcAft>
              <a:buFontTx/>
              <a:buNone/>
              <a:defRPr/>
            </a:pPr>
            <a:endParaRPr lang="he-IL" altLang="he-IL" sz="2000" dirty="0"/>
          </a:p>
        </p:txBody>
      </p:sp>
      <p:sp>
        <p:nvSpPr>
          <p:cNvPr id="20484" name="מציין מיקום של מספר שקופית 3">
            <a:extLst>
              <a:ext uri="{FF2B5EF4-FFF2-40B4-BE49-F238E27FC236}">
                <a16:creationId xmlns:a16="http://schemas.microsoft.com/office/drawing/2014/main" id="{CA472967-CAFE-4EFC-85E4-F1770E7503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B7AF981-63F9-4014-BBF6-D5FD0EF0E0A9}" type="slidenum">
              <a:rPr lang="he-IL" altLang="he-IL" sz="1400" smtClean="0"/>
              <a:pPr algn="l">
                <a:spcBef>
                  <a:spcPct val="0"/>
                </a:spcBef>
                <a:buFontTx/>
                <a:buNone/>
              </a:pPr>
              <a:t>51</a:t>
            </a:fld>
            <a:endParaRPr lang="en-US" altLang="he-IL" sz="1400"/>
          </a:p>
        </p:txBody>
      </p:sp>
    </p:spTree>
    <p:extLst>
      <p:ext uri="{BB962C8B-B14F-4D97-AF65-F5344CB8AC3E}">
        <p14:creationId xmlns:p14="http://schemas.microsoft.com/office/powerpoint/2010/main" val="3523427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a:extLst>
              <a:ext uri="{FF2B5EF4-FFF2-40B4-BE49-F238E27FC236}">
                <a16:creationId xmlns:a16="http://schemas.microsoft.com/office/drawing/2014/main" id="{42238F08-2C5F-4554-9C23-040A08555D3C}"/>
              </a:ext>
            </a:extLst>
          </p:cNvPr>
          <p:cNvSpPr>
            <a:spLocks noGrp="1" noChangeArrowheads="1"/>
          </p:cNvSpPr>
          <p:nvPr>
            <p:ph type="title"/>
          </p:nvPr>
        </p:nvSpPr>
        <p:spPr>
          <a:xfrm>
            <a:off x="452438" y="0"/>
            <a:ext cx="8229600" cy="620713"/>
          </a:xfrm>
        </p:spPr>
        <p:txBody>
          <a:bodyPr/>
          <a:lstStyle/>
          <a:p>
            <a:r>
              <a:rPr lang="he-IL" altLang="he-IL" sz="3000" b="1" dirty="0"/>
              <a:t>החלטות מיסוי</a:t>
            </a:r>
            <a:endParaRPr lang="he-IL" altLang="he-IL" sz="2000" dirty="0"/>
          </a:p>
        </p:txBody>
      </p:sp>
      <p:sp>
        <p:nvSpPr>
          <p:cNvPr id="16387" name="מציין מיקום תוכן 2">
            <a:extLst>
              <a:ext uri="{FF2B5EF4-FFF2-40B4-BE49-F238E27FC236}">
                <a16:creationId xmlns:a16="http://schemas.microsoft.com/office/drawing/2014/main" id="{ACA8F8C1-A9FA-431A-8A84-7351DAC9328B}"/>
              </a:ext>
            </a:extLst>
          </p:cNvPr>
          <p:cNvSpPr>
            <a:spLocks noGrp="1" noChangeArrowheads="1"/>
          </p:cNvSpPr>
          <p:nvPr>
            <p:ph idx="1"/>
          </p:nvPr>
        </p:nvSpPr>
        <p:spPr>
          <a:xfrm>
            <a:off x="684213" y="908050"/>
            <a:ext cx="8229600" cy="4525963"/>
          </a:xfrm>
        </p:spPr>
        <p:txBody>
          <a:bodyPr/>
          <a:lstStyle/>
          <a:p>
            <a:pPr marL="0" indent="0" algn="just">
              <a:spcBef>
                <a:spcPts val="600"/>
              </a:spcBef>
              <a:spcAft>
                <a:spcPts val="600"/>
              </a:spcAft>
              <a:buFontTx/>
              <a:buNone/>
              <a:defRPr/>
            </a:pPr>
            <a:r>
              <a:rPr lang="he-IL" altLang="he-IL" sz="2000" b="1" u="sng" dirty="0"/>
              <a:t>החלטות מיסוי לעניין מפעל טכנולוגי מועדף והכנסה טכנולוגית</a:t>
            </a:r>
          </a:p>
          <a:p>
            <a:pPr marL="0" indent="0" algn="just">
              <a:spcBef>
                <a:spcPts val="600"/>
              </a:spcBef>
              <a:spcAft>
                <a:spcPts val="600"/>
              </a:spcAft>
              <a:buFontTx/>
              <a:buNone/>
              <a:defRPr/>
            </a:pPr>
            <a:r>
              <a:rPr lang="he-IL" altLang="he-IL" sz="2000" u="sng" dirty="0"/>
              <a:t>החלטת מיסוי 6886/18 - נכסים מבוזרים קריפטוגרפים</a:t>
            </a:r>
            <a:endParaRPr lang="he-IL" altLang="he-IL" sz="2000" dirty="0"/>
          </a:p>
          <a:p>
            <a:pPr marL="0" indent="0" algn="just">
              <a:lnSpc>
                <a:spcPct val="150000"/>
              </a:lnSpc>
              <a:spcBef>
                <a:spcPts val="0"/>
              </a:spcBef>
              <a:spcAft>
                <a:spcPts val="600"/>
              </a:spcAft>
              <a:buFontTx/>
              <a:buNone/>
              <a:defRPr/>
            </a:pPr>
            <a:r>
              <a:rPr lang="he-IL" altLang="he-IL" sz="2000" dirty="0"/>
              <a:t>חברה ישראלית עוסקת בפיתוח תוכנה וניהול השקעות בנכסים קריפטוגרפים. ה- </a:t>
            </a:r>
            <a:r>
              <a:rPr lang="en-US" altLang="he-IL" sz="2000" dirty="0"/>
              <a:t>IP</a:t>
            </a:r>
            <a:r>
              <a:rPr lang="he-IL" altLang="he-IL" sz="2000" dirty="0"/>
              <a:t> הינו בבעלות מלאה של החברה, החברה אינה עוסקת בביצוע מסחר אלא רק בפיתוח התוכנה. הכנסות החברה נובעות ממתן שימוש בתוכנה מלקוחותיה.</a:t>
            </a:r>
          </a:p>
          <a:p>
            <a:pPr marL="0" indent="0" algn="just">
              <a:lnSpc>
                <a:spcPct val="150000"/>
              </a:lnSpc>
              <a:spcBef>
                <a:spcPts val="0"/>
              </a:spcBef>
              <a:spcAft>
                <a:spcPts val="600"/>
              </a:spcAft>
              <a:buFontTx/>
              <a:buNone/>
              <a:defRPr/>
            </a:pPr>
            <a:r>
              <a:rPr lang="he-IL" altLang="he-IL" sz="2000" dirty="0"/>
              <a:t>נקבע -  </a:t>
            </a:r>
          </a:p>
          <a:p>
            <a:pPr marL="457200" indent="-457200" algn="just">
              <a:lnSpc>
                <a:spcPct val="150000"/>
              </a:lnSpc>
              <a:spcBef>
                <a:spcPts val="0"/>
              </a:spcBef>
              <a:spcAft>
                <a:spcPts val="600"/>
              </a:spcAft>
              <a:buFontTx/>
              <a:buAutoNum type="arabicPeriod"/>
              <a:defRPr/>
            </a:pPr>
            <a:r>
              <a:rPr lang="he-IL" altLang="he-IL" sz="2000" dirty="0"/>
              <a:t>התוכנה המפותחת במפעל הינה "נכס לא מוחשי מוטב".</a:t>
            </a:r>
          </a:p>
          <a:p>
            <a:pPr marL="457200" indent="-457200" algn="just">
              <a:lnSpc>
                <a:spcPct val="150000"/>
              </a:lnSpc>
              <a:spcBef>
                <a:spcPts val="0"/>
              </a:spcBef>
              <a:spcAft>
                <a:spcPts val="600"/>
              </a:spcAft>
              <a:buFontTx/>
              <a:buAutoNum type="arabicPeriod"/>
              <a:defRPr/>
            </a:pPr>
            <a:r>
              <a:rPr lang="he-IL" altLang="he-IL" sz="2000" dirty="0"/>
              <a:t>מפעל החברה הינו מפעל טכנולוגי מועדף.</a:t>
            </a:r>
          </a:p>
          <a:p>
            <a:pPr marL="457200" indent="-457200" algn="just">
              <a:lnSpc>
                <a:spcPct val="150000"/>
              </a:lnSpc>
              <a:spcBef>
                <a:spcPts val="0"/>
              </a:spcBef>
              <a:spcAft>
                <a:spcPts val="600"/>
              </a:spcAft>
              <a:buFontTx/>
              <a:buAutoNum type="arabicPeriod"/>
              <a:defRPr/>
            </a:pPr>
            <a:r>
              <a:rPr lang="he-IL" altLang="he-IL" sz="2000" dirty="0"/>
              <a:t>הכנסות החברה ממתן זכות לשימוש בתוכנה תחשבנה ל "הכנסה טכנולוגית".</a:t>
            </a:r>
          </a:p>
          <a:p>
            <a:pPr marL="0" indent="0" algn="just">
              <a:lnSpc>
                <a:spcPct val="150000"/>
              </a:lnSpc>
              <a:spcBef>
                <a:spcPts val="0"/>
              </a:spcBef>
              <a:spcAft>
                <a:spcPts val="600"/>
              </a:spcAft>
              <a:buFontTx/>
              <a:buNone/>
              <a:defRPr/>
            </a:pPr>
            <a:endParaRPr lang="he-IL" altLang="he-IL" sz="2000" dirty="0"/>
          </a:p>
        </p:txBody>
      </p:sp>
      <p:sp>
        <p:nvSpPr>
          <p:cNvPr id="20484" name="מציין מיקום של מספר שקופית 3">
            <a:extLst>
              <a:ext uri="{FF2B5EF4-FFF2-40B4-BE49-F238E27FC236}">
                <a16:creationId xmlns:a16="http://schemas.microsoft.com/office/drawing/2014/main" id="{CA472967-CAFE-4EFC-85E4-F1770E7503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B7AF981-63F9-4014-BBF6-D5FD0EF0E0A9}" type="slidenum">
              <a:rPr lang="he-IL" altLang="he-IL" sz="1400" smtClean="0"/>
              <a:pPr algn="l">
                <a:spcBef>
                  <a:spcPct val="0"/>
                </a:spcBef>
                <a:buFontTx/>
                <a:buNone/>
              </a:pPr>
              <a:t>52</a:t>
            </a:fld>
            <a:endParaRPr lang="en-US" altLang="he-IL" sz="1400"/>
          </a:p>
        </p:txBody>
      </p:sp>
    </p:spTree>
    <p:extLst>
      <p:ext uri="{BB962C8B-B14F-4D97-AF65-F5344CB8AC3E}">
        <p14:creationId xmlns:p14="http://schemas.microsoft.com/office/powerpoint/2010/main" val="1271421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06C723-A059-480A-99DB-EFB704518493}"/>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ctr">
              <a:lnSpc>
                <a:spcPct val="90000"/>
              </a:lnSpc>
              <a:spcBef>
                <a:spcPct val="60000"/>
              </a:spcBef>
              <a:buFontTx/>
              <a:buNone/>
              <a:defRPr/>
            </a:pPr>
            <a:r>
              <a:rPr lang="he-IL" altLang="he-IL" sz="5400" b="1" dirty="0"/>
              <a:t>5. מסלול מפעל טכנולוגי מועדף מיוחד</a:t>
            </a:r>
          </a:p>
        </p:txBody>
      </p:sp>
      <p:sp>
        <p:nvSpPr>
          <p:cNvPr id="23555" name="מציין מיקום של מספר שקופית 1">
            <a:extLst>
              <a:ext uri="{FF2B5EF4-FFF2-40B4-BE49-F238E27FC236}">
                <a16:creationId xmlns:a16="http://schemas.microsoft.com/office/drawing/2014/main" id="{CBF76690-FD73-4C02-B774-6D408CFC2A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A107BD9-2992-40B6-81FA-50A52D39CBB2}" type="slidenum">
              <a:rPr lang="he-IL" altLang="he-IL" sz="1400" smtClean="0"/>
              <a:pPr algn="l">
                <a:spcBef>
                  <a:spcPct val="0"/>
                </a:spcBef>
                <a:buFontTx/>
                <a:buNone/>
              </a:pPr>
              <a:t>53</a:t>
            </a:fld>
            <a:endParaRPr lang="en-US" altLang="he-IL" sz="1400"/>
          </a:p>
        </p:txBody>
      </p:sp>
    </p:spTree>
    <p:extLst>
      <p:ext uri="{BB962C8B-B14F-4D97-AF65-F5344CB8AC3E}">
        <p14:creationId xmlns:p14="http://schemas.microsoft.com/office/powerpoint/2010/main" val="1063104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כותרת 1">
            <a:extLst>
              <a:ext uri="{FF2B5EF4-FFF2-40B4-BE49-F238E27FC236}">
                <a16:creationId xmlns:a16="http://schemas.microsoft.com/office/drawing/2014/main" id="{BA7F3CE1-3089-4F80-BE7C-494B8777266C}"/>
              </a:ext>
            </a:extLst>
          </p:cNvPr>
          <p:cNvSpPr>
            <a:spLocks noGrp="1" noChangeArrowheads="1"/>
          </p:cNvSpPr>
          <p:nvPr>
            <p:ph type="title"/>
          </p:nvPr>
        </p:nvSpPr>
        <p:spPr>
          <a:xfrm>
            <a:off x="452438" y="0"/>
            <a:ext cx="8229600" cy="620713"/>
          </a:xfrm>
        </p:spPr>
        <p:txBody>
          <a:bodyPr/>
          <a:lstStyle/>
          <a:p>
            <a:r>
              <a:rPr lang="he-IL" altLang="he-IL" sz="3000" b="1" dirty="0"/>
              <a:t>הגדרת מפעל טכנולוגי מועדף מיוחד</a:t>
            </a:r>
            <a:endParaRPr lang="he-IL" altLang="he-IL" sz="2000" dirty="0"/>
          </a:p>
        </p:txBody>
      </p:sp>
      <p:sp>
        <p:nvSpPr>
          <p:cNvPr id="15363" name="מציין מיקום תוכן 2">
            <a:extLst>
              <a:ext uri="{FF2B5EF4-FFF2-40B4-BE49-F238E27FC236}">
                <a16:creationId xmlns:a16="http://schemas.microsoft.com/office/drawing/2014/main" id="{226B34B3-E33B-4020-82C6-56637128FFA9}"/>
              </a:ext>
            </a:extLst>
          </p:cNvPr>
          <p:cNvSpPr>
            <a:spLocks noGrp="1" noChangeArrowheads="1"/>
          </p:cNvSpPr>
          <p:nvPr>
            <p:ph idx="1"/>
          </p:nvPr>
        </p:nvSpPr>
        <p:spPr>
          <a:xfrm>
            <a:off x="611560" y="908720"/>
            <a:ext cx="8229600" cy="2232248"/>
          </a:xfrm>
          <a:extLst/>
        </p:spPr>
        <p:txBody>
          <a:bodyPr/>
          <a:lstStyle/>
          <a:p>
            <a:pPr marL="0" indent="0" algn="just">
              <a:lnSpc>
                <a:spcPct val="150000"/>
              </a:lnSpc>
              <a:spcBef>
                <a:spcPts val="600"/>
              </a:spcBef>
              <a:buNone/>
              <a:defRPr/>
            </a:pPr>
            <a:r>
              <a:rPr lang="he-IL" sz="2000" dirty="0"/>
              <a:t>מפעל טכנולוגי מועדף </a:t>
            </a:r>
            <a:r>
              <a:rPr lang="he-IL" sz="2000" u="sng" dirty="0"/>
              <a:t>מיוחד</a:t>
            </a:r>
            <a:r>
              <a:rPr lang="he-IL" sz="2000" dirty="0"/>
              <a:t> הינו מפעל אשר עומד בהגדרת מפעל טכנולוגי מועדף אולם סך הכנסותיו בשנת המס הינו </a:t>
            </a:r>
            <a:r>
              <a:rPr lang="he-IL" sz="2000" b="1" u="sng" dirty="0"/>
              <a:t>מעל</a:t>
            </a:r>
            <a:r>
              <a:rPr lang="he-IL" sz="2000" dirty="0"/>
              <a:t> 10 מיליארד ש"ח:</a:t>
            </a:r>
          </a:p>
          <a:p>
            <a:pPr marL="0" lvl="1" indent="0" algn="just">
              <a:lnSpc>
                <a:spcPct val="150000"/>
              </a:lnSpc>
              <a:spcBef>
                <a:spcPts val="600"/>
              </a:spcBef>
              <a:buNone/>
              <a:defRPr/>
            </a:pPr>
            <a:r>
              <a:rPr lang="he-IL" altLang="he-IL" sz="2600" b="1" dirty="0"/>
              <a:t>(1) </a:t>
            </a:r>
            <a:r>
              <a:rPr lang="he-IL" altLang="he-IL" sz="2600" b="1" u="sng" dirty="0"/>
              <a:t>הכנסה טכנולוגית מועדפת</a:t>
            </a:r>
            <a:r>
              <a:rPr lang="he-IL" altLang="he-IL" sz="2600" b="1" dirty="0"/>
              <a:t> </a:t>
            </a:r>
            <a:r>
              <a:rPr lang="he-IL" altLang="he-IL" sz="2600" dirty="0"/>
              <a:t>חייבת של </a:t>
            </a:r>
            <a:r>
              <a:rPr lang="he-IL" altLang="he-IL" sz="2600" b="1" dirty="0"/>
              <a:t>(2) </a:t>
            </a:r>
            <a:r>
              <a:rPr lang="he-IL" altLang="he-IL" sz="2600" b="1" u="sng" dirty="0"/>
              <a:t>חברה מועדפת</a:t>
            </a:r>
            <a:r>
              <a:rPr lang="he-IL" altLang="he-IL" sz="2600" b="1" dirty="0"/>
              <a:t> </a:t>
            </a:r>
            <a:r>
              <a:rPr lang="he-IL" altLang="he-IL" sz="2600" dirty="0"/>
              <a:t>בעלת</a:t>
            </a:r>
            <a:r>
              <a:rPr lang="he-IL" altLang="he-IL" sz="2600" b="1" dirty="0"/>
              <a:t> (3) מפעל טכנולוגי מועדף </a:t>
            </a:r>
            <a:r>
              <a:rPr lang="he-IL" altLang="he-IL" sz="2600" b="1" u="sng" dirty="0"/>
              <a:t>מיוחד</a:t>
            </a:r>
            <a:r>
              <a:rPr lang="he-IL" altLang="he-IL" sz="2600" b="1" dirty="0"/>
              <a:t> </a:t>
            </a:r>
            <a:r>
              <a:rPr lang="he-IL" altLang="he-IL" sz="2600" dirty="0"/>
              <a:t>תחויב בשיעור מס חברות של 6%. </a:t>
            </a:r>
            <a:endParaRPr lang="he-IL" altLang="he-IL" sz="2600" dirty="0">
              <a:highlight>
                <a:srgbClr val="FFFF00"/>
              </a:highlight>
            </a:endParaRPr>
          </a:p>
          <a:p>
            <a:pPr marL="457200" lvl="1" indent="-457200" algn="just">
              <a:lnSpc>
                <a:spcPct val="150000"/>
              </a:lnSpc>
              <a:spcBef>
                <a:spcPts val="600"/>
              </a:spcBef>
              <a:buFont typeface="+mj-lt"/>
              <a:buAutoNum type="arabicPeriod" startAt="2"/>
              <a:defRPr/>
            </a:pPr>
            <a:endParaRPr lang="he-IL" sz="2000" dirty="0"/>
          </a:p>
        </p:txBody>
      </p:sp>
      <p:sp>
        <p:nvSpPr>
          <p:cNvPr id="24580" name="מציין מיקום של מספר שקופית 3">
            <a:extLst>
              <a:ext uri="{FF2B5EF4-FFF2-40B4-BE49-F238E27FC236}">
                <a16:creationId xmlns:a16="http://schemas.microsoft.com/office/drawing/2014/main" id="{762EE04C-88BA-4287-8E87-8C7B9E3582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A8AA3B52-1F73-474C-AEAE-F1BC99AE380B}" type="slidenum">
              <a:rPr lang="he-IL" altLang="he-IL" sz="1400" smtClean="0"/>
              <a:pPr algn="l">
                <a:spcBef>
                  <a:spcPct val="0"/>
                </a:spcBef>
                <a:buFontTx/>
                <a:buNone/>
              </a:pPr>
              <a:t>54</a:t>
            </a:fld>
            <a:endParaRPr lang="en-US" altLang="he-IL" sz="1400"/>
          </a:p>
        </p:txBody>
      </p:sp>
    </p:spTree>
    <p:extLst>
      <p:ext uri="{BB962C8B-B14F-4D97-AF65-F5344CB8AC3E}">
        <p14:creationId xmlns:p14="http://schemas.microsoft.com/office/powerpoint/2010/main" val="3787039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כותרת 1">
            <a:extLst>
              <a:ext uri="{FF2B5EF4-FFF2-40B4-BE49-F238E27FC236}">
                <a16:creationId xmlns:a16="http://schemas.microsoft.com/office/drawing/2014/main" id="{56D91BA3-B36E-40A8-A959-96CE82E6168A}"/>
              </a:ext>
            </a:extLst>
          </p:cNvPr>
          <p:cNvSpPr>
            <a:spLocks noGrp="1" noChangeArrowheads="1"/>
          </p:cNvSpPr>
          <p:nvPr>
            <p:ph type="title"/>
          </p:nvPr>
        </p:nvSpPr>
        <p:spPr>
          <a:xfrm>
            <a:off x="282575" y="152400"/>
            <a:ext cx="8229600" cy="457200"/>
          </a:xfrm>
        </p:spPr>
        <p:txBody>
          <a:bodyPr/>
          <a:lstStyle/>
          <a:p>
            <a:r>
              <a:rPr lang="he-IL" altLang="he-IL" sz="2800" b="1" dirty="0"/>
              <a:t>הטבות מס מפעל מועדף מול מפעל טכנולוגי מועדף</a:t>
            </a:r>
          </a:p>
        </p:txBody>
      </p:sp>
      <p:graphicFrame>
        <p:nvGraphicFramePr>
          <p:cNvPr id="6" name="מציין מיקום תוכן 5">
            <a:extLst>
              <a:ext uri="{FF2B5EF4-FFF2-40B4-BE49-F238E27FC236}">
                <a16:creationId xmlns:a16="http://schemas.microsoft.com/office/drawing/2014/main" id="{09369E96-83B2-4748-8E8E-83E7620E1AFD}"/>
              </a:ext>
            </a:extLst>
          </p:cNvPr>
          <p:cNvGraphicFramePr>
            <a:graphicFrameLocks noGrp="1"/>
          </p:cNvGraphicFramePr>
          <p:nvPr>
            <p:ph idx="1"/>
            <p:extLst>
              <p:ext uri="{D42A27DB-BD31-4B8C-83A1-F6EECF244321}">
                <p14:modId xmlns:p14="http://schemas.microsoft.com/office/powerpoint/2010/main" val="3708140019"/>
              </p:ext>
            </p:extLst>
          </p:nvPr>
        </p:nvGraphicFramePr>
        <p:xfrm>
          <a:off x="117602" y="1557338"/>
          <a:ext cx="8713661" cy="3736482"/>
        </p:xfrm>
        <a:graphic>
          <a:graphicData uri="http://schemas.openxmlformats.org/drawingml/2006/table">
            <a:tbl>
              <a:tblPr rtl="1" firstRow="1" bandRow="1">
                <a:tableStyleId>{21E4AEA4-8DFA-4A89-87EB-49C32662AFE0}</a:tableStyleId>
              </a:tblPr>
              <a:tblGrid>
                <a:gridCol w="2191731">
                  <a:extLst>
                    <a:ext uri="{9D8B030D-6E8A-4147-A177-3AD203B41FA5}">
                      <a16:colId xmlns:a16="http://schemas.microsoft.com/office/drawing/2014/main" val="912457792"/>
                    </a:ext>
                  </a:extLst>
                </a:gridCol>
                <a:gridCol w="871496">
                  <a:extLst>
                    <a:ext uri="{9D8B030D-6E8A-4147-A177-3AD203B41FA5}">
                      <a16:colId xmlns:a16="http://schemas.microsoft.com/office/drawing/2014/main" val="794847966"/>
                    </a:ext>
                  </a:extLst>
                </a:gridCol>
                <a:gridCol w="1452492">
                  <a:extLst>
                    <a:ext uri="{9D8B030D-6E8A-4147-A177-3AD203B41FA5}">
                      <a16:colId xmlns:a16="http://schemas.microsoft.com/office/drawing/2014/main" val="4204706562"/>
                    </a:ext>
                  </a:extLst>
                </a:gridCol>
                <a:gridCol w="1293388">
                  <a:extLst>
                    <a:ext uri="{9D8B030D-6E8A-4147-A177-3AD203B41FA5}">
                      <a16:colId xmlns:a16="http://schemas.microsoft.com/office/drawing/2014/main" val="715673765"/>
                    </a:ext>
                  </a:extLst>
                </a:gridCol>
                <a:gridCol w="1452277">
                  <a:extLst>
                    <a:ext uri="{9D8B030D-6E8A-4147-A177-3AD203B41FA5}">
                      <a16:colId xmlns:a16="http://schemas.microsoft.com/office/drawing/2014/main" val="737513661"/>
                    </a:ext>
                  </a:extLst>
                </a:gridCol>
                <a:gridCol w="1452277">
                  <a:extLst>
                    <a:ext uri="{9D8B030D-6E8A-4147-A177-3AD203B41FA5}">
                      <a16:colId xmlns:a16="http://schemas.microsoft.com/office/drawing/2014/main" val="4249470426"/>
                    </a:ext>
                  </a:extLst>
                </a:gridCol>
              </a:tblGrid>
              <a:tr h="639924">
                <a:tc>
                  <a:txBody>
                    <a:bodyPr/>
                    <a:lstStyle/>
                    <a:p>
                      <a:pPr marL="0" algn="ctr" defTabSz="914400" rtl="1" eaLnBrk="1" latinLnBrk="0" hangingPunct="1"/>
                      <a:r>
                        <a:rPr lang="he-IL" sz="1800" b="1" kern="1200" dirty="0">
                          <a:solidFill>
                            <a:schemeClr val="lt1"/>
                          </a:solidFill>
                          <a:latin typeface="+mn-lt"/>
                          <a:ea typeface="+mn-ea"/>
                          <a:cs typeface="+mn-cs"/>
                        </a:rPr>
                        <a:t>סוג חברה</a:t>
                      </a:r>
                    </a:p>
                  </a:txBody>
                  <a:tcPr marL="91452" marR="91452" marT="45698" marB="45698" anchor="ctr"/>
                </a:tc>
                <a:tc>
                  <a:txBody>
                    <a:bodyPr/>
                    <a:lstStyle/>
                    <a:p>
                      <a:pPr algn="ctr" rtl="1"/>
                      <a:r>
                        <a:rPr lang="he-IL" sz="1800" dirty="0"/>
                        <a:t>חברה רגילה</a:t>
                      </a:r>
                    </a:p>
                  </a:txBody>
                  <a:tcPr marL="91452" marR="91452" marT="45698" marB="45698" anchor="ctr"/>
                </a:tc>
                <a:tc gridSpan="2">
                  <a:txBody>
                    <a:bodyPr/>
                    <a:lstStyle/>
                    <a:p>
                      <a:pPr algn="ctr" rtl="1"/>
                      <a:r>
                        <a:rPr lang="he-IL" sz="1800" dirty="0"/>
                        <a:t>מפעל מועדף</a:t>
                      </a:r>
                    </a:p>
                  </a:txBody>
                  <a:tcPr marL="91452" marR="91452" marT="45698" marB="45698" anchor="ctr"/>
                </a:tc>
                <a:tc hMerge="1">
                  <a:txBody>
                    <a:bodyPr/>
                    <a:lstStyle/>
                    <a:p>
                      <a:pPr rtl="1"/>
                      <a:endParaRPr lang="he-IL" dirty="0"/>
                    </a:p>
                  </a:txBody>
                  <a:tcPr/>
                </a:tc>
                <a:tc gridSpan="2">
                  <a:txBody>
                    <a:bodyPr/>
                    <a:lstStyle/>
                    <a:p>
                      <a:pPr algn="ctr" rtl="1"/>
                      <a:r>
                        <a:rPr lang="he-IL" sz="1800" dirty="0"/>
                        <a:t>מפעל </a:t>
                      </a:r>
                      <a:r>
                        <a:rPr lang="he-IL" sz="1800" u="sng" dirty="0"/>
                        <a:t>טכנולוגי</a:t>
                      </a:r>
                      <a:r>
                        <a:rPr lang="he-IL" sz="1800" dirty="0"/>
                        <a:t> מועדף</a:t>
                      </a:r>
                    </a:p>
                  </a:txBody>
                  <a:tcPr marL="91452" marR="91452" marT="45698" marB="45698" anchor="ctr"/>
                </a:tc>
                <a:tc hMerge="1">
                  <a:txBody>
                    <a:bodyPr/>
                    <a:lstStyle/>
                    <a:p>
                      <a:pPr rtl="1"/>
                      <a:endParaRPr lang="he-IL" dirty="0"/>
                    </a:p>
                  </a:txBody>
                  <a:tcPr/>
                </a:tc>
                <a:extLst>
                  <a:ext uri="{0D108BD9-81ED-4DB2-BD59-A6C34878D82A}">
                    <a16:rowId xmlns:a16="http://schemas.microsoft.com/office/drawing/2014/main" val="2706703960"/>
                  </a:ext>
                </a:extLst>
              </a:tr>
              <a:tr h="444906">
                <a:tc>
                  <a:txBody>
                    <a:bodyPr/>
                    <a:lstStyle/>
                    <a:p>
                      <a:pPr rtl="1"/>
                      <a:endParaRPr lang="he-IL" sz="1800" dirty="0"/>
                    </a:p>
                  </a:txBody>
                  <a:tcPr marL="91452" marR="91452" marT="45698" marB="45698"/>
                </a:tc>
                <a:tc>
                  <a:txBody>
                    <a:bodyPr/>
                    <a:lstStyle/>
                    <a:p>
                      <a:pPr rtl="1"/>
                      <a:endParaRPr lang="he-IL" sz="1800" dirty="0"/>
                    </a:p>
                  </a:txBody>
                  <a:tcPr marL="91452" marR="91452" marT="45698" marB="45698"/>
                </a:tc>
                <a:tc>
                  <a:txBody>
                    <a:bodyPr/>
                    <a:lstStyle/>
                    <a:p>
                      <a:pPr algn="ctr" rtl="1"/>
                      <a:r>
                        <a:rPr lang="he-IL" sz="1800" dirty="0"/>
                        <a:t>אזור פיתוח א'</a:t>
                      </a:r>
                    </a:p>
                  </a:txBody>
                  <a:tcPr marL="91452" marR="91452" marT="45698" marB="45698"/>
                </a:tc>
                <a:tc>
                  <a:txBody>
                    <a:bodyPr/>
                    <a:lstStyle/>
                    <a:p>
                      <a:pPr algn="ctr" rtl="1"/>
                      <a:r>
                        <a:rPr lang="he-IL" sz="1800" dirty="0"/>
                        <a:t>אזור אחר</a:t>
                      </a:r>
                    </a:p>
                  </a:txBody>
                  <a:tcPr marL="91452" marR="91452" marT="45698" marB="45698"/>
                </a:tc>
                <a:tc>
                  <a:txBody>
                    <a:bodyPr/>
                    <a:lstStyle/>
                    <a:p>
                      <a:pPr algn="ctr" rtl="1"/>
                      <a:r>
                        <a:rPr lang="he-IL" sz="1800" dirty="0"/>
                        <a:t>אזור פיתוח א'</a:t>
                      </a:r>
                    </a:p>
                  </a:txBody>
                  <a:tcPr marL="91452" marR="91452" marT="45698" marB="45698"/>
                </a:tc>
                <a:tc>
                  <a:txBody>
                    <a:bodyPr/>
                    <a:lstStyle/>
                    <a:p>
                      <a:pPr algn="ctr" rtl="1"/>
                      <a:r>
                        <a:rPr lang="he-IL" sz="1800" dirty="0"/>
                        <a:t>אזור אחר</a:t>
                      </a:r>
                    </a:p>
                  </a:txBody>
                  <a:tcPr marL="91452" marR="91452" marT="45698" marB="45698"/>
                </a:tc>
                <a:extLst>
                  <a:ext uri="{0D108BD9-81ED-4DB2-BD59-A6C34878D82A}">
                    <a16:rowId xmlns:a16="http://schemas.microsoft.com/office/drawing/2014/main" val="2742087758"/>
                  </a:ext>
                </a:extLst>
              </a:tr>
              <a:tr h="354672">
                <a:tc>
                  <a:txBody>
                    <a:bodyPr/>
                    <a:lstStyle/>
                    <a:p>
                      <a:pPr rtl="1"/>
                      <a:r>
                        <a:rPr lang="he-IL" sz="1800" dirty="0"/>
                        <a:t>מס חברות</a:t>
                      </a:r>
                    </a:p>
                  </a:txBody>
                  <a:tcPr marL="91452" marR="91452" marT="45698" marB="45698"/>
                </a:tc>
                <a:tc>
                  <a:txBody>
                    <a:bodyPr/>
                    <a:lstStyle/>
                    <a:p>
                      <a:pPr algn="ctr" rtl="1"/>
                      <a:r>
                        <a:rPr lang="he-IL" sz="1800" dirty="0"/>
                        <a:t>23%</a:t>
                      </a:r>
                    </a:p>
                  </a:txBody>
                  <a:tcPr marL="91452" marR="91452" marT="45698" marB="45698" anchor="ctr"/>
                </a:tc>
                <a:tc>
                  <a:txBody>
                    <a:bodyPr/>
                    <a:lstStyle/>
                    <a:p>
                      <a:pPr algn="ctr" rtl="1"/>
                      <a:r>
                        <a:rPr lang="he-IL" sz="1800" dirty="0"/>
                        <a:t>7.5%</a:t>
                      </a:r>
                    </a:p>
                  </a:txBody>
                  <a:tcPr marL="91452" marR="91452" marT="45698" marB="45698" anchor="ctr"/>
                </a:tc>
                <a:tc>
                  <a:txBody>
                    <a:bodyPr/>
                    <a:lstStyle/>
                    <a:p>
                      <a:pPr algn="ctr" rtl="1"/>
                      <a:r>
                        <a:rPr lang="he-IL" sz="1800" dirty="0"/>
                        <a:t>16%</a:t>
                      </a:r>
                    </a:p>
                  </a:txBody>
                  <a:tcPr marL="91452" marR="91452" marT="45698" marB="45698" anchor="ctr"/>
                </a:tc>
                <a:tc>
                  <a:txBody>
                    <a:bodyPr/>
                    <a:lstStyle/>
                    <a:p>
                      <a:pPr algn="ctr" rtl="1"/>
                      <a:r>
                        <a:rPr lang="he-IL" sz="1800" dirty="0"/>
                        <a:t>7.5%</a:t>
                      </a:r>
                    </a:p>
                  </a:txBody>
                  <a:tcPr marL="91452" marR="91452" marT="45698" marB="45698" anchor="ctr"/>
                </a:tc>
                <a:tc>
                  <a:txBody>
                    <a:bodyPr/>
                    <a:lstStyle/>
                    <a:p>
                      <a:pPr algn="ctr" rtl="1"/>
                      <a:r>
                        <a:rPr lang="he-IL" sz="1800" dirty="0"/>
                        <a:t>12%</a:t>
                      </a:r>
                    </a:p>
                  </a:txBody>
                  <a:tcPr marL="91452" marR="91452" marT="45698" marB="45698" anchor="ctr"/>
                </a:tc>
                <a:extLst>
                  <a:ext uri="{0D108BD9-81ED-4DB2-BD59-A6C34878D82A}">
                    <a16:rowId xmlns:a16="http://schemas.microsoft.com/office/drawing/2014/main" val="659826656"/>
                  </a:ext>
                </a:extLst>
              </a:tr>
              <a:tr h="348996">
                <a:tc>
                  <a:txBody>
                    <a:bodyPr/>
                    <a:lstStyle/>
                    <a:p>
                      <a:pPr rtl="1"/>
                      <a:r>
                        <a:rPr lang="he-IL" sz="1800" dirty="0"/>
                        <a:t>דיבידנד ליחיד</a:t>
                      </a:r>
                    </a:p>
                  </a:txBody>
                  <a:tcPr marL="91452" marR="91452" marT="45698" marB="45698"/>
                </a:tc>
                <a:tc>
                  <a:txBody>
                    <a:bodyPr/>
                    <a:lstStyle/>
                    <a:p>
                      <a:pPr algn="ctr" rtl="1"/>
                      <a:r>
                        <a:rPr lang="he-IL" sz="1800" dirty="0"/>
                        <a:t>30%</a:t>
                      </a:r>
                    </a:p>
                  </a:txBody>
                  <a:tcPr marL="91452" marR="91452" marT="45698" marB="45698" anchor="ctr"/>
                </a:tc>
                <a:tc>
                  <a:txBody>
                    <a:bodyPr/>
                    <a:lstStyle/>
                    <a:p>
                      <a:pPr algn="ctr" rtl="1"/>
                      <a:r>
                        <a:rPr lang="he-IL" sz="1800" dirty="0"/>
                        <a:t>20%</a:t>
                      </a:r>
                    </a:p>
                  </a:txBody>
                  <a:tcPr marL="91452" marR="91452" marT="45698" marB="45698" anchor="ctr"/>
                </a:tc>
                <a:tc>
                  <a:txBody>
                    <a:bodyPr/>
                    <a:lstStyle/>
                    <a:p>
                      <a:pPr algn="ctr" rtl="1"/>
                      <a:r>
                        <a:rPr lang="he-IL" sz="1800" dirty="0"/>
                        <a:t>20%</a:t>
                      </a:r>
                    </a:p>
                  </a:txBody>
                  <a:tcPr marL="91452" marR="91452" marT="45698" marB="45698" anchor="ctr"/>
                </a:tc>
                <a:tc>
                  <a:txBody>
                    <a:bodyPr/>
                    <a:lstStyle/>
                    <a:p>
                      <a:pPr algn="ctr" rtl="1"/>
                      <a:r>
                        <a:rPr lang="he-IL" sz="1800" dirty="0"/>
                        <a:t>20%</a:t>
                      </a:r>
                    </a:p>
                  </a:txBody>
                  <a:tcPr marL="91452" marR="91452" marT="45698" marB="45698" anchor="ctr"/>
                </a:tc>
                <a:tc>
                  <a:txBody>
                    <a:bodyPr/>
                    <a:lstStyle/>
                    <a:p>
                      <a:pPr algn="ctr" rtl="1"/>
                      <a:r>
                        <a:rPr lang="he-IL" sz="1800" dirty="0"/>
                        <a:t>20%</a:t>
                      </a:r>
                    </a:p>
                  </a:txBody>
                  <a:tcPr marL="91452" marR="91452" marT="45698" marB="45698" anchor="ctr"/>
                </a:tc>
                <a:extLst>
                  <a:ext uri="{0D108BD9-81ED-4DB2-BD59-A6C34878D82A}">
                    <a16:rowId xmlns:a16="http://schemas.microsoft.com/office/drawing/2014/main" val="3083843027"/>
                  </a:ext>
                </a:extLst>
              </a:tr>
              <a:tr h="914188">
                <a:tc>
                  <a:txBody>
                    <a:bodyPr/>
                    <a:lstStyle/>
                    <a:p>
                      <a:pPr rtl="1"/>
                      <a:r>
                        <a:rPr lang="he-IL" sz="1800" dirty="0"/>
                        <a:t>מס עד "הבית" </a:t>
                      </a:r>
                    </a:p>
                    <a:p>
                      <a:pPr rtl="1"/>
                      <a:r>
                        <a:rPr lang="he-IL" sz="1800" dirty="0"/>
                        <a:t>(מס חברות ודיבידנד ליחיד)</a:t>
                      </a:r>
                    </a:p>
                  </a:txBody>
                  <a:tcPr marL="91452" marR="91452" marT="45698" marB="45698"/>
                </a:tc>
                <a:tc>
                  <a:txBody>
                    <a:bodyPr/>
                    <a:lstStyle/>
                    <a:p>
                      <a:pPr algn="ctr" rtl="1"/>
                      <a:r>
                        <a:rPr lang="he-IL" sz="1800" u="sng" dirty="0"/>
                        <a:t>46%</a:t>
                      </a:r>
                    </a:p>
                  </a:txBody>
                  <a:tcPr marL="91452" marR="91452" marT="45698" marB="45698" anchor="ctr"/>
                </a:tc>
                <a:tc>
                  <a:txBody>
                    <a:bodyPr/>
                    <a:lstStyle/>
                    <a:p>
                      <a:pPr algn="ctr" rtl="1"/>
                      <a:r>
                        <a:rPr lang="he-IL" sz="1800" u="sng" dirty="0"/>
                        <a:t>26%</a:t>
                      </a:r>
                    </a:p>
                  </a:txBody>
                  <a:tcPr marL="91452" marR="91452" marT="45698" marB="45698" anchor="ctr"/>
                </a:tc>
                <a:tc>
                  <a:txBody>
                    <a:bodyPr/>
                    <a:lstStyle/>
                    <a:p>
                      <a:pPr algn="ctr" rtl="1"/>
                      <a:r>
                        <a:rPr lang="he-IL" sz="1800" u="sng" dirty="0"/>
                        <a:t>32.8%</a:t>
                      </a:r>
                    </a:p>
                  </a:txBody>
                  <a:tcPr marL="91452" marR="91452" marT="45698" marB="45698" anchor="ctr"/>
                </a:tc>
                <a:tc>
                  <a:txBody>
                    <a:bodyPr/>
                    <a:lstStyle/>
                    <a:p>
                      <a:pPr algn="ctr" rtl="1"/>
                      <a:r>
                        <a:rPr lang="he-IL" sz="1800" u="sng" dirty="0"/>
                        <a:t>26%</a:t>
                      </a:r>
                    </a:p>
                  </a:txBody>
                  <a:tcPr marL="91452" marR="91452" marT="45698" marB="45698" anchor="ctr"/>
                </a:tc>
                <a:tc>
                  <a:txBody>
                    <a:bodyPr/>
                    <a:lstStyle/>
                    <a:p>
                      <a:pPr algn="ctr" rtl="1"/>
                      <a:r>
                        <a:rPr lang="he-IL" sz="1800" u="sng" dirty="0"/>
                        <a:t>29.6%</a:t>
                      </a:r>
                    </a:p>
                  </a:txBody>
                  <a:tcPr marL="91452" marR="91452" marT="45698" marB="45698" anchor="ctr"/>
                </a:tc>
                <a:extLst>
                  <a:ext uri="{0D108BD9-81ED-4DB2-BD59-A6C34878D82A}">
                    <a16:rowId xmlns:a16="http://schemas.microsoft.com/office/drawing/2014/main" val="2768176590"/>
                  </a:ext>
                </a:extLst>
              </a:tr>
              <a:tr h="365660">
                <a:tc>
                  <a:txBody>
                    <a:bodyPr/>
                    <a:lstStyle/>
                    <a:p>
                      <a:pPr rtl="1"/>
                      <a:endParaRPr lang="he-IL" sz="1800" dirty="0"/>
                    </a:p>
                  </a:txBody>
                  <a:tcPr marL="91452" marR="91452" marT="45698" marB="45698"/>
                </a:tc>
                <a:tc>
                  <a:txBody>
                    <a:bodyPr/>
                    <a:lstStyle/>
                    <a:p>
                      <a:pPr algn="ctr" rtl="1"/>
                      <a:endParaRPr lang="he-IL" sz="1800" dirty="0"/>
                    </a:p>
                  </a:txBody>
                  <a:tcPr marL="91452" marR="91452" marT="45698" marB="45698" anchor="ctr"/>
                </a:tc>
                <a:tc>
                  <a:txBody>
                    <a:bodyPr/>
                    <a:lstStyle/>
                    <a:p>
                      <a:pPr algn="ctr" rtl="1"/>
                      <a:endParaRPr lang="he-IL" sz="1800" dirty="0"/>
                    </a:p>
                  </a:txBody>
                  <a:tcPr marL="91452" marR="91452" marT="45698" marB="45698" anchor="ctr"/>
                </a:tc>
                <a:tc>
                  <a:txBody>
                    <a:bodyPr/>
                    <a:lstStyle/>
                    <a:p>
                      <a:pPr algn="ctr" rtl="1"/>
                      <a:endParaRPr lang="he-IL" sz="1800" dirty="0"/>
                    </a:p>
                  </a:txBody>
                  <a:tcPr marL="91452" marR="91452" marT="45698" marB="45698" anchor="ctr"/>
                </a:tc>
                <a:tc>
                  <a:txBody>
                    <a:bodyPr/>
                    <a:lstStyle/>
                    <a:p>
                      <a:pPr algn="ctr" rtl="1"/>
                      <a:endParaRPr lang="he-IL" sz="1800" dirty="0"/>
                    </a:p>
                  </a:txBody>
                  <a:tcPr marL="91452" marR="91452" marT="45698" marB="45698" anchor="ctr"/>
                </a:tc>
                <a:tc>
                  <a:txBody>
                    <a:bodyPr/>
                    <a:lstStyle/>
                    <a:p>
                      <a:pPr algn="ctr" rtl="1"/>
                      <a:endParaRPr lang="he-IL" sz="1800" dirty="0"/>
                    </a:p>
                  </a:txBody>
                  <a:tcPr marL="91452" marR="91452" marT="45698" marB="45698" anchor="ctr"/>
                </a:tc>
                <a:extLst>
                  <a:ext uri="{0D108BD9-81ED-4DB2-BD59-A6C34878D82A}">
                    <a16:rowId xmlns:a16="http://schemas.microsoft.com/office/drawing/2014/main" val="3860839656"/>
                  </a:ext>
                </a:extLst>
              </a:tr>
              <a:tr h="639924">
                <a:tc>
                  <a:txBody>
                    <a:bodyPr/>
                    <a:lstStyle/>
                    <a:p>
                      <a:pPr rtl="1"/>
                      <a:r>
                        <a:rPr lang="he-IL" sz="1800" dirty="0"/>
                        <a:t>דיבידנד לחברת אם זרה</a:t>
                      </a:r>
                    </a:p>
                  </a:txBody>
                  <a:tcPr marL="91452" marR="91452" marT="45698" marB="45698"/>
                </a:tc>
                <a:tc>
                  <a:txBody>
                    <a:bodyPr/>
                    <a:lstStyle/>
                    <a:p>
                      <a:pPr algn="ctr" rtl="1"/>
                      <a:r>
                        <a:rPr lang="he-IL" sz="1800" dirty="0"/>
                        <a:t>30%</a:t>
                      </a:r>
                    </a:p>
                  </a:txBody>
                  <a:tcPr marL="91452" marR="91452" marT="45698" marB="45698" anchor="ctr"/>
                </a:tc>
                <a:tc>
                  <a:txBody>
                    <a:bodyPr/>
                    <a:lstStyle/>
                    <a:p>
                      <a:pPr algn="ctr" rtl="1"/>
                      <a:r>
                        <a:rPr lang="he-IL" sz="1800" dirty="0"/>
                        <a:t>20%</a:t>
                      </a:r>
                    </a:p>
                  </a:txBody>
                  <a:tcPr marL="91452" marR="91452" marT="45698" marB="45698" anchor="ctr"/>
                </a:tc>
                <a:tc>
                  <a:txBody>
                    <a:bodyPr/>
                    <a:lstStyle/>
                    <a:p>
                      <a:pPr algn="ctr" rtl="1"/>
                      <a:r>
                        <a:rPr lang="he-IL" sz="1800" dirty="0"/>
                        <a:t>20%</a:t>
                      </a:r>
                    </a:p>
                  </a:txBody>
                  <a:tcPr marL="91452" marR="91452" marT="45698" marB="45698" anchor="ctr"/>
                </a:tc>
                <a:tc>
                  <a:txBody>
                    <a:bodyPr/>
                    <a:lstStyle/>
                    <a:p>
                      <a:pPr algn="ctr" rtl="1"/>
                      <a:r>
                        <a:rPr lang="he-IL" sz="1800" dirty="0"/>
                        <a:t>4%</a:t>
                      </a:r>
                    </a:p>
                  </a:txBody>
                  <a:tcPr marL="91452" marR="91452" marT="45698" marB="45698" anchor="ctr"/>
                </a:tc>
                <a:tc>
                  <a:txBody>
                    <a:bodyPr/>
                    <a:lstStyle/>
                    <a:p>
                      <a:pPr algn="ctr" rtl="1"/>
                      <a:r>
                        <a:rPr lang="he-IL" sz="1800" dirty="0"/>
                        <a:t>4%</a:t>
                      </a:r>
                    </a:p>
                  </a:txBody>
                  <a:tcPr marL="91452" marR="91452" marT="45698" marB="45698" anchor="ctr"/>
                </a:tc>
                <a:extLst>
                  <a:ext uri="{0D108BD9-81ED-4DB2-BD59-A6C34878D82A}">
                    <a16:rowId xmlns:a16="http://schemas.microsoft.com/office/drawing/2014/main" val="36916504"/>
                  </a:ext>
                </a:extLst>
              </a:tr>
            </a:tbl>
          </a:graphicData>
        </a:graphic>
      </p:graphicFrame>
      <p:sp>
        <p:nvSpPr>
          <p:cNvPr id="27700" name="מציין מיקום של מספר שקופית 3">
            <a:extLst>
              <a:ext uri="{FF2B5EF4-FFF2-40B4-BE49-F238E27FC236}">
                <a16:creationId xmlns:a16="http://schemas.microsoft.com/office/drawing/2014/main" id="{0708250E-E591-4BD7-B94C-A89C83766D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FAA7BC9-D0EC-4E42-964D-A71FA5EEA9BC}" type="slidenum">
              <a:rPr lang="he-IL" altLang="he-IL" sz="1400" smtClean="0"/>
              <a:pPr algn="l">
                <a:spcBef>
                  <a:spcPct val="0"/>
                </a:spcBef>
                <a:buFontTx/>
                <a:buNone/>
              </a:pPr>
              <a:t>55</a:t>
            </a:fld>
            <a:endParaRPr lang="en-US" altLang="he-IL"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06C723-A059-480A-99DB-EFB704518493}"/>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ctr">
              <a:lnSpc>
                <a:spcPct val="90000"/>
              </a:lnSpc>
              <a:spcBef>
                <a:spcPct val="60000"/>
              </a:spcBef>
              <a:buFontTx/>
              <a:buNone/>
              <a:defRPr/>
            </a:pPr>
            <a:r>
              <a:rPr lang="he-IL" altLang="he-IL" sz="5400" b="1" dirty="0"/>
              <a:t>6. מפעל תיירותי</a:t>
            </a:r>
            <a:endParaRPr lang="en-US" altLang="he-IL" sz="5400" b="1" dirty="0"/>
          </a:p>
        </p:txBody>
      </p:sp>
      <p:sp>
        <p:nvSpPr>
          <p:cNvPr id="31747" name="מציין מיקום של מספר שקופית 1">
            <a:extLst>
              <a:ext uri="{FF2B5EF4-FFF2-40B4-BE49-F238E27FC236}">
                <a16:creationId xmlns:a16="http://schemas.microsoft.com/office/drawing/2014/main" id="{C3EE4C20-FA77-43D9-B88C-4A26369A25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29CA583-CBCC-4C85-B34E-155F51468194}" type="slidenum">
              <a:rPr lang="he-IL" altLang="he-IL" sz="1400" smtClean="0"/>
              <a:pPr algn="l">
                <a:spcBef>
                  <a:spcPct val="0"/>
                </a:spcBef>
                <a:buFontTx/>
                <a:buNone/>
              </a:pPr>
              <a:t>56</a:t>
            </a:fld>
            <a:endParaRPr lang="en-US" altLang="he-IL"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1">
            <a:extLst>
              <a:ext uri="{FF2B5EF4-FFF2-40B4-BE49-F238E27FC236}">
                <a16:creationId xmlns:a16="http://schemas.microsoft.com/office/drawing/2014/main" id="{6FDEF176-3ED6-43AB-BE95-F7700F4D0EB0}"/>
              </a:ext>
            </a:extLst>
          </p:cNvPr>
          <p:cNvSpPr>
            <a:spLocks noGrp="1" noChangeArrowheads="1"/>
          </p:cNvSpPr>
          <p:nvPr>
            <p:ph type="title"/>
          </p:nvPr>
        </p:nvSpPr>
        <p:spPr>
          <a:xfrm>
            <a:off x="452438" y="0"/>
            <a:ext cx="8229600" cy="620713"/>
          </a:xfrm>
        </p:spPr>
        <p:txBody>
          <a:bodyPr/>
          <a:lstStyle/>
          <a:p>
            <a:r>
              <a:rPr lang="he-IL" altLang="he-IL" sz="3000" b="1" dirty="0"/>
              <a:t>מפעל תיירותי - הגדרות</a:t>
            </a:r>
            <a:endParaRPr lang="he-IL" altLang="he-IL" sz="2000" dirty="0"/>
          </a:p>
        </p:txBody>
      </p:sp>
      <p:sp>
        <p:nvSpPr>
          <p:cNvPr id="32771" name="מציין מיקום תוכן 2">
            <a:extLst>
              <a:ext uri="{FF2B5EF4-FFF2-40B4-BE49-F238E27FC236}">
                <a16:creationId xmlns:a16="http://schemas.microsoft.com/office/drawing/2014/main" id="{5CABF332-C976-4799-852B-224F54E55B69}"/>
              </a:ext>
            </a:extLst>
          </p:cNvPr>
          <p:cNvSpPr>
            <a:spLocks noGrp="1" noChangeArrowheads="1"/>
          </p:cNvSpPr>
          <p:nvPr>
            <p:ph idx="1"/>
          </p:nvPr>
        </p:nvSpPr>
        <p:spPr>
          <a:xfrm>
            <a:off x="611188" y="908050"/>
            <a:ext cx="8229600" cy="4525963"/>
          </a:xfrm>
        </p:spPr>
        <p:txBody>
          <a:bodyPr/>
          <a:lstStyle/>
          <a:p>
            <a:pPr marL="0" indent="0" algn="just">
              <a:spcBef>
                <a:spcPts val="600"/>
              </a:spcBef>
              <a:spcAft>
                <a:spcPts val="600"/>
              </a:spcAft>
              <a:buFontTx/>
              <a:buNone/>
            </a:pPr>
            <a:r>
              <a:rPr lang="he-IL" altLang="he-IL" sz="2000" b="1" u="sng" dirty="0"/>
              <a:t>למסלול מפעל תיירותי שני מסלולים</a:t>
            </a:r>
            <a:r>
              <a:rPr lang="he-IL" altLang="he-IL" sz="2000" b="1" dirty="0"/>
              <a:t>:</a:t>
            </a:r>
          </a:p>
          <a:p>
            <a:pPr marL="0" indent="0" algn="just">
              <a:spcBef>
                <a:spcPts val="600"/>
              </a:spcBef>
              <a:spcAft>
                <a:spcPts val="600"/>
              </a:spcAft>
              <a:buFontTx/>
              <a:buNone/>
            </a:pPr>
            <a:r>
              <a:rPr lang="he-IL" altLang="he-IL" sz="2000" dirty="0"/>
              <a:t>מפעל מאושר (סעיפים 41 עד 50א לחוק) ו - מפעל מוטב (סעיפים 51א עד 51יד).</a:t>
            </a:r>
          </a:p>
          <a:p>
            <a:pPr marL="0" indent="0" algn="just">
              <a:lnSpc>
                <a:spcPct val="150000"/>
              </a:lnSpc>
              <a:spcBef>
                <a:spcPts val="600"/>
              </a:spcBef>
              <a:spcAft>
                <a:spcPts val="600"/>
              </a:spcAft>
              <a:buFontTx/>
              <a:buNone/>
            </a:pPr>
            <a:r>
              <a:rPr lang="he-IL" altLang="he-IL" sz="2000" b="1" dirty="0"/>
              <a:t>מפעל מאושר - יש לעמוד בקריטריונים ולקבל את אישור המנהלה כ"מפעל מאושר".</a:t>
            </a:r>
          </a:p>
          <a:p>
            <a:pPr marL="0" indent="0" algn="just">
              <a:lnSpc>
                <a:spcPct val="150000"/>
              </a:lnSpc>
              <a:spcBef>
                <a:spcPts val="600"/>
              </a:spcBef>
              <a:spcAft>
                <a:spcPts val="600"/>
              </a:spcAft>
              <a:buFontTx/>
              <a:buNone/>
            </a:pPr>
            <a:r>
              <a:rPr lang="he-IL" altLang="he-IL" sz="2000" b="1" dirty="0"/>
              <a:t>מסלול מוטב - מטרתו לקבל הטבות מס ללא אישור המנהלה.</a:t>
            </a:r>
            <a:endParaRPr lang="he-IL" altLang="he-IL" sz="2000" b="1" u="sng" dirty="0"/>
          </a:p>
          <a:p>
            <a:pPr marL="0" indent="0" algn="just">
              <a:spcBef>
                <a:spcPts val="600"/>
              </a:spcBef>
              <a:spcAft>
                <a:spcPts val="600"/>
              </a:spcAft>
              <a:buFontTx/>
              <a:buNone/>
            </a:pPr>
            <a:r>
              <a:rPr lang="he-IL" altLang="he-IL" sz="2000" b="1" u="sng" dirty="0"/>
              <a:t>הגדרת מפעל תיירותי</a:t>
            </a:r>
            <a:r>
              <a:rPr lang="he-IL" altLang="he-IL" sz="2000" dirty="0"/>
              <a:t>: סעיף 51 לחוק:</a:t>
            </a:r>
          </a:p>
          <a:p>
            <a:pPr marL="0" indent="0" algn="just">
              <a:lnSpc>
                <a:spcPct val="150000"/>
              </a:lnSpc>
              <a:spcBef>
                <a:spcPts val="600"/>
              </a:spcBef>
              <a:spcAft>
                <a:spcPts val="600"/>
              </a:spcAft>
              <a:buFontTx/>
              <a:buNone/>
            </a:pPr>
            <a:r>
              <a:rPr lang="he-IL" altLang="he-IL" sz="2000" dirty="0"/>
              <a:t>מתקן תיירותי ללינה כהגדרתו בסעיף 18א(א). מדובר במבנה הכולל 11 חדרים לפחות, המספק שירותי לינה וכן שירותים נלווים.</a:t>
            </a:r>
          </a:p>
          <a:p>
            <a:pPr marL="0" indent="0" algn="just">
              <a:buFontTx/>
              <a:buNone/>
            </a:pPr>
            <a:endParaRPr lang="en-US" altLang="he-IL" sz="2000" dirty="0"/>
          </a:p>
        </p:txBody>
      </p:sp>
      <p:sp>
        <p:nvSpPr>
          <p:cNvPr id="32772" name="מציין מיקום של מספר שקופית 3">
            <a:extLst>
              <a:ext uri="{FF2B5EF4-FFF2-40B4-BE49-F238E27FC236}">
                <a16:creationId xmlns:a16="http://schemas.microsoft.com/office/drawing/2014/main" id="{F821F425-04D4-4FF4-ACAE-15223F0339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9DCF08E-1B87-4F8A-865C-23256727B162}" type="slidenum">
              <a:rPr lang="he-IL" altLang="he-IL" sz="1400" smtClean="0"/>
              <a:pPr algn="l">
                <a:spcBef>
                  <a:spcPct val="0"/>
                </a:spcBef>
                <a:buFontTx/>
                <a:buNone/>
              </a:pPr>
              <a:t>57</a:t>
            </a:fld>
            <a:endParaRPr lang="en-US" altLang="he-IL" sz="1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BA5996D3-B93B-49BC-BDD5-916B48F0350D}"/>
              </a:ext>
            </a:extLst>
          </p:cNvPr>
          <p:cNvSpPr>
            <a:spLocks noGrp="1" noChangeArrowheads="1"/>
          </p:cNvSpPr>
          <p:nvPr>
            <p:ph type="title"/>
          </p:nvPr>
        </p:nvSpPr>
        <p:spPr>
          <a:xfrm>
            <a:off x="452438" y="0"/>
            <a:ext cx="8229600" cy="620713"/>
          </a:xfrm>
        </p:spPr>
        <p:txBody>
          <a:bodyPr/>
          <a:lstStyle/>
          <a:p>
            <a:r>
              <a:rPr lang="he-IL" altLang="he-IL" sz="3000" b="1" dirty="0"/>
              <a:t>מסלול מפעל תיירותי מפעל מאושר - הטבות המס</a:t>
            </a:r>
            <a:endParaRPr lang="he-IL" altLang="he-IL" sz="2000" dirty="0"/>
          </a:p>
        </p:txBody>
      </p:sp>
      <p:sp>
        <p:nvSpPr>
          <p:cNvPr id="14339" name="מציין מיקום תוכן 2">
            <a:extLst>
              <a:ext uri="{FF2B5EF4-FFF2-40B4-BE49-F238E27FC236}">
                <a16:creationId xmlns:a16="http://schemas.microsoft.com/office/drawing/2014/main" id="{971EC589-12E3-41EE-BC9F-82333EAB99F1}"/>
              </a:ext>
            </a:extLst>
          </p:cNvPr>
          <p:cNvSpPr>
            <a:spLocks noGrp="1" noChangeArrowheads="1"/>
          </p:cNvSpPr>
          <p:nvPr>
            <p:ph idx="1"/>
          </p:nvPr>
        </p:nvSpPr>
        <p:spPr>
          <a:xfrm>
            <a:off x="444500" y="908050"/>
            <a:ext cx="8229600" cy="4525963"/>
          </a:xfrm>
        </p:spPr>
        <p:txBody>
          <a:bodyPr/>
          <a:lstStyle/>
          <a:p>
            <a:pPr marL="0" indent="0" algn="just">
              <a:spcBef>
                <a:spcPts val="600"/>
              </a:spcBef>
              <a:spcAft>
                <a:spcPts val="600"/>
              </a:spcAft>
              <a:buFontTx/>
              <a:buNone/>
            </a:pPr>
            <a:r>
              <a:rPr lang="he-IL" altLang="he-IL" sz="2400" b="1" u="sng" dirty="0"/>
              <a:t>מס חברות</a:t>
            </a:r>
            <a:r>
              <a:rPr lang="he-IL" altLang="he-IL" sz="2400" dirty="0"/>
              <a:t>:</a:t>
            </a:r>
          </a:p>
          <a:p>
            <a:pPr marL="0" indent="0" algn="just">
              <a:lnSpc>
                <a:spcPct val="150000"/>
              </a:lnSpc>
              <a:spcBef>
                <a:spcPts val="0"/>
              </a:spcBef>
              <a:spcAft>
                <a:spcPts val="600"/>
              </a:spcAft>
              <a:buFontTx/>
              <a:buNone/>
            </a:pPr>
            <a:r>
              <a:rPr lang="he-IL" altLang="he-IL" sz="2000" dirty="0"/>
              <a:t>תקופת ההטבות היא עד ל- 7 שנים המתחילות להיספר בשנה הראשונה בה יש למפעל הכנסה חייבת.</a:t>
            </a:r>
          </a:p>
          <a:p>
            <a:pPr marL="0" indent="0" algn="just">
              <a:lnSpc>
                <a:spcPct val="150000"/>
              </a:lnSpc>
              <a:spcBef>
                <a:spcPts val="0"/>
              </a:spcBef>
              <a:spcAft>
                <a:spcPts val="600"/>
              </a:spcAft>
              <a:buFontTx/>
              <a:buNone/>
            </a:pPr>
            <a:r>
              <a:rPr lang="he-IL" altLang="he-IL" sz="2000" dirty="0"/>
              <a:t>במידה והמפעל הוא </a:t>
            </a:r>
            <a:r>
              <a:rPr lang="he-IL" altLang="he-IL" sz="2000" dirty="0" err="1"/>
              <a:t>באיזור</a:t>
            </a:r>
            <a:r>
              <a:rPr lang="he-IL" altLang="he-IL" sz="2000" dirty="0"/>
              <a:t> פיתוח א' - תינתנה 7 שנות הטבה: שנתיים ראשונות פטור מוחלט, ו- 5 שנים שיעור מס חברות מופחת.</a:t>
            </a:r>
          </a:p>
          <a:p>
            <a:pPr marL="0" indent="0" algn="just">
              <a:spcBef>
                <a:spcPts val="600"/>
              </a:spcBef>
              <a:spcAft>
                <a:spcPts val="600"/>
              </a:spcAft>
              <a:buNone/>
            </a:pPr>
            <a:r>
              <a:rPr lang="he-IL" altLang="he-IL" sz="2400" b="1" u="sng" dirty="0"/>
              <a:t>שיעור המס על הדיבידנד</a:t>
            </a:r>
            <a:r>
              <a:rPr lang="he-IL" altLang="he-IL" sz="2400" dirty="0"/>
              <a:t>:</a:t>
            </a:r>
            <a:r>
              <a:rPr lang="he-IL" altLang="he-IL" sz="2400" b="1" u="sng" dirty="0"/>
              <a:t> </a:t>
            </a:r>
          </a:p>
          <a:p>
            <a:pPr marL="0" indent="0" algn="just">
              <a:lnSpc>
                <a:spcPct val="150000"/>
              </a:lnSpc>
              <a:spcBef>
                <a:spcPts val="600"/>
              </a:spcBef>
              <a:spcAft>
                <a:spcPts val="600"/>
              </a:spcAft>
              <a:buFontTx/>
              <a:buNone/>
            </a:pPr>
            <a:r>
              <a:rPr lang="he-IL" altLang="he-IL" sz="2000" dirty="0"/>
              <a:t>תכנית שאושרה משנת 2014 ואילך - שיעור המס על הדיבידנד יהיה 20% (לפני 2014 - 15%). </a:t>
            </a:r>
            <a:r>
              <a:rPr lang="he-IL" altLang="he-IL" sz="2000" b="1" dirty="0"/>
              <a:t>הטבה זו משורשרת עד לרמת היחיד</a:t>
            </a:r>
            <a:r>
              <a:rPr lang="he-IL" altLang="he-IL" sz="2000" dirty="0"/>
              <a:t>.</a:t>
            </a:r>
          </a:p>
          <a:p>
            <a:pPr marL="0" indent="0" algn="just">
              <a:spcBef>
                <a:spcPts val="600"/>
              </a:spcBef>
              <a:spcAft>
                <a:spcPts val="600"/>
              </a:spcAft>
              <a:buFontTx/>
              <a:buNone/>
            </a:pPr>
            <a:endParaRPr lang="he-IL" altLang="he-IL" sz="20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4340" name="מציין מיקום של מספר שקופית 3">
            <a:extLst>
              <a:ext uri="{FF2B5EF4-FFF2-40B4-BE49-F238E27FC236}">
                <a16:creationId xmlns:a16="http://schemas.microsoft.com/office/drawing/2014/main" id="{6F64FD5C-1869-4582-A2C6-B09521EEEE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43BC9AC-D18F-495A-BF35-72BBAA872EC5}" type="slidenum">
              <a:rPr lang="he-IL" altLang="he-IL" sz="1400" smtClean="0"/>
              <a:pPr algn="l">
                <a:spcBef>
                  <a:spcPct val="0"/>
                </a:spcBef>
                <a:buFontTx/>
                <a:buNone/>
              </a:pPr>
              <a:t>58</a:t>
            </a:fld>
            <a:endParaRPr lang="en-US" altLang="he-IL" sz="1400"/>
          </a:p>
        </p:txBody>
      </p:sp>
    </p:spTree>
    <p:extLst>
      <p:ext uri="{BB962C8B-B14F-4D97-AF65-F5344CB8AC3E}">
        <p14:creationId xmlns:p14="http://schemas.microsoft.com/office/powerpoint/2010/main" val="505992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A142F3D0-4898-461E-BC6C-9383CF426A1C}"/>
              </a:ext>
            </a:extLst>
          </p:cNvPr>
          <p:cNvSpPr>
            <a:spLocks noGrp="1" noChangeArrowheads="1"/>
          </p:cNvSpPr>
          <p:nvPr>
            <p:ph type="title"/>
          </p:nvPr>
        </p:nvSpPr>
        <p:spPr>
          <a:xfrm>
            <a:off x="452438" y="0"/>
            <a:ext cx="8229600" cy="620713"/>
          </a:xfrm>
        </p:spPr>
        <p:txBody>
          <a:bodyPr/>
          <a:lstStyle/>
          <a:p>
            <a:r>
              <a:rPr lang="he-IL" altLang="he-IL" sz="3000" b="1" dirty="0"/>
              <a:t>מסלול מפעל תיירותי מפעל מאושר - הטבות המס</a:t>
            </a:r>
            <a:endParaRPr lang="he-IL" altLang="he-IL" sz="2000" dirty="0"/>
          </a:p>
        </p:txBody>
      </p:sp>
      <p:sp>
        <p:nvSpPr>
          <p:cNvPr id="15363" name="מציין מיקום תוכן 2">
            <a:extLst>
              <a:ext uri="{FF2B5EF4-FFF2-40B4-BE49-F238E27FC236}">
                <a16:creationId xmlns:a16="http://schemas.microsoft.com/office/drawing/2014/main" id="{1D629825-BC9D-4A1E-BE33-D562DFE4869E}"/>
              </a:ext>
            </a:extLst>
          </p:cNvPr>
          <p:cNvSpPr>
            <a:spLocks noGrp="1" noChangeArrowheads="1"/>
          </p:cNvSpPr>
          <p:nvPr>
            <p:ph idx="1"/>
          </p:nvPr>
        </p:nvSpPr>
        <p:spPr>
          <a:xfrm>
            <a:off x="444500" y="908050"/>
            <a:ext cx="8229600" cy="4525963"/>
          </a:xfrm>
        </p:spPr>
        <p:txBody>
          <a:bodyPr/>
          <a:lstStyle/>
          <a:p>
            <a:pPr marL="0" indent="0" algn="just">
              <a:spcBef>
                <a:spcPts val="600"/>
              </a:spcBef>
              <a:spcAft>
                <a:spcPts val="600"/>
              </a:spcAft>
              <a:buFontTx/>
              <a:buNone/>
            </a:pPr>
            <a:r>
              <a:rPr lang="he-IL" altLang="he-IL" sz="2400" b="1" u="sng" dirty="0"/>
              <a:t>פחת מואץ</a:t>
            </a:r>
            <a:r>
              <a:rPr lang="he-IL" altLang="he-IL" sz="2400" dirty="0"/>
              <a:t>:</a:t>
            </a:r>
          </a:p>
          <a:p>
            <a:pPr marL="0" indent="0" algn="just">
              <a:lnSpc>
                <a:spcPct val="150000"/>
              </a:lnSpc>
              <a:spcBef>
                <a:spcPts val="600"/>
              </a:spcBef>
              <a:spcAft>
                <a:spcPts val="600"/>
              </a:spcAft>
              <a:buFontTx/>
              <a:buNone/>
            </a:pPr>
            <a:r>
              <a:rPr lang="he-IL" altLang="he-IL" sz="2000" dirty="0"/>
              <a:t>מפעל מאושר יכול לנכות פחת מואץ על בניינים מכונות וציוד ברי פחת הכלולים בתכנית המאושרת. </a:t>
            </a:r>
          </a:p>
          <a:p>
            <a:pPr marL="0" indent="0" algn="just">
              <a:lnSpc>
                <a:spcPct val="150000"/>
              </a:lnSpc>
              <a:spcBef>
                <a:spcPts val="600"/>
              </a:spcBef>
              <a:spcAft>
                <a:spcPts val="600"/>
              </a:spcAft>
              <a:buFontTx/>
              <a:buNone/>
            </a:pPr>
            <a:r>
              <a:rPr lang="he-IL" altLang="he-IL" sz="2000" dirty="0"/>
              <a:t>שיעורי הפחת המואץ למכונות וציוד - 200% משיעור הפחת הנקוב בתקנות הפחת, ולגבי בניינים - 400% משיעור הפחת הנקוב בתקנות הפחת.</a:t>
            </a:r>
          </a:p>
          <a:p>
            <a:pPr marL="0" indent="0" algn="just">
              <a:lnSpc>
                <a:spcPct val="150000"/>
              </a:lnSpc>
              <a:spcBef>
                <a:spcPts val="600"/>
              </a:spcBef>
              <a:spcAft>
                <a:spcPts val="600"/>
              </a:spcAft>
              <a:buFontTx/>
              <a:buNone/>
            </a:pPr>
            <a:r>
              <a:rPr lang="he-IL" altLang="he-IL" sz="2000" dirty="0"/>
              <a:t>ההטבה תינתן במשך 5 שנים ראשונות לשימוש במכונות ובציוד המאושרים.</a:t>
            </a:r>
          </a:p>
          <a:p>
            <a:pPr marL="0" indent="0" algn="just">
              <a:lnSpc>
                <a:spcPct val="150000"/>
              </a:lnSpc>
              <a:spcBef>
                <a:spcPts val="600"/>
              </a:spcBef>
              <a:spcAft>
                <a:spcPts val="600"/>
              </a:spcAft>
              <a:buFontTx/>
              <a:buNone/>
            </a:pPr>
            <a:r>
              <a:rPr lang="he-IL" altLang="he-IL" sz="2000" dirty="0"/>
              <a:t>סעיף 43 לחוק מעניק הטבה של פחת מואץ בגובה 250% במידה ויש מכונות וציוד המופעלים בתנאים קשים או משמרות. </a:t>
            </a:r>
          </a:p>
          <a:p>
            <a:pPr marL="0" indent="0" algn="just">
              <a:spcBef>
                <a:spcPts val="600"/>
              </a:spcBef>
              <a:spcAft>
                <a:spcPts val="600"/>
              </a:spcAft>
              <a:buFontTx/>
              <a:buNone/>
            </a:pPr>
            <a:endParaRPr lang="he-IL" altLang="he-IL" sz="2200" b="1" u="sng" dirty="0"/>
          </a:p>
          <a:p>
            <a:pPr marL="0" indent="0" algn="just">
              <a:spcBef>
                <a:spcPts val="600"/>
              </a:spcBef>
              <a:spcAft>
                <a:spcPts val="600"/>
              </a:spcAft>
              <a:buFontTx/>
              <a:buNone/>
            </a:pPr>
            <a:endParaRPr lang="he-IL" altLang="he-IL" sz="20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5364" name="מציין מיקום של מספר שקופית 3">
            <a:extLst>
              <a:ext uri="{FF2B5EF4-FFF2-40B4-BE49-F238E27FC236}">
                <a16:creationId xmlns:a16="http://schemas.microsoft.com/office/drawing/2014/main" id="{7B3C1B1C-D0FC-42D3-9BC5-99C2E507E3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198852D-D0D9-4CD0-8F0A-A1920A735805}" type="slidenum">
              <a:rPr lang="he-IL" altLang="he-IL" sz="1400" smtClean="0"/>
              <a:pPr algn="l">
                <a:spcBef>
                  <a:spcPct val="0"/>
                </a:spcBef>
                <a:buFontTx/>
                <a:buNone/>
              </a:pPr>
              <a:t>59</a:t>
            </a:fld>
            <a:endParaRPr lang="en-US" altLang="he-IL" sz="1400"/>
          </a:p>
        </p:txBody>
      </p:sp>
    </p:spTree>
    <p:extLst>
      <p:ext uri="{BB962C8B-B14F-4D97-AF65-F5344CB8AC3E}">
        <p14:creationId xmlns:p14="http://schemas.microsoft.com/office/powerpoint/2010/main" val="396743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a:extLst>
              <a:ext uri="{FF2B5EF4-FFF2-40B4-BE49-F238E27FC236}">
                <a16:creationId xmlns:a16="http://schemas.microsoft.com/office/drawing/2014/main" id="{88F8B0D5-DF8A-4B85-BB3E-079A7A3E029F}"/>
              </a:ext>
            </a:extLst>
          </p:cNvPr>
          <p:cNvSpPr>
            <a:spLocks noGrp="1" noChangeArrowheads="1"/>
          </p:cNvSpPr>
          <p:nvPr>
            <p:ph type="title"/>
          </p:nvPr>
        </p:nvSpPr>
        <p:spPr>
          <a:xfrm>
            <a:off x="452438" y="0"/>
            <a:ext cx="8229600" cy="620713"/>
          </a:xfrm>
        </p:spPr>
        <p:txBody>
          <a:bodyPr/>
          <a:lstStyle/>
          <a:p>
            <a:r>
              <a:rPr lang="he-IL" altLang="he-IL" sz="3000" b="1" dirty="0"/>
              <a:t>חוק עידוד השקעות הון - רקע כללי (המשך)</a:t>
            </a:r>
            <a:endParaRPr lang="he-IL" altLang="he-IL" sz="2000" dirty="0"/>
          </a:p>
        </p:txBody>
      </p:sp>
      <p:sp>
        <p:nvSpPr>
          <p:cNvPr id="15363" name="מציין מיקום תוכן 2">
            <a:extLst>
              <a:ext uri="{FF2B5EF4-FFF2-40B4-BE49-F238E27FC236}">
                <a16:creationId xmlns:a16="http://schemas.microsoft.com/office/drawing/2014/main" id="{226B34B3-E33B-4020-82C6-56637128FFA9}"/>
              </a:ext>
            </a:extLst>
          </p:cNvPr>
          <p:cNvSpPr>
            <a:spLocks noGrp="1" noChangeArrowheads="1"/>
          </p:cNvSpPr>
          <p:nvPr>
            <p:ph idx="1"/>
          </p:nvPr>
        </p:nvSpPr>
        <p:spPr>
          <a:xfrm>
            <a:off x="539552" y="836712"/>
            <a:ext cx="8229600" cy="4525963"/>
          </a:xfrm>
        </p:spPr>
        <p:txBody>
          <a:bodyPr/>
          <a:lstStyle/>
          <a:p>
            <a:pPr marL="0" indent="0" algn="just">
              <a:lnSpc>
                <a:spcPct val="150000"/>
              </a:lnSpc>
              <a:spcBef>
                <a:spcPts val="600"/>
              </a:spcBef>
              <a:spcAft>
                <a:spcPts val="600"/>
              </a:spcAft>
              <a:buFontTx/>
              <a:buNone/>
              <a:defRPr/>
            </a:pPr>
            <a:r>
              <a:rPr lang="he-IL" altLang="he-IL" sz="2000" dirty="0"/>
              <a:t>ביום 29.12.2010 התקבל בכנסת חוק המדיניות הכלכלית לשנים 2011 ו - 2012 (תיקוני חקיקה), </a:t>
            </a:r>
            <a:r>
              <a:rPr lang="he-IL" altLang="he-IL" sz="2000" dirty="0" err="1"/>
              <a:t>התשע"א</a:t>
            </a:r>
            <a:r>
              <a:rPr lang="he-IL" altLang="he-IL" sz="2000" dirty="0"/>
              <a:t> - 2011 (להלן: "</a:t>
            </a:r>
            <a:r>
              <a:rPr lang="he-IL" altLang="he-IL" sz="2000" b="1" i="1" dirty="0"/>
              <a:t>תיקון 68</a:t>
            </a:r>
            <a:r>
              <a:rPr lang="he-IL" altLang="he-IL" sz="2000" dirty="0"/>
              <a:t>").</a:t>
            </a:r>
          </a:p>
          <a:p>
            <a:pPr marL="0" indent="0" algn="just">
              <a:lnSpc>
                <a:spcPct val="150000"/>
              </a:lnSpc>
              <a:spcBef>
                <a:spcPts val="600"/>
              </a:spcBef>
              <a:spcAft>
                <a:spcPts val="600"/>
              </a:spcAft>
              <a:buFontTx/>
              <a:buNone/>
              <a:defRPr/>
            </a:pPr>
            <a:r>
              <a:rPr lang="he-IL" altLang="he-IL" sz="2000" b="1" i="1" dirty="0"/>
              <a:t>עד לתיקון 68</a:t>
            </a:r>
            <a:r>
              <a:rPr lang="he-IL" altLang="he-IL" sz="2000" dirty="0"/>
              <a:t> ניתנו הטבות מס במסגרת </a:t>
            </a:r>
            <a:r>
              <a:rPr lang="he-IL" altLang="he-IL" sz="2000" u="sng" dirty="0"/>
              <a:t>שני</a:t>
            </a:r>
            <a:r>
              <a:rPr lang="he-IL" altLang="he-IL" sz="2000" dirty="0"/>
              <a:t> מסלולים עיקריים:</a:t>
            </a:r>
          </a:p>
          <a:p>
            <a:pPr marL="457200" indent="-457200" algn="just">
              <a:lnSpc>
                <a:spcPct val="150000"/>
              </a:lnSpc>
              <a:spcBef>
                <a:spcPts val="600"/>
              </a:spcBef>
              <a:spcAft>
                <a:spcPts val="600"/>
              </a:spcAft>
              <a:buFontTx/>
              <a:buAutoNum type="arabicPeriod"/>
              <a:defRPr/>
            </a:pPr>
            <a:r>
              <a:rPr lang="he-IL" altLang="he-IL" sz="2000" u="sng" dirty="0"/>
              <a:t>מסלול מענקים</a:t>
            </a:r>
            <a:r>
              <a:rPr lang="he-IL" altLang="he-IL" sz="2000" dirty="0"/>
              <a:t> - מענק בגובה אחוז מסוים מההשקעה שאושרה בהתאם לאזור הפיתוח בו מוקם המפעל. המסלול מופעל ע"י מרכז השקעות ונותן מענק השקעה לחברה בעלת "מפעל מאושר".</a:t>
            </a:r>
          </a:p>
          <a:p>
            <a:pPr marL="457200" indent="-457200" algn="just">
              <a:lnSpc>
                <a:spcPct val="150000"/>
              </a:lnSpc>
              <a:spcBef>
                <a:spcPts val="600"/>
              </a:spcBef>
              <a:spcAft>
                <a:spcPts val="600"/>
              </a:spcAft>
              <a:buFontTx/>
              <a:buAutoNum type="arabicPeriod"/>
              <a:defRPr/>
            </a:pPr>
            <a:r>
              <a:rPr lang="he-IL" altLang="he-IL" sz="2000" u="sng" dirty="0"/>
              <a:t>מסלול הטבות המס</a:t>
            </a:r>
            <a:r>
              <a:rPr lang="he-IL" altLang="he-IL" sz="2000" dirty="0"/>
              <a:t> - הטבות המס נוספות כתחליף לוויתור החברה על מענק. הטבות המס ניתנות לתקופה מוגבלת. המסלול מופעל על ידי רשות המיסים.</a:t>
            </a:r>
          </a:p>
          <a:p>
            <a:pPr marL="457200" indent="-457200" algn="just">
              <a:lnSpc>
                <a:spcPct val="150000"/>
              </a:lnSpc>
              <a:spcBef>
                <a:spcPts val="600"/>
              </a:spcBef>
              <a:spcAft>
                <a:spcPts val="600"/>
              </a:spcAft>
              <a:buFontTx/>
              <a:buAutoNum type="arabicPeriod"/>
              <a:defRPr/>
            </a:pPr>
            <a:endParaRPr lang="he-IL" altLang="he-IL" sz="2000" dirty="0"/>
          </a:p>
          <a:p>
            <a:pPr marL="457200" indent="-457200" algn="just">
              <a:lnSpc>
                <a:spcPct val="150000"/>
              </a:lnSpc>
              <a:spcBef>
                <a:spcPts val="600"/>
              </a:spcBef>
              <a:spcAft>
                <a:spcPts val="600"/>
              </a:spcAft>
              <a:buFontTx/>
              <a:buAutoNum type="arabicPeriod"/>
              <a:defRPr/>
            </a:pPr>
            <a:endParaRPr lang="he-IL" altLang="he-IL" sz="2000" dirty="0"/>
          </a:p>
          <a:p>
            <a:pPr marL="0" indent="0" algn="just">
              <a:spcBef>
                <a:spcPts val="600"/>
              </a:spcBef>
              <a:spcAft>
                <a:spcPts val="600"/>
              </a:spcAft>
              <a:buNone/>
              <a:defRPr/>
            </a:pPr>
            <a:endParaRPr lang="he-IL" altLang="he-IL" sz="2200" dirty="0"/>
          </a:p>
          <a:p>
            <a:pPr marL="0" indent="0" algn="just">
              <a:buFontTx/>
              <a:buNone/>
              <a:defRPr/>
            </a:pPr>
            <a:endParaRPr lang="en-US" altLang="he-IL" sz="2000" dirty="0"/>
          </a:p>
        </p:txBody>
      </p:sp>
      <p:sp>
        <p:nvSpPr>
          <p:cNvPr id="10244" name="מציין מיקום של מספר שקופית 3">
            <a:extLst>
              <a:ext uri="{FF2B5EF4-FFF2-40B4-BE49-F238E27FC236}">
                <a16:creationId xmlns:a16="http://schemas.microsoft.com/office/drawing/2014/main" id="{63D9C04A-1C3A-476F-8BA8-8A6BB29AAC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8165C74-C0EF-492A-9937-E3387673FA13}" type="slidenum">
              <a:rPr lang="he-IL" altLang="he-IL" sz="1400" smtClean="0"/>
              <a:pPr algn="l">
                <a:spcBef>
                  <a:spcPct val="0"/>
                </a:spcBef>
                <a:buFontTx/>
                <a:buNone/>
              </a:pPr>
              <a:t>6</a:t>
            </a:fld>
            <a:endParaRPr lang="en-US" altLang="he-IL" sz="1400"/>
          </a:p>
        </p:txBody>
      </p:sp>
    </p:spTree>
    <p:extLst>
      <p:ext uri="{BB962C8B-B14F-4D97-AF65-F5344CB8AC3E}">
        <p14:creationId xmlns:p14="http://schemas.microsoft.com/office/powerpoint/2010/main" val="2636403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A142F3D0-4898-461E-BC6C-9383CF426A1C}"/>
              </a:ext>
            </a:extLst>
          </p:cNvPr>
          <p:cNvSpPr>
            <a:spLocks noGrp="1" noChangeArrowheads="1"/>
          </p:cNvSpPr>
          <p:nvPr>
            <p:ph type="title"/>
          </p:nvPr>
        </p:nvSpPr>
        <p:spPr>
          <a:xfrm>
            <a:off x="452438" y="0"/>
            <a:ext cx="8229600" cy="620713"/>
          </a:xfrm>
        </p:spPr>
        <p:txBody>
          <a:bodyPr/>
          <a:lstStyle/>
          <a:p>
            <a:r>
              <a:rPr lang="he-IL" altLang="he-IL" sz="3000" b="1" dirty="0"/>
              <a:t>מסלול מפעל תיירותי מפעל מוטב - הגדרות</a:t>
            </a:r>
            <a:endParaRPr lang="he-IL" altLang="he-IL" sz="2000" dirty="0"/>
          </a:p>
        </p:txBody>
      </p:sp>
      <p:sp>
        <p:nvSpPr>
          <p:cNvPr id="15363" name="מציין מיקום תוכן 2">
            <a:extLst>
              <a:ext uri="{FF2B5EF4-FFF2-40B4-BE49-F238E27FC236}">
                <a16:creationId xmlns:a16="http://schemas.microsoft.com/office/drawing/2014/main" id="{1D629825-BC9D-4A1E-BE33-D562DFE4869E}"/>
              </a:ext>
            </a:extLst>
          </p:cNvPr>
          <p:cNvSpPr>
            <a:spLocks noGrp="1" noChangeArrowheads="1"/>
          </p:cNvSpPr>
          <p:nvPr>
            <p:ph idx="1"/>
          </p:nvPr>
        </p:nvSpPr>
        <p:spPr>
          <a:xfrm>
            <a:off x="444500" y="908050"/>
            <a:ext cx="8229600" cy="4525963"/>
          </a:xfrm>
        </p:spPr>
        <p:txBody>
          <a:bodyPr/>
          <a:lstStyle/>
          <a:p>
            <a:pPr marL="0" indent="0" algn="just">
              <a:spcBef>
                <a:spcPts val="600"/>
              </a:spcBef>
              <a:spcAft>
                <a:spcPts val="600"/>
              </a:spcAft>
              <a:buFontTx/>
              <a:buNone/>
            </a:pPr>
            <a:r>
              <a:rPr lang="he-IL" altLang="he-IL" sz="2400" b="1" u="sng" dirty="0"/>
              <a:t>מפעל מוטב</a:t>
            </a:r>
            <a:r>
              <a:rPr lang="he-IL" altLang="he-IL" sz="2400" dirty="0"/>
              <a:t> הינו מפעל העומד בארבעת התנאים שלהלן:</a:t>
            </a:r>
          </a:p>
          <a:p>
            <a:pPr marL="457200" indent="-457200" algn="just">
              <a:spcBef>
                <a:spcPts val="600"/>
              </a:spcBef>
              <a:spcAft>
                <a:spcPts val="600"/>
              </a:spcAft>
              <a:buFontTx/>
              <a:buAutoNum type="arabicPeriod"/>
            </a:pPr>
            <a:r>
              <a:rPr lang="he-IL" altLang="he-IL" sz="2400" dirty="0"/>
              <a:t>מפעל תיירותי.</a:t>
            </a:r>
          </a:p>
          <a:p>
            <a:pPr marL="457200" indent="-457200" algn="just">
              <a:spcBef>
                <a:spcPts val="600"/>
              </a:spcBef>
              <a:spcAft>
                <a:spcPts val="600"/>
              </a:spcAft>
              <a:buFontTx/>
              <a:buAutoNum type="arabicPeriod"/>
            </a:pPr>
            <a:r>
              <a:rPr lang="he-IL" altLang="he-IL" sz="2400" dirty="0"/>
              <a:t>מפעל בר תחרות.</a:t>
            </a:r>
          </a:p>
          <a:p>
            <a:pPr marL="457200" indent="-457200" algn="just">
              <a:spcBef>
                <a:spcPts val="600"/>
              </a:spcBef>
              <a:spcAft>
                <a:spcPts val="600"/>
              </a:spcAft>
              <a:buFontTx/>
              <a:buAutoNum type="arabicPeriod"/>
            </a:pPr>
            <a:r>
              <a:rPr lang="he-IL" altLang="he-IL" sz="2400" dirty="0"/>
              <a:t>לשם הקמתו בוצעה השקעה מזערית מזכה </a:t>
            </a:r>
            <a:r>
              <a:rPr lang="he-IL" altLang="he-IL" sz="1800" dirty="0"/>
              <a:t>- כהגדרתה בסעיף 51 לחוק.</a:t>
            </a:r>
          </a:p>
          <a:p>
            <a:pPr marL="457200" indent="-457200" algn="just">
              <a:spcBef>
                <a:spcPts val="600"/>
              </a:spcBef>
              <a:spcAft>
                <a:spcPts val="600"/>
              </a:spcAft>
              <a:buFontTx/>
              <a:buAutoNum type="arabicPeriod"/>
            </a:pPr>
            <a:r>
              <a:rPr lang="he-IL" altLang="he-IL" sz="2400" dirty="0"/>
              <a:t>המפעל החדש או חלק מהמפעל אינו מפעל מאושר.</a:t>
            </a:r>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b="1" u="sng" dirty="0"/>
          </a:p>
          <a:p>
            <a:pPr marL="0" indent="0" algn="just">
              <a:spcBef>
                <a:spcPts val="600"/>
              </a:spcBef>
              <a:spcAft>
                <a:spcPts val="600"/>
              </a:spcAft>
              <a:buFontTx/>
              <a:buNone/>
            </a:pPr>
            <a:endParaRPr lang="he-IL" altLang="he-IL" sz="20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5364" name="מציין מיקום של מספר שקופית 3">
            <a:extLst>
              <a:ext uri="{FF2B5EF4-FFF2-40B4-BE49-F238E27FC236}">
                <a16:creationId xmlns:a16="http://schemas.microsoft.com/office/drawing/2014/main" id="{7B3C1B1C-D0FC-42D3-9BC5-99C2E507E3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198852D-D0D9-4CD0-8F0A-A1920A735805}" type="slidenum">
              <a:rPr lang="he-IL" altLang="he-IL" sz="1400" smtClean="0"/>
              <a:pPr algn="l">
                <a:spcBef>
                  <a:spcPct val="0"/>
                </a:spcBef>
                <a:buFontTx/>
                <a:buNone/>
              </a:pPr>
              <a:t>60</a:t>
            </a:fld>
            <a:endParaRPr lang="en-US" altLang="he-IL" sz="1400"/>
          </a:p>
        </p:txBody>
      </p:sp>
    </p:spTree>
    <p:extLst>
      <p:ext uri="{BB962C8B-B14F-4D97-AF65-F5344CB8AC3E}">
        <p14:creationId xmlns:p14="http://schemas.microsoft.com/office/powerpoint/2010/main" val="463388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A142F3D0-4898-461E-BC6C-9383CF426A1C}"/>
              </a:ext>
            </a:extLst>
          </p:cNvPr>
          <p:cNvSpPr>
            <a:spLocks noGrp="1" noChangeArrowheads="1"/>
          </p:cNvSpPr>
          <p:nvPr>
            <p:ph type="title"/>
          </p:nvPr>
        </p:nvSpPr>
        <p:spPr>
          <a:xfrm>
            <a:off x="452438" y="0"/>
            <a:ext cx="8229600" cy="620713"/>
          </a:xfrm>
        </p:spPr>
        <p:txBody>
          <a:bodyPr/>
          <a:lstStyle/>
          <a:p>
            <a:r>
              <a:rPr lang="he-IL" altLang="he-IL" sz="3000" b="1" dirty="0"/>
              <a:t>מסלול מפעל תיירותי מפעל מוטב - הטבות המס</a:t>
            </a:r>
            <a:endParaRPr lang="he-IL" altLang="he-IL" sz="2000" dirty="0"/>
          </a:p>
        </p:txBody>
      </p:sp>
      <p:sp>
        <p:nvSpPr>
          <p:cNvPr id="15363" name="מציין מיקום תוכן 2">
            <a:extLst>
              <a:ext uri="{FF2B5EF4-FFF2-40B4-BE49-F238E27FC236}">
                <a16:creationId xmlns:a16="http://schemas.microsoft.com/office/drawing/2014/main" id="{1D629825-BC9D-4A1E-BE33-D562DFE4869E}"/>
              </a:ext>
            </a:extLst>
          </p:cNvPr>
          <p:cNvSpPr>
            <a:spLocks noGrp="1" noChangeArrowheads="1"/>
          </p:cNvSpPr>
          <p:nvPr>
            <p:ph idx="1"/>
          </p:nvPr>
        </p:nvSpPr>
        <p:spPr>
          <a:xfrm>
            <a:off x="444500" y="908050"/>
            <a:ext cx="8229600" cy="4525963"/>
          </a:xfrm>
        </p:spPr>
        <p:txBody>
          <a:bodyPr/>
          <a:lstStyle/>
          <a:p>
            <a:pPr marL="0" indent="0" algn="just">
              <a:spcBef>
                <a:spcPts val="600"/>
              </a:spcBef>
              <a:spcAft>
                <a:spcPts val="600"/>
              </a:spcAft>
              <a:buFontTx/>
              <a:buNone/>
            </a:pPr>
            <a:r>
              <a:rPr lang="he-IL" altLang="he-IL" sz="2400" b="1" u="sng" dirty="0"/>
              <a:t>אזור פיתוח א'</a:t>
            </a:r>
            <a:r>
              <a:rPr lang="he-IL" altLang="he-IL" sz="2400" dirty="0"/>
              <a:t>:</a:t>
            </a:r>
          </a:p>
          <a:p>
            <a:pPr marL="0" indent="0" algn="just">
              <a:spcBef>
                <a:spcPts val="600"/>
              </a:spcBef>
              <a:spcAft>
                <a:spcPts val="600"/>
              </a:spcAft>
              <a:buFontTx/>
              <a:buNone/>
            </a:pPr>
            <a:r>
              <a:rPr lang="he-IL" altLang="he-IL" sz="2200" dirty="0"/>
              <a:t>מסלול א' - 10 שנים פטור ממס, דיבידנד יחויב בשיעור 20</a:t>
            </a:r>
            <a:r>
              <a:rPr lang="he-IL" altLang="he-IL" sz="2200"/>
              <a:t>%,  </a:t>
            </a:r>
            <a:endParaRPr lang="he-IL" altLang="he-IL" sz="2200" dirty="0"/>
          </a:p>
          <a:p>
            <a:pPr marL="0" indent="0" algn="just">
              <a:spcBef>
                <a:spcPts val="600"/>
              </a:spcBef>
              <a:spcAft>
                <a:spcPts val="600"/>
              </a:spcAft>
              <a:buFontTx/>
              <a:buNone/>
            </a:pPr>
            <a:r>
              <a:rPr lang="he-IL" altLang="he-IL" sz="2200" dirty="0"/>
              <a:t>מסלול ב' - 10 שנים מס חברות נמוך בשיעור 11.5%, דיבידנד יחויב בשיעור של 4%.</a:t>
            </a:r>
          </a:p>
          <a:p>
            <a:pPr marL="0" indent="0" algn="just">
              <a:spcBef>
                <a:spcPts val="600"/>
              </a:spcBef>
              <a:spcAft>
                <a:spcPts val="600"/>
              </a:spcAft>
              <a:buNone/>
            </a:pPr>
            <a:r>
              <a:rPr lang="he-IL" altLang="he-IL" sz="2400" b="1" u="sng" dirty="0"/>
              <a:t>אזור פיתוח ב'</a:t>
            </a:r>
            <a:r>
              <a:rPr lang="he-IL" altLang="he-IL" sz="2400" dirty="0"/>
              <a:t>: </a:t>
            </a:r>
          </a:p>
          <a:p>
            <a:pPr marL="0" indent="0" algn="just">
              <a:spcBef>
                <a:spcPts val="600"/>
              </a:spcBef>
              <a:spcAft>
                <a:spcPts val="600"/>
              </a:spcAft>
              <a:buFontTx/>
              <a:buNone/>
            </a:pPr>
            <a:r>
              <a:rPr lang="he-IL" altLang="he-IL" sz="2200" dirty="0"/>
              <a:t>6 שנים פטור ממס </a:t>
            </a:r>
            <a:r>
              <a:rPr lang="he-IL" altLang="he-IL" sz="2200" b="1" dirty="0"/>
              <a:t>וגם</a:t>
            </a:r>
            <a:r>
              <a:rPr lang="he-IL" altLang="he-IL" sz="2200" dirty="0"/>
              <a:t> שנה אחת מס מופחת.  סה"כ 7 שנות הטבה.</a:t>
            </a:r>
          </a:p>
          <a:p>
            <a:pPr marL="0" indent="0" algn="just">
              <a:spcBef>
                <a:spcPts val="600"/>
              </a:spcBef>
              <a:spcAft>
                <a:spcPts val="600"/>
              </a:spcAft>
              <a:buFontTx/>
              <a:buNone/>
            </a:pPr>
            <a:r>
              <a:rPr lang="he-IL" altLang="he-IL" sz="2200" b="1" u="sng" dirty="0"/>
              <a:t>אזור אחר</a:t>
            </a:r>
            <a:r>
              <a:rPr lang="he-IL" altLang="he-IL" sz="2200" dirty="0"/>
              <a:t>: </a:t>
            </a:r>
          </a:p>
          <a:p>
            <a:pPr marL="0" indent="0" algn="just">
              <a:spcBef>
                <a:spcPts val="600"/>
              </a:spcBef>
              <a:spcAft>
                <a:spcPts val="600"/>
              </a:spcAft>
              <a:buFontTx/>
              <a:buNone/>
            </a:pPr>
            <a:r>
              <a:rPr lang="he-IL" altLang="he-IL" sz="2200" dirty="0"/>
              <a:t>שנתיים פטור ממס </a:t>
            </a:r>
            <a:r>
              <a:rPr lang="he-IL" altLang="he-IL" sz="2200" b="1" dirty="0"/>
              <a:t>וגם</a:t>
            </a:r>
            <a:r>
              <a:rPr lang="he-IL" altLang="he-IL" sz="2200" dirty="0"/>
              <a:t> 5 שנים מס מופחת.</a:t>
            </a:r>
            <a:endParaRPr lang="he-IL" altLang="he-IL" sz="2200" b="1" u="sng" dirty="0"/>
          </a:p>
          <a:p>
            <a:pPr marL="0" indent="0" algn="just">
              <a:spcBef>
                <a:spcPts val="600"/>
              </a:spcBef>
              <a:spcAft>
                <a:spcPts val="600"/>
              </a:spcAft>
              <a:buFontTx/>
              <a:buNone/>
            </a:pPr>
            <a:endParaRPr lang="he-IL" altLang="he-IL" sz="20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5364" name="מציין מיקום של מספר שקופית 3">
            <a:extLst>
              <a:ext uri="{FF2B5EF4-FFF2-40B4-BE49-F238E27FC236}">
                <a16:creationId xmlns:a16="http://schemas.microsoft.com/office/drawing/2014/main" id="{7B3C1B1C-D0FC-42D3-9BC5-99C2E507E3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198852D-D0D9-4CD0-8F0A-A1920A735805}" type="slidenum">
              <a:rPr lang="he-IL" altLang="he-IL" sz="1400" smtClean="0"/>
              <a:pPr algn="l">
                <a:spcBef>
                  <a:spcPct val="0"/>
                </a:spcBef>
                <a:buFontTx/>
                <a:buNone/>
              </a:pPr>
              <a:t>61</a:t>
            </a:fld>
            <a:endParaRPr lang="en-US" altLang="he-IL" sz="1400"/>
          </a:p>
        </p:txBody>
      </p:sp>
    </p:spTree>
    <p:extLst>
      <p:ext uri="{BB962C8B-B14F-4D97-AF65-F5344CB8AC3E}">
        <p14:creationId xmlns:p14="http://schemas.microsoft.com/office/powerpoint/2010/main" val="3717831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06C723-A059-480A-99DB-EFB704518493}"/>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914400" indent="-914400" algn="ctr">
              <a:lnSpc>
                <a:spcPct val="90000"/>
              </a:lnSpc>
              <a:spcBef>
                <a:spcPct val="60000"/>
              </a:spcBef>
              <a:buFont typeface="+mj-lt"/>
              <a:buAutoNum type="arabicPeriod" startAt="7"/>
              <a:defRPr/>
            </a:pPr>
            <a:r>
              <a:rPr lang="he-IL" altLang="he-IL" sz="5400" b="1" dirty="0"/>
              <a:t>מסלול מענקים</a:t>
            </a:r>
            <a:endParaRPr lang="en-US" altLang="he-IL" sz="5400" b="1" dirty="0"/>
          </a:p>
        </p:txBody>
      </p:sp>
      <p:sp>
        <p:nvSpPr>
          <p:cNvPr id="31747" name="מציין מיקום של מספר שקופית 1">
            <a:extLst>
              <a:ext uri="{FF2B5EF4-FFF2-40B4-BE49-F238E27FC236}">
                <a16:creationId xmlns:a16="http://schemas.microsoft.com/office/drawing/2014/main" id="{C3EE4C20-FA77-43D9-B88C-4A26369A25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29CA583-CBCC-4C85-B34E-155F51468194}" type="slidenum">
              <a:rPr lang="he-IL" altLang="he-IL" sz="1400" smtClean="0"/>
              <a:pPr algn="l">
                <a:spcBef>
                  <a:spcPct val="0"/>
                </a:spcBef>
                <a:buFontTx/>
                <a:buNone/>
              </a:pPr>
              <a:t>62</a:t>
            </a:fld>
            <a:endParaRPr lang="en-US" altLang="he-IL" sz="1400"/>
          </a:p>
        </p:txBody>
      </p:sp>
    </p:spTree>
    <p:extLst>
      <p:ext uri="{BB962C8B-B14F-4D97-AF65-F5344CB8AC3E}">
        <p14:creationId xmlns:p14="http://schemas.microsoft.com/office/powerpoint/2010/main" val="34664448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1">
            <a:extLst>
              <a:ext uri="{FF2B5EF4-FFF2-40B4-BE49-F238E27FC236}">
                <a16:creationId xmlns:a16="http://schemas.microsoft.com/office/drawing/2014/main" id="{6FDEF176-3ED6-43AB-BE95-F7700F4D0EB0}"/>
              </a:ext>
            </a:extLst>
          </p:cNvPr>
          <p:cNvSpPr>
            <a:spLocks noGrp="1" noChangeArrowheads="1"/>
          </p:cNvSpPr>
          <p:nvPr>
            <p:ph type="title"/>
          </p:nvPr>
        </p:nvSpPr>
        <p:spPr>
          <a:xfrm>
            <a:off x="452438" y="0"/>
            <a:ext cx="8229600" cy="620713"/>
          </a:xfrm>
        </p:spPr>
        <p:txBody>
          <a:bodyPr/>
          <a:lstStyle/>
          <a:p>
            <a:r>
              <a:rPr lang="he-IL" altLang="he-IL" sz="3000" b="1" dirty="0"/>
              <a:t>מסלול מענקים</a:t>
            </a:r>
            <a:endParaRPr lang="he-IL" altLang="he-IL" sz="2000" dirty="0"/>
          </a:p>
        </p:txBody>
      </p:sp>
      <p:sp>
        <p:nvSpPr>
          <p:cNvPr id="32771" name="מציין מיקום תוכן 2">
            <a:extLst>
              <a:ext uri="{FF2B5EF4-FFF2-40B4-BE49-F238E27FC236}">
                <a16:creationId xmlns:a16="http://schemas.microsoft.com/office/drawing/2014/main" id="{5CABF332-C976-4799-852B-224F54E55B69}"/>
              </a:ext>
            </a:extLst>
          </p:cNvPr>
          <p:cNvSpPr>
            <a:spLocks noGrp="1" noChangeArrowheads="1"/>
          </p:cNvSpPr>
          <p:nvPr>
            <p:ph idx="1"/>
          </p:nvPr>
        </p:nvSpPr>
        <p:spPr>
          <a:xfrm>
            <a:off x="611188" y="908050"/>
            <a:ext cx="8229600" cy="4525963"/>
          </a:xfrm>
        </p:spPr>
        <p:txBody>
          <a:bodyPr/>
          <a:lstStyle/>
          <a:p>
            <a:pPr marL="0" indent="0" algn="just">
              <a:lnSpc>
                <a:spcPct val="150000"/>
              </a:lnSpc>
              <a:spcBef>
                <a:spcPts val="600"/>
              </a:spcBef>
              <a:spcAft>
                <a:spcPts val="600"/>
              </a:spcAft>
              <a:buFontTx/>
              <a:buNone/>
            </a:pPr>
            <a:r>
              <a:rPr lang="he-IL" altLang="he-IL" sz="2000" dirty="0"/>
              <a:t>במסלול זה ניתן מענק בגובה אחוז מסוים מההשקעה שאושרה, בהתאם לאזור הפיתוח בו מוקם המפעל המאושר ובכפוף לתנאים נוספים שנקבעו ע"י הרשות להשקעות ולפיתוח התעשייה והכלכלה.</a:t>
            </a:r>
          </a:p>
          <a:p>
            <a:pPr marL="0" indent="0" algn="just">
              <a:lnSpc>
                <a:spcPct val="150000"/>
              </a:lnSpc>
              <a:spcBef>
                <a:spcPts val="600"/>
              </a:spcBef>
              <a:spcAft>
                <a:spcPts val="600"/>
              </a:spcAft>
              <a:buFontTx/>
              <a:buNone/>
            </a:pPr>
            <a:r>
              <a:rPr lang="he-IL" altLang="he-IL" sz="2000" dirty="0"/>
              <a:t>סעיף 40ב לחוק מגדיר מהם </a:t>
            </a:r>
            <a:r>
              <a:rPr lang="he-IL" altLang="he-IL" sz="2000" u="sng" dirty="0"/>
              <a:t>התנאים</a:t>
            </a:r>
            <a:r>
              <a:rPr lang="he-IL" altLang="he-IL" sz="2000" dirty="0"/>
              <a:t> לקבלת מענק השקעה:</a:t>
            </a:r>
          </a:p>
          <a:p>
            <a:pPr marL="0" indent="0" algn="just">
              <a:lnSpc>
                <a:spcPct val="150000"/>
              </a:lnSpc>
              <a:spcBef>
                <a:spcPts val="600"/>
              </a:spcBef>
              <a:spcAft>
                <a:spcPts val="600"/>
              </a:spcAft>
              <a:buFontTx/>
              <a:buNone/>
            </a:pPr>
            <a:r>
              <a:rPr lang="he-IL" altLang="he-IL" sz="2000" dirty="0"/>
              <a:t>מפעל מאושר כהגדרתו בסעיף 18א לחוק (מפעל תעשייתי, תיירותי או מפעל להשכרת ציוד או בניין תעשייתי) אשר מנוהל ע"י חברה או </a:t>
            </a:r>
            <a:r>
              <a:rPr lang="he-IL" altLang="he-IL" sz="2000" dirty="0" err="1"/>
              <a:t>אגש"ח</a:t>
            </a:r>
            <a:r>
              <a:rPr lang="he-IL" altLang="he-IL" sz="2000" dirty="0"/>
              <a:t>.</a:t>
            </a:r>
          </a:p>
          <a:p>
            <a:pPr marL="0" indent="0" algn="just">
              <a:lnSpc>
                <a:spcPct val="150000"/>
              </a:lnSpc>
              <a:spcBef>
                <a:spcPts val="600"/>
              </a:spcBef>
              <a:spcAft>
                <a:spcPts val="600"/>
              </a:spcAft>
              <a:buFontTx/>
              <a:buNone/>
            </a:pPr>
            <a:r>
              <a:rPr lang="he-IL" altLang="he-IL" sz="2000" dirty="0"/>
              <a:t>סעיף 40ג לחוק מגדיר מהו גובה המענק שיתקבל (באחוזים) מהמחיר המקורי של נכסי המפעל או הבניין התעשייתי בהתאם לסוג המפעל ובמיקומו בארץ.</a:t>
            </a:r>
          </a:p>
          <a:p>
            <a:pPr marL="0" indent="0" algn="just">
              <a:lnSpc>
                <a:spcPct val="150000"/>
              </a:lnSpc>
              <a:spcBef>
                <a:spcPts val="600"/>
              </a:spcBef>
              <a:spcAft>
                <a:spcPts val="600"/>
              </a:spcAft>
              <a:buFontTx/>
              <a:buNone/>
            </a:pPr>
            <a:r>
              <a:rPr lang="he-IL" altLang="he-IL" sz="2000" dirty="0"/>
              <a:t>מועד קבלת המענק הינו במהלך הבנייה או הרכישה של נכסי המפעל.</a:t>
            </a:r>
          </a:p>
          <a:p>
            <a:pPr marL="0" indent="0" algn="just">
              <a:buFontTx/>
              <a:buNone/>
            </a:pPr>
            <a:endParaRPr lang="en-US" altLang="he-IL" sz="2000" dirty="0"/>
          </a:p>
        </p:txBody>
      </p:sp>
      <p:sp>
        <p:nvSpPr>
          <p:cNvPr id="32772" name="מציין מיקום של מספר שקופית 3">
            <a:extLst>
              <a:ext uri="{FF2B5EF4-FFF2-40B4-BE49-F238E27FC236}">
                <a16:creationId xmlns:a16="http://schemas.microsoft.com/office/drawing/2014/main" id="{F821F425-04D4-4FF4-ACAE-15223F0339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9DCF08E-1B87-4F8A-865C-23256727B162}" type="slidenum">
              <a:rPr lang="he-IL" altLang="he-IL" sz="1400" smtClean="0"/>
              <a:pPr algn="l">
                <a:spcBef>
                  <a:spcPct val="0"/>
                </a:spcBef>
                <a:buFontTx/>
                <a:buNone/>
              </a:pPr>
              <a:t>63</a:t>
            </a:fld>
            <a:endParaRPr lang="en-US" altLang="he-IL" sz="1400"/>
          </a:p>
        </p:txBody>
      </p:sp>
    </p:spTree>
    <p:extLst>
      <p:ext uri="{BB962C8B-B14F-4D97-AF65-F5344CB8AC3E}">
        <p14:creationId xmlns:p14="http://schemas.microsoft.com/office/powerpoint/2010/main" val="2936111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06C723-A059-480A-99DB-EFB704518493}"/>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914400" indent="-914400" algn="ctr">
              <a:lnSpc>
                <a:spcPct val="90000"/>
              </a:lnSpc>
              <a:spcBef>
                <a:spcPct val="60000"/>
              </a:spcBef>
              <a:buFont typeface="+mj-lt"/>
              <a:buAutoNum type="arabicPeriod" startAt="8"/>
              <a:defRPr/>
            </a:pPr>
            <a:r>
              <a:rPr lang="he-IL" altLang="he-IL" sz="5400" b="1" dirty="0"/>
              <a:t>יצואן עקיף</a:t>
            </a:r>
            <a:endParaRPr lang="en-US" altLang="he-IL" sz="5400" b="1" dirty="0"/>
          </a:p>
        </p:txBody>
      </p:sp>
      <p:sp>
        <p:nvSpPr>
          <p:cNvPr id="31747" name="מציין מיקום של מספר שקופית 1">
            <a:extLst>
              <a:ext uri="{FF2B5EF4-FFF2-40B4-BE49-F238E27FC236}">
                <a16:creationId xmlns:a16="http://schemas.microsoft.com/office/drawing/2014/main" id="{C3EE4C20-FA77-43D9-B88C-4A26369A25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29CA583-CBCC-4C85-B34E-155F51468194}" type="slidenum">
              <a:rPr lang="he-IL" altLang="he-IL" sz="1400" smtClean="0"/>
              <a:pPr algn="l">
                <a:spcBef>
                  <a:spcPct val="0"/>
                </a:spcBef>
                <a:buFontTx/>
                <a:buNone/>
              </a:pPr>
              <a:t>64</a:t>
            </a:fld>
            <a:endParaRPr lang="en-US" altLang="he-IL" sz="1400"/>
          </a:p>
        </p:txBody>
      </p:sp>
    </p:spTree>
    <p:extLst>
      <p:ext uri="{BB962C8B-B14F-4D97-AF65-F5344CB8AC3E}">
        <p14:creationId xmlns:p14="http://schemas.microsoft.com/office/powerpoint/2010/main" val="12386008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1">
            <a:extLst>
              <a:ext uri="{FF2B5EF4-FFF2-40B4-BE49-F238E27FC236}">
                <a16:creationId xmlns:a16="http://schemas.microsoft.com/office/drawing/2014/main" id="{6FDEF176-3ED6-43AB-BE95-F7700F4D0EB0}"/>
              </a:ext>
            </a:extLst>
          </p:cNvPr>
          <p:cNvSpPr>
            <a:spLocks noGrp="1" noChangeArrowheads="1"/>
          </p:cNvSpPr>
          <p:nvPr>
            <p:ph type="title"/>
          </p:nvPr>
        </p:nvSpPr>
        <p:spPr>
          <a:xfrm>
            <a:off x="452438" y="0"/>
            <a:ext cx="8229600" cy="620713"/>
          </a:xfrm>
        </p:spPr>
        <p:txBody>
          <a:bodyPr/>
          <a:lstStyle/>
          <a:p>
            <a:r>
              <a:rPr lang="he-IL" altLang="he-IL" sz="3000" b="1" dirty="0"/>
              <a:t>ייצואן עקיף </a:t>
            </a:r>
            <a:endParaRPr lang="he-IL" altLang="he-IL" sz="2000" dirty="0"/>
          </a:p>
        </p:txBody>
      </p:sp>
      <p:sp>
        <p:nvSpPr>
          <p:cNvPr id="32771" name="מציין מיקום תוכן 2">
            <a:extLst>
              <a:ext uri="{FF2B5EF4-FFF2-40B4-BE49-F238E27FC236}">
                <a16:creationId xmlns:a16="http://schemas.microsoft.com/office/drawing/2014/main" id="{5CABF332-C976-4799-852B-224F54E55B69}"/>
              </a:ext>
            </a:extLst>
          </p:cNvPr>
          <p:cNvSpPr>
            <a:spLocks noGrp="1" noChangeArrowheads="1"/>
          </p:cNvSpPr>
          <p:nvPr>
            <p:ph idx="1"/>
          </p:nvPr>
        </p:nvSpPr>
        <p:spPr>
          <a:xfrm>
            <a:off x="611188" y="908050"/>
            <a:ext cx="8229600" cy="4525963"/>
          </a:xfrm>
        </p:spPr>
        <p:txBody>
          <a:bodyPr/>
          <a:lstStyle/>
          <a:p>
            <a:pPr algn="just">
              <a:lnSpc>
                <a:spcPct val="150000"/>
              </a:lnSpc>
              <a:spcBef>
                <a:spcPts val="600"/>
              </a:spcBef>
            </a:pPr>
            <a:r>
              <a:rPr lang="he-IL" sz="2000" dirty="0"/>
              <a:t>חברה המוגדרת </a:t>
            </a:r>
            <a:r>
              <a:rPr lang="he-IL" sz="2000" b="1" dirty="0"/>
              <a:t>כיצואן עקיף</a:t>
            </a:r>
            <a:r>
              <a:rPr lang="he-IL" sz="2000" dirty="0"/>
              <a:t> יכולה ליהנות מהטבות מס, כמו מס חברות בשיעורים נמוכים משמעותית. </a:t>
            </a:r>
          </a:p>
          <a:p>
            <a:pPr algn="just">
              <a:lnSpc>
                <a:spcPct val="150000"/>
              </a:lnSpc>
              <a:spcBef>
                <a:spcPts val="600"/>
              </a:spcBef>
            </a:pPr>
            <a:r>
              <a:rPr lang="he-IL" sz="2000" dirty="0"/>
              <a:t>חברה תוגדר </a:t>
            </a:r>
            <a:r>
              <a:rPr lang="he-IL" sz="2000" b="1" dirty="0"/>
              <a:t>כיצואן עקיף</a:t>
            </a:r>
            <a:r>
              <a:rPr lang="he-IL" sz="2000" dirty="0"/>
              <a:t> אם היא מייצאת רכיבים המשמשים במוצרים מוגמרים, אשר מיוצאים על ידי חברה ישראלית </a:t>
            </a:r>
            <a:r>
              <a:rPr lang="he-IL" sz="2000" u="sng" dirty="0"/>
              <a:t>אחרת בעלת "מפעל אחר</a:t>
            </a:r>
            <a:r>
              <a:rPr lang="he-IL" sz="2000" dirty="0"/>
              <a:t>".</a:t>
            </a:r>
          </a:p>
          <a:p>
            <a:pPr algn="just">
              <a:lnSpc>
                <a:spcPct val="150000"/>
              </a:lnSpc>
              <a:spcBef>
                <a:spcPts val="600"/>
              </a:spcBef>
            </a:pPr>
            <a:r>
              <a:rPr lang="he-IL" sz="2000" dirty="0"/>
              <a:t>התנאים לקבל ההטבה מפורטים ב</a:t>
            </a:r>
            <a:r>
              <a:rPr lang="he-IL" altLang="he-IL" sz="2000" dirty="0"/>
              <a:t>תקנות לעידוד השקעות הון (תנאים בהתקיימם יראו במפעל המוכר רכיב למפעל אחר, מפעל זכאי להטבה), תשס"ז-2007 (להלן:</a:t>
            </a:r>
            <a:r>
              <a:rPr lang="en-US" altLang="he-IL" sz="2000" dirty="0"/>
              <a:t> </a:t>
            </a:r>
            <a:r>
              <a:rPr lang="he-IL" altLang="he-IL" sz="2000" dirty="0"/>
              <a:t>"</a:t>
            </a:r>
            <a:r>
              <a:rPr lang="he-IL" altLang="he-IL" sz="2000" b="1" dirty="0"/>
              <a:t>תקנות יצואן עקיף</a:t>
            </a:r>
            <a:r>
              <a:rPr lang="he-IL" altLang="he-IL" sz="2000" dirty="0"/>
              <a:t>").</a:t>
            </a:r>
          </a:p>
          <a:p>
            <a:pPr marL="0" indent="0" algn="just">
              <a:buFontTx/>
              <a:buNone/>
            </a:pPr>
            <a:endParaRPr lang="en-US" altLang="he-IL" sz="2000" dirty="0"/>
          </a:p>
        </p:txBody>
      </p:sp>
      <p:sp>
        <p:nvSpPr>
          <p:cNvPr id="32772" name="מציין מיקום של מספר שקופית 3">
            <a:extLst>
              <a:ext uri="{FF2B5EF4-FFF2-40B4-BE49-F238E27FC236}">
                <a16:creationId xmlns:a16="http://schemas.microsoft.com/office/drawing/2014/main" id="{F821F425-04D4-4FF4-ACAE-15223F0339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9DCF08E-1B87-4F8A-865C-23256727B162}" type="slidenum">
              <a:rPr lang="he-IL" altLang="he-IL" sz="1400" smtClean="0"/>
              <a:pPr algn="l">
                <a:spcBef>
                  <a:spcPct val="0"/>
                </a:spcBef>
                <a:buFontTx/>
                <a:buNone/>
              </a:pPr>
              <a:t>65</a:t>
            </a:fld>
            <a:endParaRPr lang="en-US" altLang="he-IL" sz="1400"/>
          </a:p>
        </p:txBody>
      </p:sp>
    </p:spTree>
    <p:extLst>
      <p:ext uri="{BB962C8B-B14F-4D97-AF65-F5344CB8AC3E}">
        <p14:creationId xmlns:p14="http://schemas.microsoft.com/office/powerpoint/2010/main" val="3733991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1">
            <a:extLst>
              <a:ext uri="{FF2B5EF4-FFF2-40B4-BE49-F238E27FC236}">
                <a16:creationId xmlns:a16="http://schemas.microsoft.com/office/drawing/2014/main" id="{6FDEF176-3ED6-43AB-BE95-F7700F4D0EB0}"/>
              </a:ext>
            </a:extLst>
          </p:cNvPr>
          <p:cNvSpPr>
            <a:spLocks noGrp="1" noChangeArrowheads="1"/>
          </p:cNvSpPr>
          <p:nvPr>
            <p:ph type="title"/>
          </p:nvPr>
        </p:nvSpPr>
        <p:spPr>
          <a:xfrm>
            <a:off x="452438" y="0"/>
            <a:ext cx="8229600" cy="620713"/>
          </a:xfrm>
        </p:spPr>
        <p:txBody>
          <a:bodyPr/>
          <a:lstStyle/>
          <a:p>
            <a:r>
              <a:rPr lang="he-IL" altLang="he-IL" sz="3000" b="1" dirty="0"/>
              <a:t>ייצואן עקיף (המשך) </a:t>
            </a:r>
            <a:endParaRPr lang="he-IL" altLang="he-IL" sz="2000" dirty="0"/>
          </a:p>
        </p:txBody>
      </p:sp>
      <p:sp>
        <p:nvSpPr>
          <p:cNvPr id="32771" name="מציין מיקום תוכן 2">
            <a:extLst>
              <a:ext uri="{FF2B5EF4-FFF2-40B4-BE49-F238E27FC236}">
                <a16:creationId xmlns:a16="http://schemas.microsoft.com/office/drawing/2014/main" id="{5CABF332-C976-4799-852B-224F54E55B69}"/>
              </a:ext>
            </a:extLst>
          </p:cNvPr>
          <p:cNvSpPr>
            <a:spLocks noGrp="1" noChangeArrowheads="1"/>
          </p:cNvSpPr>
          <p:nvPr>
            <p:ph idx="1"/>
          </p:nvPr>
        </p:nvSpPr>
        <p:spPr>
          <a:xfrm>
            <a:off x="611188" y="908050"/>
            <a:ext cx="8229600" cy="4525963"/>
          </a:xfrm>
        </p:spPr>
        <p:txBody>
          <a:bodyPr/>
          <a:lstStyle/>
          <a:p>
            <a:pPr algn="just">
              <a:lnSpc>
                <a:spcPct val="150000"/>
              </a:lnSpc>
              <a:spcBef>
                <a:spcPts val="1200"/>
              </a:spcBef>
            </a:pPr>
            <a:r>
              <a:rPr lang="he-IL" altLang="he-IL" sz="2000" dirty="0"/>
              <a:t>ההטבות יינתנו למפעל תעשייתי, המוכר רכיב ל"מפעל אחר", בהתאם למיקומו כאמור בתקנה 2 לתקנות יצואן עקיף.</a:t>
            </a:r>
          </a:p>
          <a:p>
            <a:pPr algn="just">
              <a:lnSpc>
                <a:spcPct val="150000"/>
              </a:lnSpc>
              <a:spcBef>
                <a:spcPts val="1200"/>
              </a:spcBef>
            </a:pPr>
            <a:r>
              <a:rPr lang="he-IL" sz="2000" dirty="0"/>
              <a:t>התקנות קובעות, כי ניתן ליהנות מההטבות בחוק אך ורק ביחס </a:t>
            </a:r>
            <a:r>
              <a:rPr lang="he-IL" sz="2000" b="1" u="sng" dirty="0"/>
              <a:t>למכירות</a:t>
            </a:r>
            <a:r>
              <a:rPr lang="he-IL" sz="2000" b="1" dirty="0"/>
              <a:t> של רכיבים אשר מייצר קבלן משנה ל"מפעל האחר"</a:t>
            </a:r>
            <a:r>
              <a:rPr lang="he-IL" sz="2000" dirty="0"/>
              <a:t>, שהוא למעשה היצואן הישיר. </a:t>
            </a:r>
            <a:r>
              <a:rPr lang="he-IL" sz="2000" b="1" u="sng" dirty="0"/>
              <a:t>רכיב</a:t>
            </a:r>
            <a:r>
              <a:rPr lang="he-IL" sz="2000" b="1" dirty="0"/>
              <a:t> </a:t>
            </a:r>
            <a:r>
              <a:rPr lang="he-IL" sz="2000" dirty="0"/>
              <a:t>- מוגדר בתקנות יצואן עקיף כמוצר המיוצר על ידי המפעל, ומהווה מרכיב במוצר הסופי המיוצר על ידי ה"מפעל האחר". </a:t>
            </a:r>
          </a:p>
          <a:p>
            <a:pPr marL="0" indent="0" algn="just">
              <a:buFontTx/>
              <a:buNone/>
            </a:pPr>
            <a:endParaRPr lang="en-US" altLang="he-IL" sz="2000" dirty="0"/>
          </a:p>
        </p:txBody>
      </p:sp>
      <p:sp>
        <p:nvSpPr>
          <p:cNvPr id="32772" name="מציין מיקום של מספר שקופית 3">
            <a:extLst>
              <a:ext uri="{FF2B5EF4-FFF2-40B4-BE49-F238E27FC236}">
                <a16:creationId xmlns:a16="http://schemas.microsoft.com/office/drawing/2014/main" id="{F821F425-04D4-4FF4-ACAE-15223F0339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9DCF08E-1B87-4F8A-865C-23256727B162}" type="slidenum">
              <a:rPr lang="he-IL" altLang="he-IL" sz="1400" smtClean="0"/>
              <a:pPr algn="l">
                <a:spcBef>
                  <a:spcPct val="0"/>
                </a:spcBef>
                <a:buFontTx/>
                <a:buNone/>
              </a:pPr>
              <a:t>66</a:t>
            </a:fld>
            <a:endParaRPr lang="en-US" altLang="he-IL" sz="1400"/>
          </a:p>
        </p:txBody>
      </p:sp>
    </p:spTree>
    <p:extLst>
      <p:ext uri="{BB962C8B-B14F-4D97-AF65-F5344CB8AC3E}">
        <p14:creationId xmlns:p14="http://schemas.microsoft.com/office/powerpoint/2010/main" val="1081742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1">
            <a:extLst>
              <a:ext uri="{FF2B5EF4-FFF2-40B4-BE49-F238E27FC236}">
                <a16:creationId xmlns:a16="http://schemas.microsoft.com/office/drawing/2014/main" id="{6FDEF176-3ED6-43AB-BE95-F7700F4D0EB0}"/>
              </a:ext>
            </a:extLst>
          </p:cNvPr>
          <p:cNvSpPr>
            <a:spLocks noGrp="1" noChangeArrowheads="1"/>
          </p:cNvSpPr>
          <p:nvPr>
            <p:ph type="title"/>
          </p:nvPr>
        </p:nvSpPr>
        <p:spPr>
          <a:xfrm>
            <a:off x="452438" y="0"/>
            <a:ext cx="8229600" cy="620713"/>
          </a:xfrm>
        </p:spPr>
        <p:txBody>
          <a:bodyPr/>
          <a:lstStyle/>
          <a:p>
            <a:r>
              <a:rPr lang="he-IL" altLang="he-IL" sz="3000" b="1" dirty="0"/>
              <a:t>ייצואן עקיף (המשך) </a:t>
            </a:r>
            <a:endParaRPr lang="he-IL" altLang="he-IL" sz="2000" dirty="0"/>
          </a:p>
        </p:txBody>
      </p:sp>
      <p:sp>
        <p:nvSpPr>
          <p:cNvPr id="32771" name="מציין מיקום תוכן 2">
            <a:extLst>
              <a:ext uri="{FF2B5EF4-FFF2-40B4-BE49-F238E27FC236}">
                <a16:creationId xmlns:a16="http://schemas.microsoft.com/office/drawing/2014/main" id="{5CABF332-C976-4799-852B-224F54E55B69}"/>
              </a:ext>
            </a:extLst>
          </p:cNvPr>
          <p:cNvSpPr>
            <a:spLocks noGrp="1" noChangeArrowheads="1"/>
          </p:cNvSpPr>
          <p:nvPr>
            <p:ph idx="1"/>
          </p:nvPr>
        </p:nvSpPr>
        <p:spPr>
          <a:xfrm>
            <a:off x="611560" y="836712"/>
            <a:ext cx="8229600" cy="4525963"/>
          </a:xfrm>
        </p:spPr>
        <p:txBody>
          <a:bodyPr/>
          <a:lstStyle/>
          <a:p>
            <a:pPr marL="0" indent="0" algn="just">
              <a:lnSpc>
                <a:spcPct val="150000"/>
              </a:lnSpc>
              <a:spcBef>
                <a:spcPts val="600"/>
              </a:spcBef>
              <a:buNone/>
            </a:pPr>
            <a:r>
              <a:rPr lang="he-IL" altLang="he-IL" sz="2000" dirty="0"/>
              <a:t>יצואן עקיף הינה חברה בעלת מפעל המקיים </a:t>
            </a:r>
            <a:r>
              <a:rPr lang="he-IL" altLang="he-IL" sz="2000" u="sng" dirty="0"/>
              <a:t>אחד</a:t>
            </a:r>
            <a:r>
              <a:rPr lang="he-IL" altLang="he-IL" sz="2000" dirty="0"/>
              <a:t> מהתנאים הבאים:</a:t>
            </a:r>
          </a:p>
          <a:p>
            <a:pPr marL="457200" indent="-457200" algn="just">
              <a:lnSpc>
                <a:spcPts val="3000"/>
              </a:lnSpc>
              <a:spcBef>
                <a:spcPts val="600"/>
              </a:spcBef>
              <a:buFontTx/>
              <a:buAutoNum type="arabicPeriod"/>
            </a:pPr>
            <a:r>
              <a:rPr lang="he-IL" altLang="he-IL" sz="2000" dirty="0"/>
              <a:t>במידה והמפעל </a:t>
            </a:r>
            <a:r>
              <a:rPr lang="he-IL" altLang="he-IL" sz="2000" b="1" u="sng" dirty="0" err="1"/>
              <a:t>באיזור</a:t>
            </a:r>
            <a:r>
              <a:rPr lang="he-IL" altLang="he-IL" sz="2000" b="1" u="sng" dirty="0"/>
              <a:t> פיתוח א</a:t>
            </a:r>
            <a:r>
              <a:rPr lang="he-IL" altLang="he-IL" sz="2000" dirty="0"/>
              <a:t>' - מכירות המפעל בשנת המס בשוק מסוים הן </a:t>
            </a:r>
            <a:r>
              <a:rPr lang="he-IL" altLang="he-IL" sz="2000" b="1" u="sng" dirty="0"/>
              <a:t>פחות</a:t>
            </a:r>
            <a:r>
              <a:rPr lang="he-IL" altLang="he-IL" sz="2000" dirty="0"/>
              <a:t> מ- 75% ממכירות המפעל או ש- 25% או יותר ממכירותיו הן מכירות בשוק מסוים;</a:t>
            </a:r>
          </a:p>
          <a:p>
            <a:pPr marL="457200" indent="-457200" algn="just">
              <a:lnSpc>
                <a:spcPts val="3000"/>
              </a:lnSpc>
              <a:spcBef>
                <a:spcPts val="600"/>
              </a:spcBef>
              <a:buFontTx/>
              <a:buAutoNum type="arabicPeriod"/>
            </a:pPr>
            <a:r>
              <a:rPr lang="he-IL" altLang="he-IL" sz="2000" dirty="0"/>
              <a:t>במידה והמפעל </a:t>
            </a:r>
            <a:r>
              <a:rPr lang="he-IL" altLang="he-IL" sz="2000" b="1" u="sng" dirty="0" err="1"/>
              <a:t>באיזור</a:t>
            </a:r>
            <a:r>
              <a:rPr lang="he-IL" altLang="he-IL" sz="2000" b="1" u="sng" dirty="0"/>
              <a:t> פיתוח אחר</a:t>
            </a:r>
            <a:r>
              <a:rPr lang="he-IL" altLang="he-IL" sz="2000" dirty="0"/>
              <a:t> - מכירות המפעל בשנת המס בשוק מסוים הן </a:t>
            </a:r>
            <a:r>
              <a:rPr lang="he-IL" altLang="he-IL" sz="2000" b="1" u="sng" dirty="0"/>
              <a:t>פחות</a:t>
            </a:r>
            <a:r>
              <a:rPr lang="he-IL" altLang="he-IL" sz="2000" dirty="0"/>
              <a:t> מ- 50% ממכירות המפעל או ש- 50% או יותר ממכירותיו הן מכירות בשוק מסוים ובלבד שסכום המכירות מעל הינו 15 מיליון ש"ח.</a:t>
            </a:r>
          </a:p>
          <a:p>
            <a:pPr marL="457200" indent="-457200" algn="just">
              <a:lnSpc>
                <a:spcPts val="3000"/>
              </a:lnSpc>
              <a:spcBef>
                <a:spcPts val="600"/>
              </a:spcBef>
              <a:buFontTx/>
              <a:buAutoNum type="arabicPeriod"/>
            </a:pPr>
            <a:r>
              <a:rPr lang="he-IL" altLang="he-IL" sz="2000" dirty="0"/>
              <a:t>במידה והמפעל </a:t>
            </a:r>
            <a:r>
              <a:rPr lang="he-IL" altLang="he-IL" sz="2000" b="1" u="sng" dirty="0"/>
              <a:t>הוא בבעלות חברת מו"פ</a:t>
            </a:r>
            <a:r>
              <a:rPr lang="he-IL" altLang="he-IL" sz="2000" dirty="0"/>
              <a:t> - מכירות המפעל בשנת המס בשוק מסוים הן </a:t>
            </a:r>
            <a:r>
              <a:rPr lang="he-IL" altLang="he-IL" sz="2000" b="1" u="sng" dirty="0"/>
              <a:t>פחות</a:t>
            </a:r>
            <a:r>
              <a:rPr lang="he-IL" altLang="he-IL" sz="2000" dirty="0"/>
              <a:t> מ- 65% ממכירות המפעל או ש- 35% או יותר ממכירותיו הן מכירות בשוק מסוים ובלבד שסכום המכירות הינו מעל 20 מיליון ש"ח.</a:t>
            </a:r>
          </a:p>
          <a:p>
            <a:pPr marL="0" indent="0" algn="just">
              <a:lnSpc>
                <a:spcPts val="3000"/>
              </a:lnSpc>
              <a:spcBef>
                <a:spcPts val="600"/>
              </a:spcBef>
              <a:buNone/>
            </a:pPr>
            <a:r>
              <a:rPr lang="he-IL" altLang="he-IL" sz="1800" dirty="0"/>
              <a:t>חברת מו"פ - כהגדרתה בתקנות יצואן עקיף.</a:t>
            </a:r>
          </a:p>
          <a:p>
            <a:pPr marL="457200" indent="-457200" algn="just">
              <a:lnSpc>
                <a:spcPts val="3000"/>
              </a:lnSpc>
              <a:spcBef>
                <a:spcPts val="0"/>
              </a:spcBef>
              <a:buFontTx/>
              <a:buAutoNum type="arabicPeriod"/>
            </a:pPr>
            <a:endParaRPr lang="he-IL" altLang="he-IL" sz="1400" dirty="0"/>
          </a:p>
          <a:p>
            <a:pPr marL="457200" indent="-457200" algn="just">
              <a:lnSpc>
                <a:spcPts val="3000"/>
              </a:lnSpc>
              <a:spcBef>
                <a:spcPts val="0"/>
              </a:spcBef>
              <a:buFontTx/>
              <a:buAutoNum type="arabicPeriod"/>
            </a:pPr>
            <a:endParaRPr lang="he-IL" altLang="he-IL" sz="1400" dirty="0"/>
          </a:p>
          <a:p>
            <a:pPr marL="457200" indent="-457200" algn="just">
              <a:lnSpc>
                <a:spcPts val="3000"/>
              </a:lnSpc>
              <a:spcBef>
                <a:spcPts val="0"/>
              </a:spcBef>
              <a:buFontTx/>
              <a:buAutoNum type="arabicPeriod"/>
            </a:pPr>
            <a:endParaRPr lang="he-IL" altLang="he-IL" sz="1400" dirty="0"/>
          </a:p>
          <a:p>
            <a:pPr algn="just">
              <a:spcBef>
                <a:spcPts val="1200"/>
              </a:spcBef>
            </a:pPr>
            <a:endParaRPr lang="he-IL" sz="1800" dirty="0"/>
          </a:p>
          <a:p>
            <a:pPr marL="0" indent="0" algn="just">
              <a:buFontTx/>
              <a:buNone/>
            </a:pPr>
            <a:endParaRPr lang="en-US" altLang="he-IL" sz="2000" dirty="0"/>
          </a:p>
        </p:txBody>
      </p:sp>
      <p:sp>
        <p:nvSpPr>
          <p:cNvPr id="32772" name="מציין מיקום של מספר שקופית 3">
            <a:extLst>
              <a:ext uri="{FF2B5EF4-FFF2-40B4-BE49-F238E27FC236}">
                <a16:creationId xmlns:a16="http://schemas.microsoft.com/office/drawing/2014/main" id="{F821F425-04D4-4FF4-ACAE-15223F0339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9DCF08E-1B87-4F8A-865C-23256727B162}" type="slidenum">
              <a:rPr lang="he-IL" altLang="he-IL" sz="1400" smtClean="0"/>
              <a:pPr algn="l">
                <a:spcBef>
                  <a:spcPct val="0"/>
                </a:spcBef>
                <a:buFontTx/>
                <a:buNone/>
              </a:pPr>
              <a:t>67</a:t>
            </a:fld>
            <a:endParaRPr lang="en-US" altLang="he-IL" sz="1400"/>
          </a:p>
        </p:txBody>
      </p:sp>
    </p:spTree>
    <p:extLst>
      <p:ext uri="{BB962C8B-B14F-4D97-AF65-F5344CB8AC3E}">
        <p14:creationId xmlns:p14="http://schemas.microsoft.com/office/powerpoint/2010/main" val="712275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1">
            <a:extLst>
              <a:ext uri="{FF2B5EF4-FFF2-40B4-BE49-F238E27FC236}">
                <a16:creationId xmlns:a16="http://schemas.microsoft.com/office/drawing/2014/main" id="{6FDEF176-3ED6-43AB-BE95-F7700F4D0EB0}"/>
              </a:ext>
            </a:extLst>
          </p:cNvPr>
          <p:cNvSpPr>
            <a:spLocks noGrp="1" noChangeArrowheads="1"/>
          </p:cNvSpPr>
          <p:nvPr>
            <p:ph type="title"/>
          </p:nvPr>
        </p:nvSpPr>
        <p:spPr>
          <a:xfrm>
            <a:off x="452438" y="0"/>
            <a:ext cx="8229600" cy="620713"/>
          </a:xfrm>
        </p:spPr>
        <p:txBody>
          <a:bodyPr/>
          <a:lstStyle/>
          <a:p>
            <a:r>
              <a:rPr lang="he-IL" altLang="he-IL" sz="3000" b="1" dirty="0"/>
              <a:t>ייצואן עקיף (המשך) </a:t>
            </a:r>
            <a:endParaRPr lang="he-IL" altLang="he-IL" sz="2000" dirty="0"/>
          </a:p>
        </p:txBody>
      </p:sp>
      <p:sp>
        <p:nvSpPr>
          <p:cNvPr id="32771" name="מציין מיקום תוכן 2">
            <a:extLst>
              <a:ext uri="{FF2B5EF4-FFF2-40B4-BE49-F238E27FC236}">
                <a16:creationId xmlns:a16="http://schemas.microsoft.com/office/drawing/2014/main" id="{5CABF332-C976-4799-852B-224F54E55B69}"/>
              </a:ext>
            </a:extLst>
          </p:cNvPr>
          <p:cNvSpPr>
            <a:spLocks noGrp="1" noChangeArrowheads="1"/>
          </p:cNvSpPr>
          <p:nvPr>
            <p:ph idx="1"/>
          </p:nvPr>
        </p:nvSpPr>
        <p:spPr>
          <a:xfrm>
            <a:off x="611560" y="908720"/>
            <a:ext cx="8229600" cy="4525963"/>
          </a:xfrm>
        </p:spPr>
        <p:txBody>
          <a:bodyPr/>
          <a:lstStyle/>
          <a:p>
            <a:pPr algn="just">
              <a:lnSpc>
                <a:spcPct val="150000"/>
              </a:lnSpc>
              <a:spcBef>
                <a:spcPts val="1200"/>
              </a:spcBef>
            </a:pPr>
            <a:r>
              <a:rPr lang="he-IL" sz="2100" dirty="0"/>
              <a:t>יש לחשב מדי שנה את סכום מכירותיו במישרין ובעקיפין בכל שוק בו הן מתקיימות.</a:t>
            </a:r>
          </a:p>
          <a:p>
            <a:pPr algn="just">
              <a:lnSpc>
                <a:spcPct val="150000"/>
              </a:lnSpc>
              <a:spcBef>
                <a:spcPts val="1200"/>
              </a:spcBef>
            </a:pPr>
            <a:r>
              <a:rPr lang="he-IL" sz="2100" dirty="0"/>
              <a:t>המכירות בעקיפין הינן המכפלה של מכירות הרכיבים למפעל האחר, בשיעור המכירות של המוצר הסופי של המפעל האחר באותו שוק. </a:t>
            </a:r>
          </a:p>
          <a:p>
            <a:pPr algn="just">
              <a:lnSpc>
                <a:spcPct val="150000"/>
              </a:lnSpc>
              <a:spcBef>
                <a:spcPts val="1200"/>
              </a:spcBef>
            </a:pPr>
            <a:r>
              <a:rPr lang="he-IL" sz="2100" dirty="0"/>
              <a:t>כדי להחיל את הוראות התקנות, על קבלן המשנה לקבל את נתוני המכירות של המפעל האחר באמצעות טופס </a:t>
            </a:r>
            <a:r>
              <a:rPr lang="he-IL" sz="2100" b="1" dirty="0"/>
              <a:t>902</a:t>
            </a:r>
            <a:r>
              <a:rPr lang="he-IL" sz="2100" dirty="0"/>
              <a:t>. </a:t>
            </a:r>
          </a:p>
          <a:p>
            <a:pPr marL="0" indent="0" algn="just">
              <a:buFontTx/>
              <a:buNone/>
            </a:pPr>
            <a:endParaRPr lang="en-US" altLang="he-IL" sz="2000" dirty="0"/>
          </a:p>
        </p:txBody>
      </p:sp>
      <p:sp>
        <p:nvSpPr>
          <p:cNvPr id="32772" name="מציין מיקום של מספר שקופית 3">
            <a:extLst>
              <a:ext uri="{FF2B5EF4-FFF2-40B4-BE49-F238E27FC236}">
                <a16:creationId xmlns:a16="http://schemas.microsoft.com/office/drawing/2014/main" id="{F821F425-04D4-4FF4-ACAE-15223F0339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9DCF08E-1B87-4F8A-865C-23256727B162}" type="slidenum">
              <a:rPr lang="he-IL" altLang="he-IL" sz="1400" smtClean="0"/>
              <a:pPr algn="l">
                <a:spcBef>
                  <a:spcPct val="0"/>
                </a:spcBef>
                <a:buFontTx/>
                <a:buNone/>
              </a:pPr>
              <a:t>68</a:t>
            </a:fld>
            <a:endParaRPr lang="en-US" altLang="he-IL" sz="1400"/>
          </a:p>
        </p:txBody>
      </p:sp>
    </p:spTree>
    <p:extLst>
      <p:ext uri="{BB962C8B-B14F-4D97-AF65-F5344CB8AC3E}">
        <p14:creationId xmlns:p14="http://schemas.microsoft.com/office/powerpoint/2010/main" val="33183928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1">
            <a:extLst>
              <a:ext uri="{FF2B5EF4-FFF2-40B4-BE49-F238E27FC236}">
                <a16:creationId xmlns:a16="http://schemas.microsoft.com/office/drawing/2014/main" id="{6FDEF176-3ED6-43AB-BE95-F7700F4D0EB0}"/>
              </a:ext>
            </a:extLst>
          </p:cNvPr>
          <p:cNvSpPr>
            <a:spLocks noGrp="1" noChangeArrowheads="1"/>
          </p:cNvSpPr>
          <p:nvPr>
            <p:ph type="title"/>
          </p:nvPr>
        </p:nvSpPr>
        <p:spPr>
          <a:xfrm>
            <a:off x="452438" y="0"/>
            <a:ext cx="8229600" cy="620713"/>
          </a:xfrm>
        </p:spPr>
        <p:txBody>
          <a:bodyPr/>
          <a:lstStyle/>
          <a:p>
            <a:r>
              <a:rPr lang="he-IL" altLang="he-IL" sz="3000" b="1" dirty="0"/>
              <a:t>ייצואן עקיף (המשך) </a:t>
            </a:r>
            <a:endParaRPr lang="he-IL" altLang="he-IL" sz="2000" dirty="0"/>
          </a:p>
        </p:txBody>
      </p:sp>
      <p:sp>
        <p:nvSpPr>
          <p:cNvPr id="32771" name="מציין מיקום תוכן 2">
            <a:extLst>
              <a:ext uri="{FF2B5EF4-FFF2-40B4-BE49-F238E27FC236}">
                <a16:creationId xmlns:a16="http://schemas.microsoft.com/office/drawing/2014/main" id="{5CABF332-C976-4799-852B-224F54E55B69}"/>
              </a:ext>
            </a:extLst>
          </p:cNvPr>
          <p:cNvSpPr>
            <a:spLocks noGrp="1" noChangeArrowheads="1"/>
          </p:cNvSpPr>
          <p:nvPr>
            <p:ph idx="1"/>
          </p:nvPr>
        </p:nvSpPr>
        <p:spPr>
          <a:xfrm>
            <a:off x="611560" y="908720"/>
            <a:ext cx="8229600" cy="4525963"/>
          </a:xfrm>
        </p:spPr>
        <p:txBody>
          <a:bodyPr/>
          <a:lstStyle/>
          <a:p>
            <a:pPr algn="just">
              <a:lnSpc>
                <a:spcPct val="150000"/>
              </a:lnSpc>
              <a:spcBef>
                <a:spcPts val="1200"/>
              </a:spcBef>
            </a:pPr>
            <a:r>
              <a:rPr lang="he-IL" sz="2100" dirty="0"/>
              <a:t>בעקבות העדר קבלת אישורים של יצואנים עקיפים מהיצואנים הישירים, תוקנו ב- 2017 התקנות ובהן נקבע, כי:</a:t>
            </a:r>
          </a:p>
          <a:p>
            <a:pPr marL="457200" indent="-457200" algn="just">
              <a:lnSpc>
                <a:spcPct val="150000"/>
              </a:lnSpc>
              <a:spcBef>
                <a:spcPts val="1200"/>
              </a:spcBef>
              <a:buFont typeface="+mj-lt"/>
              <a:buAutoNum type="arabicPeriod"/>
            </a:pPr>
            <a:r>
              <a:rPr lang="he-IL" sz="2100" dirty="0"/>
              <a:t>האישור שניתן מהיצואן הישיר, יכול להיות חתום גם ע"י נושא משרה בלבד מהיצואן הישיר (כגון: מנכ"ל או סמנכ"ל כספים) ובוטל הצורך בחתימה של רואה חשבון חיצוני של היצואן הישיר.</a:t>
            </a:r>
          </a:p>
          <a:p>
            <a:pPr marL="457200" indent="-457200" algn="just">
              <a:lnSpc>
                <a:spcPct val="150000"/>
              </a:lnSpc>
              <a:spcBef>
                <a:spcPts val="1200"/>
              </a:spcBef>
              <a:buFont typeface="+mj-lt"/>
              <a:buAutoNum type="arabicPeriod"/>
            </a:pPr>
            <a:r>
              <a:rPr lang="he-IL" sz="2100" dirty="0"/>
              <a:t>הוגדרו לוחות זמנים מחייבים להעברת האישור הנדרש מהיצואן הישיר ליצואן העקיף.</a:t>
            </a:r>
            <a:r>
              <a:rPr lang="he-IL" b="1" dirty="0"/>
              <a:t> </a:t>
            </a:r>
            <a:endParaRPr lang="he-IL" sz="2100" dirty="0"/>
          </a:p>
          <a:p>
            <a:pPr marL="0" indent="0" algn="just">
              <a:buFontTx/>
              <a:buNone/>
            </a:pPr>
            <a:endParaRPr lang="en-US" altLang="he-IL" sz="2000" dirty="0"/>
          </a:p>
        </p:txBody>
      </p:sp>
      <p:sp>
        <p:nvSpPr>
          <p:cNvPr id="32772" name="מציין מיקום של מספר שקופית 3">
            <a:extLst>
              <a:ext uri="{FF2B5EF4-FFF2-40B4-BE49-F238E27FC236}">
                <a16:creationId xmlns:a16="http://schemas.microsoft.com/office/drawing/2014/main" id="{F821F425-04D4-4FF4-ACAE-15223F0339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9DCF08E-1B87-4F8A-865C-23256727B162}" type="slidenum">
              <a:rPr lang="he-IL" altLang="he-IL" sz="1400" smtClean="0"/>
              <a:pPr algn="l">
                <a:spcBef>
                  <a:spcPct val="0"/>
                </a:spcBef>
                <a:buFontTx/>
                <a:buNone/>
              </a:pPr>
              <a:t>69</a:t>
            </a:fld>
            <a:endParaRPr lang="en-US" altLang="he-IL" sz="1400"/>
          </a:p>
        </p:txBody>
      </p:sp>
    </p:spTree>
    <p:extLst>
      <p:ext uri="{BB962C8B-B14F-4D97-AF65-F5344CB8AC3E}">
        <p14:creationId xmlns:p14="http://schemas.microsoft.com/office/powerpoint/2010/main" val="59057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a:extLst>
              <a:ext uri="{FF2B5EF4-FFF2-40B4-BE49-F238E27FC236}">
                <a16:creationId xmlns:a16="http://schemas.microsoft.com/office/drawing/2014/main" id="{88F8B0D5-DF8A-4B85-BB3E-079A7A3E029F}"/>
              </a:ext>
            </a:extLst>
          </p:cNvPr>
          <p:cNvSpPr>
            <a:spLocks noGrp="1" noChangeArrowheads="1"/>
          </p:cNvSpPr>
          <p:nvPr>
            <p:ph type="title"/>
          </p:nvPr>
        </p:nvSpPr>
        <p:spPr>
          <a:xfrm>
            <a:off x="452438" y="0"/>
            <a:ext cx="8229600" cy="620713"/>
          </a:xfrm>
        </p:spPr>
        <p:txBody>
          <a:bodyPr/>
          <a:lstStyle/>
          <a:p>
            <a:r>
              <a:rPr lang="he-IL" altLang="he-IL" sz="3000" b="1" dirty="0"/>
              <a:t>חוק עידוד השקעות הון - רקע כללי (המשך)</a:t>
            </a:r>
            <a:endParaRPr lang="he-IL" altLang="he-IL" sz="2000" dirty="0"/>
          </a:p>
        </p:txBody>
      </p:sp>
      <p:sp>
        <p:nvSpPr>
          <p:cNvPr id="15363" name="מציין מיקום תוכן 2">
            <a:extLst>
              <a:ext uri="{FF2B5EF4-FFF2-40B4-BE49-F238E27FC236}">
                <a16:creationId xmlns:a16="http://schemas.microsoft.com/office/drawing/2014/main" id="{226B34B3-E33B-4020-82C6-56637128FFA9}"/>
              </a:ext>
            </a:extLst>
          </p:cNvPr>
          <p:cNvSpPr>
            <a:spLocks noGrp="1" noChangeArrowheads="1"/>
          </p:cNvSpPr>
          <p:nvPr>
            <p:ph idx="1"/>
          </p:nvPr>
        </p:nvSpPr>
        <p:spPr>
          <a:xfrm>
            <a:off x="468313" y="908720"/>
            <a:ext cx="8229600" cy="4525963"/>
          </a:xfrm>
        </p:spPr>
        <p:txBody>
          <a:bodyPr/>
          <a:lstStyle/>
          <a:p>
            <a:pPr marL="0" indent="0" algn="just">
              <a:lnSpc>
                <a:spcPct val="150000"/>
              </a:lnSpc>
              <a:spcBef>
                <a:spcPts val="0"/>
              </a:spcBef>
              <a:spcAft>
                <a:spcPts val="600"/>
              </a:spcAft>
              <a:buNone/>
              <a:defRPr/>
            </a:pPr>
            <a:r>
              <a:rPr lang="he-IL" altLang="he-IL" sz="2000" b="1" i="1" dirty="0"/>
              <a:t>במסגרת תיקון 68</a:t>
            </a:r>
            <a:r>
              <a:rPr lang="he-IL" altLang="he-IL" sz="2000" i="1" dirty="0"/>
              <a:t> </a:t>
            </a:r>
            <a:r>
              <a:rPr lang="he-IL" altLang="he-IL" sz="2000" dirty="0"/>
              <a:t>אשר התקבל בשנת 2010 נערך שינוי מקיף בסעיף 51 לחוק ונוספו הטבות ל- "</a:t>
            </a:r>
            <a:r>
              <a:rPr lang="he-IL" altLang="he-IL" sz="2000" u="sng" dirty="0"/>
              <a:t>מפעל תעשייתי</a:t>
            </a:r>
            <a:r>
              <a:rPr lang="he-IL" altLang="he-IL" sz="2000" dirty="0"/>
              <a:t>" בשני מסלולים שונים: "מפעל </a:t>
            </a:r>
            <a:r>
              <a:rPr lang="he-IL" altLang="he-IL" sz="2000" u="sng" dirty="0"/>
              <a:t>מועדף</a:t>
            </a:r>
            <a:r>
              <a:rPr lang="he-IL" altLang="he-IL" sz="2000" dirty="0"/>
              <a:t>" ו- "מפעל </a:t>
            </a:r>
            <a:r>
              <a:rPr lang="he-IL" altLang="he-IL" sz="2000" u="sng" dirty="0"/>
              <a:t>מועדף</a:t>
            </a:r>
            <a:r>
              <a:rPr lang="he-IL" altLang="he-IL" sz="2000" dirty="0"/>
              <a:t> מיוחד".</a:t>
            </a:r>
          </a:p>
          <a:p>
            <a:pPr marL="0" indent="0" algn="just">
              <a:lnSpc>
                <a:spcPct val="150000"/>
              </a:lnSpc>
              <a:spcBef>
                <a:spcPts val="0"/>
              </a:spcBef>
              <a:spcAft>
                <a:spcPts val="600"/>
              </a:spcAft>
              <a:buNone/>
              <a:defRPr/>
            </a:pPr>
            <a:endParaRPr lang="he-IL" altLang="he-IL" sz="2000" u="sng" dirty="0"/>
          </a:p>
          <a:p>
            <a:pPr marL="0" indent="0" algn="just">
              <a:lnSpc>
                <a:spcPct val="150000"/>
              </a:lnSpc>
              <a:spcBef>
                <a:spcPts val="0"/>
              </a:spcBef>
              <a:spcAft>
                <a:spcPts val="600"/>
              </a:spcAft>
              <a:buNone/>
              <a:defRPr/>
            </a:pPr>
            <a:r>
              <a:rPr lang="he-IL" altLang="he-IL" sz="2000" dirty="0"/>
              <a:t>ביום 29.12.2016 אושר בכנסת חוק ההתייעלות הכלכלית (תיקוני חקיקה ליישום המדיניות הכלכלית לשנות התקציב 2017 ו - 2018) </a:t>
            </a:r>
            <a:r>
              <a:rPr lang="he-IL" altLang="he-IL" sz="2000" dirty="0" err="1"/>
              <a:t>התשע"ז</a:t>
            </a:r>
            <a:r>
              <a:rPr lang="he-IL" altLang="he-IL" sz="2000" dirty="0"/>
              <a:t> - 2016 (להלן: </a:t>
            </a:r>
            <a:r>
              <a:rPr lang="he-IL" altLang="he-IL" sz="2000" i="1" dirty="0"/>
              <a:t>"</a:t>
            </a:r>
            <a:r>
              <a:rPr lang="he-IL" altLang="he-IL" sz="2000" b="1" i="1" dirty="0"/>
              <a:t>תיקון 73</a:t>
            </a:r>
            <a:r>
              <a:rPr lang="he-IL" altLang="he-IL" sz="2000" dirty="0"/>
              <a:t>") אשר במסגרתו חלו שינויים נוספים לחוק ונוספו הטבות מס ל"מפעל </a:t>
            </a:r>
            <a:r>
              <a:rPr lang="he-IL" altLang="he-IL" sz="2000" u="sng" dirty="0"/>
              <a:t>טכנולוגי</a:t>
            </a:r>
            <a:r>
              <a:rPr lang="he-IL" altLang="he-IL" sz="2000" dirty="0"/>
              <a:t> מועדף" ו"מפעל </a:t>
            </a:r>
            <a:r>
              <a:rPr lang="he-IL" altLang="he-IL" sz="2000" u="sng" dirty="0"/>
              <a:t>טכנולוגי</a:t>
            </a:r>
            <a:r>
              <a:rPr lang="he-IL" altLang="he-IL" sz="2000" dirty="0"/>
              <a:t> מועדף מיוחד".</a:t>
            </a:r>
          </a:p>
          <a:p>
            <a:pPr marL="0" indent="0" algn="just">
              <a:lnSpc>
                <a:spcPct val="150000"/>
              </a:lnSpc>
              <a:spcBef>
                <a:spcPts val="0"/>
              </a:spcBef>
              <a:spcAft>
                <a:spcPts val="600"/>
              </a:spcAft>
              <a:buNone/>
              <a:defRPr/>
            </a:pPr>
            <a:endParaRPr lang="he-IL" altLang="he-IL" sz="2200" dirty="0"/>
          </a:p>
          <a:p>
            <a:pPr marL="457200" indent="-457200" algn="just">
              <a:lnSpc>
                <a:spcPct val="150000"/>
              </a:lnSpc>
              <a:spcBef>
                <a:spcPts val="600"/>
              </a:spcBef>
              <a:spcAft>
                <a:spcPts val="600"/>
              </a:spcAft>
              <a:buFontTx/>
              <a:buAutoNum type="arabicPeriod"/>
              <a:defRPr/>
            </a:pPr>
            <a:endParaRPr lang="he-IL" altLang="he-IL" sz="2000" dirty="0"/>
          </a:p>
          <a:p>
            <a:pPr marL="0" indent="0" algn="just">
              <a:spcBef>
                <a:spcPts val="600"/>
              </a:spcBef>
              <a:spcAft>
                <a:spcPts val="600"/>
              </a:spcAft>
              <a:buNone/>
              <a:defRPr/>
            </a:pPr>
            <a:endParaRPr lang="he-IL" altLang="he-IL" sz="2200" dirty="0"/>
          </a:p>
          <a:p>
            <a:pPr marL="0" indent="0" algn="just">
              <a:buFontTx/>
              <a:buNone/>
              <a:defRPr/>
            </a:pPr>
            <a:endParaRPr lang="en-US" altLang="he-IL" sz="2000" dirty="0"/>
          </a:p>
        </p:txBody>
      </p:sp>
      <p:sp>
        <p:nvSpPr>
          <p:cNvPr id="10244" name="מציין מיקום של מספר שקופית 3">
            <a:extLst>
              <a:ext uri="{FF2B5EF4-FFF2-40B4-BE49-F238E27FC236}">
                <a16:creationId xmlns:a16="http://schemas.microsoft.com/office/drawing/2014/main" id="{63D9C04A-1C3A-476F-8BA8-8A6BB29AAC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8165C74-C0EF-492A-9937-E3387673FA13}" type="slidenum">
              <a:rPr lang="he-IL" altLang="he-IL" sz="1400" smtClean="0"/>
              <a:pPr algn="l">
                <a:spcBef>
                  <a:spcPct val="0"/>
                </a:spcBef>
                <a:buFontTx/>
                <a:buNone/>
              </a:pPr>
              <a:t>7</a:t>
            </a:fld>
            <a:endParaRPr lang="en-US" altLang="he-IL" sz="1400"/>
          </a:p>
        </p:txBody>
      </p:sp>
    </p:spTree>
    <p:extLst>
      <p:ext uri="{BB962C8B-B14F-4D97-AF65-F5344CB8AC3E}">
        <p14:creationId xmlns:p14="http://schemas.microsoft.com/office/powerpoint/2010/main" val="38486614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1">
            <a:extLst>
              <a:ext uri="{FF2B5EF4-FFF2-40B4-BE49-F238E27FC236}">
                <a16:creationId xmlns:a16="http://schemas.microsoft.com/office/drawing/2014/main" id="{6FDEF176-3ED6-43AB-BE95-F7700F4D0EB0}"/>
              </a:ext>
            </a:extLst>
          </p:cNvPr>
          <p:cNvSpPr>
            <a:spLocks noGrp="1" noChangeArrowheads="1"/>
          </p:cNvSpPr>
          <p:nvPr>
            <p:ph type="title"/>
          </p:nvPr>
        </p:nvSpPr>
        <p:spPr>
          <a:xfrm>
            <a:off x="452438" y="0"/>
            <a:ext cx="8229600" cy="620713"/>
          </a:xfrm>
        </p:spPr>
        <p:txBody>
          <a:bodyPr/>
          <a:lstStyle/>
          <a:p>
            <a:r>
              <a:rPr lang="he-IL" altLang="he-IL" sz="3000" b="1" dirty="0"/>
              <a:t>טופס 902</a:t>
            </a:r>
            <a:endParaRPr lang="he-IL" altLang="he-IL" sz="2000" dirty="0"/>
          </a:p>
        </p:txBody>
      </p:sp>
      <p:pic>
        <p:nvPicPr>
          <p:cNvPr id="2" name="מציין מיקום תוכן 1">
            <a:extLst>
              <a:ext uri="{FF2B5EF4-FFF2-40B4-BE49-F238E27FC236}">
                <a16:creationId xmlns:a16="http://schemas.microsoft.com/office/drawing/2014/main" id="{C1ED96C6-7B97-48EB-9FE5-59B4C810C945}"/>
              </a:ext>
            </a:extLst>
          </p:cNvPr>
          <p:cNvPicPr>
            <a:picLocks noGrp="1" noChangeAspect="1"/>
          </p:cNvPicPr>
          <p:nvPr>
            <p:ph idx="1"/>
          </p:nvPr>
        </p:nvPicPr>
        <p:blipFill>
          <a:blip r:embed="rId2"/>
          <a:stretch>
            <a:fillRect/>
          </a:stretch>
        </p:blipFill>
        <p:spPr>
          <a:xfrm>
            <a:off x="2432827" y="908720"/>
            <a:ext cx="4278346" cy="5761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772" name="מציין מיקום של מספר שקופית 3">
            <a:extLst>
              <a:ext uri="{FF2B5EF4-FFF2-40B4-BE49-F238E27FC236}">
                <a16:creationId xmlns:a16="http://schemas.microsoft.com/office/drawing/2014/main" id="{F821F425-04D4-4FF4-ACAE-15223F0339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9DCF08E-1B87-4F8A-865C-23256727B162}" type="slidenum">
              <a:rPr lang="he-IL" altLang="he-IL" sz="1400" smtClean="0"/>
              <a:pPr algn="l">
                <a:spcBef>
                  <a:spcPct val="0"/>
                </a:spcBef>
                <a:buFontTx/>
                <a:buNone/>
              </a:pPr>
              <a:t>70</a:t>
            </a:fld>
            <a:endParaRPr lang="en-US" altLang="he-IL" sz="1400"/>
          </a:p>
        </p:txBody>
      </p:sp>
    </p:spTree>
    <p:extLst>
      <p:ext uri="{BB962C8B-B14F-4D97-AF65-F5344CB8AC3E}">
        <p14:creationId xmlns:p14="http://schemas.microsoft.com/office/powerpoint/2010/main" val="13367617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06C723-A059-480A-99DB-EFB704518493}"/>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914400" indent="-914400" algn="ctr">
              <a:lnSpc>
                <a:spcPct val="90000"/>
              </a:lnSpc>
              <a:spcBef>
                <a:spcPct val="60000"/>
              </a:spcBef>
              <a:buFont typeface="+mj-lt"/>
              <a:buAutoNum type="arabicPeriod" startAt="9"/>
              <a:defRPr/>
            </a:pPr>
            <a:r>
              <a:rPr lang="he-IL" altLang="he-IL" sz="5400" b="1" dirty="0"/>
              <a:t>איחוד דוחות </a:t>
            </a:r>
          </a:p>
          <a:p>
            <a:pPr marL="0" indent="0" algn="ctr">
              <a:lnSpc>
                <a:spcPct val="90000"/>
              </a:lnSpc>
              <a:spcBef>
                <a:spcPct val="60000"/>
              </a:spcBef>
              <a:buNone/>
              <a:defRPr/>
            </a:pPr>
            <a:r>
              <a:rPr lang="he-IL" altLang="he-IL" sz="3600" b="1" dirty="0"/>
              <a:t>חוק עידוד תעשיה (מיסים)</a:t>
            </a:r>
          </a:p>
        </p:txBody>
      </p:sp>
      <p:sp>
        <p:nvSpPr>
          <p:cNvPr id="31747" name="מציין מיקום של מספר שקופית 1">
            <a:extLst>
              <a:ext uri="{FF2B5EF4-FFF2-40B4-BE49-F238E27FC236}">
                <a16:creationId xmlns:a16="http://schemas.microsoft.com/office/drawing/2014/main" id="{C3EE4C20-FA77-43D9-B88C-4A26369A25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29CA583-CBCC-4C85-B34E-155F51468194}" type="slidenum">
              <a:rPr lang="he-IL" altLang="he-IL" sz="1400" smtClean="0"/>
              <a:pPr algn="l">
                <a:spcBef>
                  <a:spcPct val="0"/>
                </a:spcBef>
                <a:buFontTx/>
                <a:buNone/>
              </a:pPr>
              <a:t>71</a:t>
            </a:fld>
            <a:endParaRPr lang="en-US" altLang="he-IL" sz="1400"/>
          </a:p>
        </p:txBody>
      </p:sp>
    </p:spTree>
    <p:extLst>
      <p:ext uri="{BB962C8B-B14F-4D97-AF65-F5344CB8AC3E}">
        <p14:creationId xmlns:p14="http://schemas.microsoft.com/office/powerpoint/2010/main" val="803697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1">
            <a:extLst>
              <a:ext uri="{FF2B5EF4-FFF2-40B4-BE49-F238E27FC236}">
                <a16:creationId xmlns:a16="http://schemas.microsoft.com/office/drawing/2014/main" id="{6FDEF176-3ED6-43AB-BE95-F7700F4D0EB0}"/>
              </a:ext>
            </a:extLst>
          </p:cNvPr>
          <p:cNvSpPr>
            <a:spLocks noGrp="1" noChangeArrowheads="1"/>
          </p:cNvSpPr>
          <p:nvPr>
            <p:ph type="title"/>
          </p:nvPr>
        </p:nvSpPr>
        <p:spPr>
          <a:xfrm>
            <a:off x="452438" y="0"/>
            <a:ext cx="8229600" cy="620713"/>
          </a:xfrm>
        </p:spPr>
        <p:txBody>
          <a:bodyPr/>
          <a:lstStyle/>
          <a:p>
            <a:r>
              <a:rPr lang="he-IL" altLang="he-IL" sz="3000" b="1" dirty="0"/>
              <a:t>איחוד דוחות</a:t>
            </a:r>
            <a:endParaRPr lang="he-IL" altLang="he-IL" sz="2000" dirty="0"/>
          </a:p>
        </p:txBody>
      </p:sp>
      <p:sp>
        <p:nvSpPr>
          <p:cNvPr id="32771" name="מציין מיקום תוכן 2">
            <a:extLst>
              <a:ext uri="{FF2B5EF4-FFF2-40B4-BE49-F238E27FC236}">
                <a16:creationId xmlns:a16="http://schemas.microsoft.com/office/drawing/2014/main" id="{5CABF332-C976-4799-852B-224F54E55B69}"/>
              </a:ext>
            </a:extLst>
          </p:cNvPr>
          <p:cNvSpPr>
            <a:spLocks noGrp="1" noChangeArrowheads="1"/>
          </p:cNvSpPr>
          <p:nvPr>
            <p:ph idx="1"/>
          </p:nvPr>
        </p:nvSpPr>
        <p:spPr>
          <a:xfrm>
            <a:off x="611188" y="908050"/>
            <a:ext cx="8229600" cy="4525963"/>
          </a:xfrm>
        </p:spPr>
        <p:txBody>
          <a:bodyPr/>
          <a:lstStyle/>
          <a:p>
            <a:pPr marL="0" indent="0" algn="just">
              <a:lnSpc>
                <a:spcPct val="150000"/>
              </a:lnSpc>
              <a:spcBef>
                <a:spcPts val="1200"/>
              </a:spcBef>
              <a:buNone/>
            </a:pPr>
            <a:r>
              <a:rPr lang="he-IL" sz="1800" dirty="0"/>
              <a:t>פרק ו' לחוק עידוד </a:t>
            </a:r>
            <a:r>
              <a:rPr lang="he-IL" sz="1800" dirty="0" err="1"/>
              <a:t>התעשיה</a:t>
            </a:r>
            <a:r>
              <a:rPr lang="he-IL" sz="1800" dirty="0"/>
              <a:t> (מיסים), תשכ"ט - 1969 (להלן: "</a:t>
            </a:r>
            <a:r>
              <a:rPr lang="he-IL" sz="1800" b="1" dirty="0"/>
              <a:t>חוק עידוד תעשיה מיסים</a:t>
            </a:r>
            <a:r>
              <a:rPr lang="he-IL" sz="1800" dirty="0"/>
              <a:t>"), קובע בסעיף 23, כי (1) </a:t>
            </a:r>
            <a:r>
              <a:rPr lang="he-IL" sz="1800" b="1" u="sng" dirty="0"/>
              <a:t>חברת אם</a:t>
            </a:r>
            <a:r>
              <a:rPr lang="he-IL" sz="1800" dirty="0"/>
              <a:t>, אשר (2) </a:t>
            </a:r>
            <a:r>
              <a:rPr lang="he-IL" sz="1800" b="1" u="sng" dirty="0"/>
              <a:t>המפעלים התעשייתיים של כל חברות הבנות שבשליטתה הם בני קו ייצור אחד</a:t>
            </a:r>
            <a:r>
              <a:rPr lang="he-IL" sz="1800" dirty="0"/>
              <a:t>, רשאית להגיש דוח מאוחד בהתאם לסעיף 131(א)(3) לפקודה, ובלבד שהחברות הודיעו לפקיד השומה תוך שנה על איחוד הדוחות.</a:t>
            </a:r>
          </a:p>
          <a:p>
            <a:pPr algn="just">
              <a:lnSpc>
                <a:spcPct val="150000"/>
              </a:lnSpc>
              <a:spcBef>
                <a:spcPts val="1200"/>
              </a:spcBef>
              <a:buAutoNum type="arabicParenBoth"/>
            </a:pPr>
            <a:r>
              <a:rPr lang="he-IL" sz="2000" b="1" dirty="0"/>
              <a:t>חברת אם </a:t>
            </a:r>
            <a:r>
              <a:rPr lang="he-IL" sz="2000" dirty="0"/>
              <a:t>- הינה </a:t>
            </a:r>
            <a:r>
              <a:rPr lang="he-IL" sz="2000" u="sng" dirty="0"/>
              <a:t>אחת</a:t>
            </a:r>
            <a:r>
              <a:rPr lang="he-IL" sz="2000" dirty="0"/>
              <a:t> מאלה: </a:t>
            </a:r>
          </a:p>
          <a:p>
            <a:pPr algn="just">
              <a:lnSpc>
                <a:spcPct val="150000"/>
              </a:lnSpc>
              <a:spcBef>
                <a:spcPts val="600"/>
              </a:spcBef>
              <a:buFont typeface="+mj-cs"/>
              <a:buAutoNum type="hebrew2Minus"/>
            </a:pPr>
            <a:r>
              <a:rPr lang="he-IL" sz="2000" dirty="0"/>
              <a:t>חברה </a:t>
            </a:r>
            <a:r>
              <a:rPr lang="he-IL" sz="2000" u="sng" dirty="0"/>
              <a:t>תעשייתית השולטת בחברה תעשייתית</a:t>
            </a:r>
            <a:r>
              <a:rPr lang="he-IL" sz="2000" dirty="0"/>
              <a:t> והמפעלים התעשייתיים שבבעלות שתיהן הם בני קו ייצור אחד </a:t>
            </a:r>
            <a:r>
              <a:rPr lang="he-IL" sz="2000" b="1" u="sng" dirty="0"/>
              <a:t>או-</a:t>
            </a:r>
          </a:p>
          <a:p>
            <a:pPr algn="just">
              <a:lnSpc>
                <a:spcPct val="150000"/>
              </a:lnSpc>
              <a:spcBef>
                <a:spcPts val="600"/>
              </a:spcBef>
              <a:buFont typeface="+mj-cs"/>
              <a:buAutoNum type="hebrew2Minus"/>
            </a:pPr>
            <a:r>
              <a:rPr lang="he-IL" sz="2000" dirty="0"/>
              <a:t>חברה </a:t>
            </a:r>
            <a:r>
              <a:rPr lang="he-IL" sz="2000" u="sng" dirty="0"/>
              <a:t>שאינה</a:t>
            </a:r>
            <a:r>
              <a:rPr lang="he-IL" sz="2000" dirty="0"/>
              <a:t> תעשייתית השולטת בחברה תעשייתית ולפחות 80% מרכושה מושקע בהון מניות או בהלוואות ל- 3 שנים לפחות, בחברות תעשייתיות אשר להן לפחות 50% מזכות ההצבעה ומהזכות לרווחים.</a:t>
            </a:r>
          </a:p>
          <a:p>
            <a:pPr marL="0" indent="0" algn="just">
              <a:lnSpc>
                <a:spcPct val="150000"/>
              </a:lnSpc>
              <a:spcBef>
                <a:spcPts val="1200"/>
              </a:spcBef>
              <a:buNone/>
            </a:pPr>
            <a:endParaRPr lang="he-IL" sz="1800" dirty="0"/>
          </a:p>
          <a:p>
            <a:pPr marL="0" indent="0" algn="just">
              <a:lnSpc>
                <a:spcPct val="150000"/>
              </a:lnSpc>
              <a:spcBef>
                <a:spcPts val="1200"/>
              </a:spcBef>
              <a:buNone/>
            </a:pPr>
            <a:endParaRPr lang="he-IL" sz="1800" dirty="0"/>
          </a:p>
          <a:p>
            <a:pPr marL="0" indent="0" algn="just">
              <a:lnSpc>
                <a:spcPct val="150000"/>
              </a:lnSpc>
              <a:spcBef>
                <a:spcPts val="1200"/>
              </a:spcBef>
              <a:buNone/>
            </a:pPr>
            <a:endParaRPr lang="he-IL" sz="1800" dirty="0"/>
          </a:p>
          <a:p>
            <a:pPr marL="0" indent="0" algn="just">
              <a:buFontTx/>
              <a:buNone/>
            </a:pPr>
            <a:endParaRPr lang="en-US" altLang="he-IL" sz="2000" dirty="0"/>
          </a:p>
        </p:txBody>
      </p:sp>
      <p:sp>
        <p:nvSpPr>
          <p:cNvPr id="32772" name="מציין מיקום של מספר שקופית 3">
            <a:extLst>
              <a:ext uri="{FF2B5EF4-FFF2-40B4-BE49-F238E27FC236}">
                <a16:creationId xmlns:a16="http://schemas.microsoft.com/office/drawing/2014/main" id="{F821F425-04D4-4FF4-ACAE-15223F0339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9DCF08E-1B87-4F8A-865C-23256727B162}" type="slidenum">
              <a:rPr lang="he-IL" altLang="he-IL" sz="1400" smtClean="0"/>
              <a:pPr algn="l">
                <a:spcBef>
                  <a:spcPct val="0"/>
                </a:spcBef>
                <a:buFontTx/>
                <a:buNone/>
              </a:pPr>
              <a:t>72</a:t>
            </a:fld>
            <a:endParaRPr lang="en-US" altLang="he-IL" sz="1400"/>
          </a:p>
        </p:txBody>
      </p:sp>
    </p:spTree>
    <p:extLst>
      <p:ext uri="{BB962C8B-B14F-4D97-AF65-F5344CB8AC3E}">
        <p14:creationId xmlns:p14="http://schemas.microsoft.com/office/powerpoint/2010/main" val="35657335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1">
            <a:extLst>
              <a:ext uri="{FF2B5EF4-FFF2-40B4-BE49-F238E27FC236}">
                <a16:creationId xmlns:a16="http://schemas.microsoft.com/office/drawing/2014/main" id="{6FDEF176-3ED6-43AB-BE95-F7700F4D0EB0}"/>
              </a:ext>
            </a:extLst>
          </p:cNvPr>
          <p:cNvSpPr>
            <a:spLocks noGrp="1" noChangeArrowheads="1"/>
          </p:cNvSpPr>
          <p:nvPr>
            <p:ph type="title"/>
          </p:nvPr>
        </p:nvSpPr>
        <p:spPr>
          <a:xfrm>
            <a:off x="452438" y="0"/>
            <a:ext cx="8229600" cy="620713"/>
          </a:xfrm>
        </p:spPr>
        <p:txBody>
          <a:bodyPr/>
          <a:lstStyle/>
          <a:p>
            <a:r>
              <a:rPr lang="he-IL" altLang="he-IL" sz="3000" b="1" dirty="0"/>
              <a:t>איחוד דוחות</a:t>
            </a:r>
            <a:endParaRPr lang="he-IL" altLang="he-IL" sz="2000" dirty="0"/>
          </a:p>
        </p:txBody>
      </p:sp>
      <p:sp>
        <p:nvSpPr>
          <p:cNvPr id="32771" name="מציין מיקום תוכן 2">
            <a:extLst>
              <a:ext uri="{FF2B5EF4-FFF2-40B4-BE49-F238E27FC236}">
                <a16:creationId xmlns:a16="http://schemas.microsoft.com/office/drawing/2014/main" id="{5CABF332-C976-4799-852B-224F54E55B69}"/>
              </a:ext>
            </a:extLst>
          </p:cNvPr>
          <p:cNvSpPr>
            <a:spLocks noGrp="1" noChangeArrowheads="1"/>
          </p:cNvSpPr>
          <p:nvPr>
            <p:ph idx="1"/>
          </p:nvPr>
        </p:nvSpPr>
        <p:spPr>
          <a:xfrm>
            <a:off x="611188" y="908050"/>
            <a:ext cx="8229600" cy="4525963"/>
          </a:xfrm>
        </p:spPr>
        <p:txBody>
          <a:bodyPr/>
          <a:lstStyle/>
          <a:p>
            <a:pPr algn="just">
              <a:lnSpc>
                <a:spcPct val="150000"/>
              </a:lnSpc>
              <a:spcBef>
                <a:spcPts val="1200"/>
              </a:spcBef>
              <a:buFont typeface="Arial" panose="020B0604020202020204" pitchFamily="34" charset="0"/>
              <a:buChar char="•"/>
            </a:pPr>
            <a:r>
              <a:rPr lang="he-IL" sz="2000" dirty="0"/>
              <a:t>במידה והמפעלים התעשייתיים של חברות הבנות </a:t>
            </a:r>
            <a:r>
              <a:rPr lang="he-IL" sz="2000" u="sng" dirty="0"/>
              <a:t>אינם בני קו ייצור אחד</a:t>
            </a:r>
            <a:r>
              <a:rPr lang="he-IL" sz="2000" dirty="0"/>
              <a:t> - תהיה חברת האם רשאית להגיש דוח מאוחד רק עם חברת בת שבה מושקע </a:t>
            </a:r>
            <a:r>
              <a:rPr lang="he-IL" sz="2000" u="sng" dirty="0"/>
              <a:t>הסכום הגדול ביותר</a:t>
            </a:r>
            <a:r>
              <a:rPr lang="he-IL" sz="2000" dirty="0"/>
              <a:t> מסך כל השקעותיה בחברות הבנות.</a:t>
            </a:r>
          </a:p>
          <a:p>
            <a:pPr algn="just">
              <a:lnSpc>
                <a:spcPct val="150000"/>
              </a:lnSpc>
              <a:spcBef>
                <a:spcPts val="1200"/>
              </a:spcBef>
              <a:buFont typeface="Arial" panose="020B0604020202020204" pitchFamily="34" charset="0"/>
              <a:buChar char="•"/>
            </a:pPr>
            <a:r>
              <a:rPr lang="he-IL" sz="2000" dirty="0"/>
              <a:t>יש לשים לב, הדוחות המאוחדים לא יכולים לכלול הפסד מועבר שהיה לחברת האם או לחברת הבת טרם האיחוד.</a:t>
            </a:r>
          </a:p>
          <a:p>
            <a:pPr algn="just">
              <a:lnSpc>
                <a:spcPct val="150000"/>
              </a:lnSpc>
              <a:spcBef>
                <a:spcPts val="1200"/>
              </a:spcBef>
              <a:buFont typeface="Arial" panose="020B0604020202020204" pitchFamily="34" charset="0"/>
              <a:buChar char="•"/>
            </a:pPr>
            <a:r>
              <a:rPr lang="he-IL" sz="2000" dirty="0"/>
              <a:t>הגשת דוח מאוחד </a:t>
            </a:r>
            <a:r>
              <a:rPr lang="he-IL" sz="2000" b="1" dirty="0"/>
              <a:t>מאפשרת לקזז הפסדי חברה אחת כנגד רווחי השנייה</a:t>
            </a:r>
            <a:r>
              <a:rPr lang="he-IL" sz="2000" dirty="0"/>
              <a:t>, וזאת בניגוד לעקרון הבסיסי בעולם המס, לפיו הפסדים של נישום יקוזזו </a:t>
            </a:r>
            <a:r>
              <a:rPr lang="he-IL" sz="2000" u="sng" dirty="0"/>
              <a:t>רק</a:t>
            </a:r>
            <a:r>
              <a:rPr lang="he-IL" sz="2000" dirty="0"/>
              <a:t> מרווחי אותו הנישום באותה השנה או בשנים הבאות, בכפוף למגבלות מסוימות.</a:t>
            </a:r>
            <a:endParaRPr lang="en-US" altLang="he-IL" sz="2000" dirty="0"/>
          </a:p>
        </p:txBody>
      </p:sp>
      <p:sp>
        <p:nvSpPr>
          <p:cNvPr id="32772" name="מציין מיקום של מספר שקופית 3">
            <a:extLst>
              <a:ext uri="{FF2B5EF4-FFF2-40B4-BE49-F238E27FC236}">
                <a16:creationId xmlns:a16="http://schemas.microsoft.com/office/drawing/2014/main" id="{F821F425-04D4-4FF4-ACAE-15223F0339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9DCF08E-1B87-4F8A-865C-23256727B162}" type="slidenum">
              <a:rPr lang="he-IL" altLang="he-IL" sz="1400" smtClean="0"/>
              <a:pPr algn="l">
                <a:spcBef>
                  <a:spcPct val="0"/>
                </a:spcBef>
                <a:buFontTx/>
                <a:buNone/>
              </a:pPr>
              <a:t>73</a:t>
            </a:fld>
            <a:endParaRPr lang="en-US" altLang="he-IL" sz="1400"/>
          </a:p>
        </p:txBody>
      </p:sp>
    </p:spTree>
    <p:extLst>
      <p:ext uri="{BB962C8B-B14F-4D97-AF65-F5344CB8AC3E}">
        <p14:creationId xmlns:p14="http://schemas.microsoft.com/office/powerpoint/2010/main" val="34191865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06C723-A059-480A-99DB-EFB704518493}"/>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914400" indent="-914400" algn="ctr">
              <a:lnSpc>
                <a:spcPct val="90000"/>
              </a:lnSpc>
              <a:spcBef>
                <a:spcPct val="60000"/>
              </a:spcBef>
              <a:buFont typeface="+mj-lt"/>
              <a:buAutoNum type="arabicPeriod" startAt="10"/>
              <a:defRPr/>
            </a:pPr>
            <a:r>
              <a:rPr lang="he-IL" altLang="he-IL" sz="5400" b="1" dirty="0"/>
              <a:t>איפה מסמנים?</a:t>
            </a:r>
          </a:p>
          <a:p>
            <a:pPr marL="0" indent="0" algn="ctr">
              <a:lnSpc>
                <a:spcPct val="90000"/>
              </a:lnSpc>
              <a:spcBef>
                <a:spcPct val="60000"/>
              </a:spcBef>
              <a:buNone/>
              <a:defRPr/>
            </a:pPr>
            <a:r>
              <a:rPr lang="he-IL" altLang="he-IL" sz="4000" b="1" dirty="0"/>
              <a:t>טיפים לרואה חשבון</a:t>
            </a:r>
            <a:endParaRPr lang="en-US" altLang="he-IL" sz="4000" b="1" dirty="0"/>
          </a:p>
        </p:txBody>
      </p:sp>
      <p:sp>
        <p:nvSpPr>
          <p:cNvPr id="31747" name="מציין מיקום של מספר שקופית 1">
            <a:extLst>
              <a:ext uri="{FF2B5EF4-FFF2-40B4-BE49-F238E27FC236}">
                <a16:creationId xmlns:a16="http://schemas.microsoft.com/office/drawing/2014/main" id="{C3EE4C20-FA77-43D9-B88C-4A26369A25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29CA583-CBCC-4C85-B34E-155F51468194}" type="slidenum">
              <a:rPr lang="he-IL" altLang="he-IL" sz="1400" smtClean="0"/>
              <a:pPr algn="l">
                <a:spcBef>
                  <a:spcPct val="0"/>
                </a:spcBef>
                <a:buFontTx/>
                <a:buNone/>
              </a:pPr>
              <a:t>74</a:t>
            </a:fld>
            <a:endParaRPr lang="en-US" altLang="he-IL" sz="1400"/>
          </a:p>
        </p:txBody>
      </p:sp>
    </p:spTree>
    <p:extLst>
      <p:ext uri="{BB962C8B-B14F-4D97-AF65-F5344CB8AC3E}">
        <p14:creationId xmlns:p14="http://schemas.microsoft.com/office/powerpoint/2010/main" val="25653768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כותרת 1">
            <a:extLst>
              <a:ext uri="{FF2B5EF4-FFF2-40B4-BE49-F238E27FC236}">
                <a16:creationId xmlns:a16="http://schemas.microsoft.com/office/drawing/2014/main" id="{D3B5AAD4-A552-48CB-9BC4-5A6330BD7998}"/>
              </a:ext>
            </a:extLst>
          </p:cNvPr>
          <p:cNvSpPr>
            <a:spLocks noGrp="1" noChangeArrowheads="1"/>
          </p:cNvSpPr>
          <p:nvPr>
            <p:ph type="title"/>
          </p:nvPr>
        </p:nvSpPr>
        <p:spPr>
          <a:xfrm>
            <a:off x="452438" y="0"/>
            <a:ext cx="8229600" cy="620713"/>
          </a:xfrm>
        </p:spPr>
        <p:txBody>
          <a:bodyPr/>
          <a:lstStyle/>
          <a:p>
            <a:r>
              <a:rPr lang="he-IL" altLang="he-IL" sz="3000" b="1" dirty="0"/>
              <a:t> טופס 1214</a:t>
            </a:r>
            <a:endParaRPr lang="he-IL" altLang="he-IL" sz="2000" dirty="0"/>
          </a:p>
        </p:txBody>
      </p:sp>
      <p:sp>
        <p:nvSpPr>
          <p:cNvPr id="22531" name="מציין מיקום תוכן 2">
            <a:extLst>
              <a:ext uri="{FF2B5EF4-FFF2-40B4-BE49-F238E27FC236}">
                <a16:creationId xmlns:a16="http://schemas.microsoft.com/office/drawing/2014/main" id="{5F3A44B1-4957-4CFA-AFAE-94E0124EE034}"/>
              </a:ext>
            </a:extLst>
          </p:cNvPr>
          <p:cNvSpPr>
            <a:spLocks noGrp="1" noChangeArrowheads="1"/>
          </p:cNvSpPr>
          <p:nvPr>
            <p:ph idx="1"/>
          </p:nvPr>
        </p:nvSpPr>
        <p:spPr>
          <a:xfrm>
            <a:off x="452438" y="908050"/>
            <a:ext cx="8229600" cy="4525963"/>
          </a:xfrm>
        </p:spPr>
        <p:txBody>
          <a:bodyPr/>
          <a:lstStyle/>
          <a:p>
            <a:pPr marL="0" indent="0" algn="just">
              <a:buFontTx/>
              <a:buNone/>
            </a:pPr>
            <a:r>
              <a:rPr lang="he-IL" altLang="he-IL" sz="2000" dirty="0"/>
              <a:t>כל שנה יש לעדכן בטופס 1214 "דין וחשבון על הכנסת החברה בארץ ובחו"ל" את הסעיפים הבאים:</a:t>
            </a:r>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p:txBody>
      </p:sp>
      <p:sp>
        <p:nvSpPr>
          <p:cNvPr id="22532" name="מציין מיקום של מספר שקופית 3">
            <a:extLst>
              <a:ext uri="{FF2B5EF4-FFF2-40B4-BE49-F238E27FC236}">
                <a16:creationId xmlns:a16="http://schemas.microsoft.com/office/drawing/2014/main" id="{FE6716F0-8096-476C-A52A-C6CFC4ED10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2BDC0B3-736B-430D-91E7-2899D62C7C2F}" type="slidenum">
              <a:rPr lang="he-IL" altLang="he-IL" sz="1400" smtClean="0"/>
              <a:pPr algn="l">
                <a:spcBef>
                  <a:spcPct val="0"/>
                </a:spcBef>
                <a:buFontTx/>
                <a:buNone/>
              </a:pPr>
              <a:t>75</a:t>
            </a:fld>
            <a:endParaRPr lang="en-US" altLang="he-IL" sz="1400"/>
          </a:p>
        </p:txBody>
      </p:sp>
      <p:pic>
        <p:nvPicPr>
          <p:cNvPr id="3" name="תמונה 2">
            <a:extLst>
              <a:ext uri="{FF2B5EF4-FFF2-40B4-BE49-F238E27FC236}">
                <a16:creationId xmlns:a16="http://schemas.microsoft.com/office/drawing/2014/main" id="{EECE445C-2340-4017-91DC-1B4CB8A9C746}"/>
              </a:ext>
            </a:extLst>
          </p:cNvPr>
          <p:cNvPicPr>
            <a:picLocks noChangeAspect="1"/>
          </p:cNvPicPr>
          <p:nvPr/>
        </p:nvPicPr>
        <p:blipFill>
          <a:blip r:embed="rId2"/>
          <a:stretch>
            <a:fillRect/>
          </a:stretch>
        </p:blipFill>
        <p:spPr>
          <a:xfrm>
            <a:off x="2591974" y="2912368"/>
            <a:ext cx="3852318" cy="2808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תמונה 3">
            <a:extLst>
              <a:ext uri="{FF2B5EF4-FFF2-40B4-BE49-F238E27FC236}">
                <a16:creationId xmlns:a16="http://schemas.microsoft.com/office/drawing/2014/main" id="{6E6F55D6-6203-413F-A563-2E5621D5852A}"/>
              </a:ext>
            </a:extLst>
          </p:cNvPr>
          <p:cNvPicPr>
            <a:picLocks noChangeAspect="1"/>
          </p:cNvPicPr>
          <p:nvPr/>
        </p:nvPicPr>
        <p:blipFill>
          <a:blip r:embed="rId3"/>
          <a:stretch>
            <a:fillRect/>
          </a:stretch>
        </p:blipFill>
        <p:spPr>
          <a:xfrm>
            <a:off x="2051720" y="1368524"/>
            <a:ext cx="4619625" cy="1400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04875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כותרת 1">
            <a:extLst>
              <a:ext uri="{FF2B5EF4-FFF2-40B4-BE49-F238E27FC236}">
                <a16:creationId xmlns:a16="http://schemas.microsoft.com/office/drawing/2014/main" id="{D3B5AAD4-A552-48CB-9BC4-5A6330BD7998}"/>
              </a:ext>
            </a:extLst>
          </p:cNvPr>
          <p:cNvSpPr>
            <a:spLocks noGrp="1" noChangeArrowheads="1"/>
          </p:cNvSpPr>
          <p:nvPr>
            <p:ph type="title"/>
          </p:nvPr>
        </p:nvSpPr>
        <p:spPr>
          <a:xfrm>
            <a:off x="452438" y="0"/>
            <a:ext cx="8229600" cy="620713"/>
          </a:xfrm>
        </p:spPr>
        <p:txBody>
          <a:bodyPr/>
          <a:lstStyle/>
          <a:p>
            <a:r>
              <a:rPr lang="he-IL" altLang="he-IL" sz="3000" b="1" dirty="0"/>
              <a:t>טופס 1214</a:t>
            </a:r>
            <a:endParaRPr lang="he-IL" altLang="he-IL" sz="2000" dirty="0"/>
          </a:p>
        </p:txBody>
      </p:sp>
      <p:sp>
        <p:nvSpPr>
          <p:cNvPr id="22531" name="מציין מיקום תוכן 2">
            <a:extLst>
              <a:ext uri="{FF2B5EF4-FFF2-40B4-BE49-F238E27FC236}">
                <a16:creationId xmlns:a16="http://schemas.microsoft.com/office/drawing/2014/main" id="{5F3A44B1-4957-4CFA-AFAE-94E0124EE034}"/>
              </a:ext>
            </a:extLst>
          </p:cNvPr>
          <p:cNvSpPr>
            <a:spLocks noGrp="1" noChangeArrowheads="1"/>
          </p:cNvSpPr>
          <p:nvPr>
            <p:ph idx="1"/>
          </p:nvPr>
        </p:nvSpPr>
        <p:spPr>
          <a:xfrm>
            <a:off x="452438" y="908050"/>
            <a:ext cx="8229600" cy="4525963"/>
          </a:xfrm>
        </p:spPr>
        <p:txBody>
          <a:bodyPr/>
          <a:lstStyle/>
          <a:p>
            <a:pPr marL="0" indent="0" algn="just">
              <a:buFontTx/>
              <a:buNone/>
            </a:pPr>
            <a:r>
              <a:rPr lang="he-IL" altLang="he-IL" sz="2000" dirty="0"/>
              <a:t>כל שנה יש לעדכן בטופס 1214 את הסעיפים הבאים:</a:t>
            </a:r>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endParaRPr lang="he-IL" altLang="he-IL" sz="2000" dirty="0"/>
          </a:p>
          <a:p>
            <a:pPr marL="0" indent="0" algn="just">
              <a:buFontTx/>
              <a:buNone/>
            </a:pPr>
            <a:r>
              <a:rPr lang="he-IL" altLang="he-IL" sz="2000" dirty="0"/>
              <a:t>תשומת לב להערות שבטופס:</a:t>
            </a:r>
          </a:p>
        </p:txBody>
      </p:sp>
      <p:sp>
        <p:nvSpPr>
          <p:cNvPr id="22532" name="מציין מיקום של מספר שקופית 3">
            <a:extLst>
              <a:ext uri="{FF2B5EF4-FFF2-40B4-BE49-F238E27FC236}">
                <a16:creationId xmlns:a16="http://schemas.microsoft.com/office/drawing/2014/main" id="{FE6716F0-8096-476C-A52A-C6CFC4ED10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2BDC0B3-736B-430D-91E7-2899D62C7C2F}" type="slidenum">
              <a:rPr lang="he-IL" altLang="he-IL" sz="1400" smtClean="0"/>
              <a:pPr algn="l">
                <a:spcBef>
                  <a:spcPct val="0"/>
                </a:spcBef>
                <a:buFontTx/>
                <a:buNone/>
              </a:pPr>
              <a:t>76</a:t>
            </a:fld>
            <a:endParaRPr lang="en-US" altLang="he-IL" sz="1400"/>
          </a:p>
        </p:txBody>
      </p:sp>
      <p:pic>
        <p:nvPicPr>
          <p:cNvPr id="2" name="תמונה 1">
            <a:extLst>
              <a:ext uri="{FF2B5EF4-FFF2-40B4-BE49-F238E27FC236}">
                <a16:creationId xmlns:a16="http://schemas.microsoft.com/office/drawing/2014/main" id="{25C07B55-CEB5-463F-AA05-B71617EEB08A}"/>
              </a:ext>
            </a:extLst>
          </p:cNvPr>
          <p:cNvPicPr>
            <a:picLocks noChangeAspect="1"/>
          </p:cNvPicPr>
          <p:nvPr/>
        </p:nvPicPr>
        <p:blipFill>
          <a:blip r:embed="rId2"/>
          <a:stretch>
            <a:fillRect/>
          </a:stretch>
        </p:blipFill>
        <p:spPr>
          <a:xfrm>
            <a:off x="4567238" y="1423987"/>
            <a:ext cx="4029075" cy="809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תמונה 4">
            <a:extLst>
              <a:ext uri="{FF2B5EF4-FFF2-40B4-BE49-F238E27FC236}">
                <a16:creationId xmlns:a16="http://schemas.microsoft.com/office/drawing/2014/main" id="{60AF5AB6-9FBE-4175-B6B6-41458FCE47F4}"/>
              </a:ext>
            </a:extLst>
          </p:cNvPr>
          <p:cNvPicPr>
            <a:picLocks noChangeAspect="1"/>
          </p:cNvPicPr>
          <p:nvPr/>
        </p:nvPicPr>
        <p:blipFill>
          <a:blip r:embed="rId3"/>
          <a:stretch>
            <a:fillRect/>
          </a:stretch>
        </p:blipFill>
        <p:spPr>
          <a:xfrm>
            <a:off x="418615" y="1423987"/>
            <a:ext cx="4038600" cy="80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תמונה 5">
            <a:extLst>
              <a:ext uri="{FF2B5EF4-FFF2-40B4-BE49-F238E27FC236}">
                <a16:creationId xmlns:a16="http://schemas.microsoft.com/office/drawing/2014/main" id="{A3B4A8FB-EDDA-4B36-974D-6785E638C96E}"/>
              </a:ext>
            </a:extLst>
          </p:cNvPr>
          <p:cNvPicPr>
            <a:picLocks noChangeAspect="1"/>
          </p:cNvPicPr>
          <p:nvPr/>
        </p:nvPicPr>
        <p:blipFill>
          <a:blip r:embed="rId4"/>
          <a:stretch>
            <a:fillRect/>
          </a:stretch>
        </p:blipFill>
        <p:spPr>
          <a:xfrm>
            <a:off x="4463436" y="2348880"/>
            <a:ext cx="4162425"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תמונה 6">
            <a:extLst>
              <a:ext uri="{FF2B5EF4-FFF2-40B4-BE49-F238E27FC236}">
                <a16:creationId xmlns:a16="http://schemas.microsoft.com/office/drawing/2014/main" id="{809BE399-4C15-48B4-869C-929A5EA7C3C1}"/>
              </a:ext>
            </a:extLst>
          </p:cNvPr>
          <p:cNvPicPr>
            <a:picLocks noChangeAspect="1"/>
          </p:cNvPicPr>
          <p:nvPr/>
        </p:nvPicPr>
        <p:blipFill>
          <a:blip r:embed="rId5"/>
          <a:stretch>
            <a:fillRect/>
          </a:stretch>
        </p:blipFill>
        <p:spPr>
          <a:xfrm>
            <a:off x="179512" y="3043238"/>
            <a:ext cx="4105275"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חץ: ימינה 7">
            <a:extLst>
              <a:ext uri="{FF2B5EF4-FFF2-40B4-BE49-F238E27FC236}">
                <a16:creationId xmlns:a16="http://schemas.microsoft.com/office/drawing/2014/main" id="{9F221238-1694-40F1-90BD-FE05C0A82935}"/>
              </a:ext>
            </a:extLst>
          </p:cNvPr>
          <p:cNvSpPr/>
          <p:nvPr/>
        </p:nvSpPr>
        <p:spPr>
          <a:xfrm rot="10800000">
            <a:off x="4468631" y="4723542"/>
            <a:ext cx="1133887" cy="233346"/>
          </a:xfrm>
          <a:prstGeom prst="righ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3402265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כותרת 1">
            <a:extLst>
              <a:ext uri="{FF2B5EF4-FFF2-40B4-BE49-F238E27FC236}">
                <a16:creationId xmlns:a16="http://schemas.microsoft.com/office/drawing/2014/main" id="{D3B5AAD4-A552-48CB-9BC4-5A6330BD7998}"/>
              </a:ext>
            </a:extLst>
          </p:cNvPr>
          <p:cNvSpPr>
            <a:spLocks noGrp="1" noChangeArrowheads="1"/>
          </p:cNvSpPr>
          <p:nvPr>
            <p:ph type="title"/>
          </p:nvPr>
        </p:nvSpPr>
        <p:spPr>
          <a:xfrm>
            <a:off x="452438" y="0"/>
            <a:ext cx="8229600" cy="620713"/>
          </a:xfrm>
        </p:spPr>
        <p:txBody>
          <a:bodyPr/>
          <a:lstStyle/>
          <a:p>
            <a:r>
              <a:rPr lang="he-IL" altLang="he-IL" sz="3000" b="1" dirty="0"/>
              <a:t>טופס 1214ב ו -901א</a:t>
            </a:r>
            <a:endParaRPr lang="he-IL" altLang="he-IL" sz="2000" dirty="0"/>
          </a:p>
        </p:txBody>
      </p:sp>
      <p:sp>
        <p:nvSpPr>
          <p:cNvPr id="22531" name="מציין מיקום תוכן 2">
            <a:extLst>
              <a:ext uri="{FF2B5EF4-FFF2-40B4-BE49-F238E27FC236}">
                <a16:creationId xmlns:a16="http://schemas.microsoft.com/office/drawing/2014/main" id="{5F3A44B1-4957-4CFA-AFAE-94E0124EE034}"/>
              </a:ext>
            </a:extLst>
          </p:cNvPr>
          <p:cNvSpPr>
            <a:spLocks noGrp="1" noChangeArrowheads="1"/>
          </p:cNvSpPr>
          <p:nvPr>
            <p:ph idx="1"/>
          </p:nvPr>
        </p:nvSpPr>
        <p:spPr>
          <a:xfrm>
            <a:off x="444937" y="1007641"/>
            <a:ext cx="8229600" cy="4525963"/>
          </a:xfrm>
        </p:spPr>
        <p:txBody>
          <a:bodyPr/>
          <a:lstStyle/>
          <a:p>
            <a:pPr algn="just">
              <a:lnSpc>
                <a:spcPct val="150000"/>
              </a:lnSpc>
            </a:pPr>
            <a:r>
              <a:rPr lang="he-IL" altLang="he-IL" sz="2000" dirty="0"/>
              <a:t>במידה וישנה חלוקת דיבידנד בחברה בעלת מפעל מועדף / טכנולוגי יש להידרש לטופס 1214ב המצהיר דין וחשבון על חלוקת דיבידנד.</a:t>
            </a:r>
          </a:p>
          <a:p>
            <a:pPr algn="just">
              <a:lnSpc>
                <a:spcPct val="150000"/>
              </a:lnSpc>
            </a:pPr>
            <a:r>
              <a:rPr lang="he-IL" altLang="he-IL" sz="2000" dirty="0"/>
              <a:t>במפעל מועדף / טכנולוגי יש לצרף את טופס </a:t>
            </a:r>
            <a:r>
              <a:rPr lang="he-IL" altLang="he-IL" sz="2000" u="sng" dirty="0"/>
              <a:t>901א</a:t>
            </a:r>
            <a:r>
              <a:rPr lang="he-IL" altLang="he-IL" sz="2000" dirty="0"/>
              <a:t> בכל אחת משנות ההטבה. </a:t>
            </a:r>
          </a:p>
          <a:p>
            <a:pPr marL="0" indent="0" algn="just">
              <a:lnSpc>
                <a:spcPct val="150000"/>
              </a:lnSpc>
              <a:buNone/>
            </a:pPr>
            <a:endParaRPr lang="he-IL" altLang="he-IL" sz="2000" dirty="0">
              <a:highlight>
                <a:srgbClr val="FFFF00"/>
              </a:highlight>
            </a:endParaRPr>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p:txBody>
      </p:sp>
      <p:sp>
        <p:nvSpPr>
          <p:cNvPr id="22532" name="מציין מיקום של מספר שקופית 3">
            <a:extLst>
              <a:ext uri="{FF2B5EF4-FFF2-40B4-BE49-F238E27FC236}">
                <a16:creationId xmlns:a16="http://schemas.microsoft.com/office/drawing/2014/main" id="{FE6716F0-8096-476C-A52A-C6CFC4ED10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2BDC0B3-736B-430D-91E7-2899D62C7C2F}" type="slidenum">
              <a:rPr lang="he-IL" altLang="he-IL" sz="1400" smtClean="0"/>
              <a:pPr algn="l">
                <a:spcBef>
                  <a:spcPct val="0"/>
                </a:spcBef>
                <a:buFontTx/>
                <a:buNone/>
              </a:pPr>
              <a:t>77</a:t>
            </a:fld>
            <a:endParaRPr lang="en-US" altLang="he-IL" sz="1400"/>
          </a:p>
        </p:txBody>
      </p:sp>
      <p:pic>
        <p:nvPicPr>
          <p:cNvPr id="2" name="תמונה 1">
            <a:extLst>
              <a:ext uri="{FF2B5EF4-FFF2-40B4-BE49-F238E27FC236}">
                <a16:creationId xmlns:a16="http://schemas.microsoft.com/office/drawing/2014/main" id="{686E251B-98AD-49EC-9071-6E47CE9BC921}"/>
              </a:ext>
            </a:extLst>
          </p:cNvPr>
          <p:cNvPicPr>
            <a:picLocks noChangeAspect="1"/>
          </p:cNvPicPr>
          <p:nvPr/>
        </p:nvPicPr>
        <p:blipFill>
          <a:blip r:embed="rId2"/>
          <a:stretch>
            <a:fillRect/>
          </a:stretch>
        </p:blipFill>
        <p:spPr>
          <a:xfrm>
            <a:off x="2190974" y="2514953"/>
            <a:ext cx="4752528" cy="3018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71601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כותרת 1">
            <a:extLst>
              <a:ext uri="{FF2B5EF4-FFF2-40B4-BE49-F238E27FC236}">
                <a16:creationId xmlns:a16="http://schemas.microsoft.com/office/drawing/2014/main" id="{D3B5AAD4-A552-48CB-9BC4-5A6330BD7998}"/>
              </a:ext>
            </a:extLst>
          </p:cNvPr>
          <p:cNvSpPr>
            <a:spLocks noGrp="1" noChangeArrowheads="1"/>
          </p:cNvSpPr>
          <p:nvPr>
            <p:ph type="title"/>
          </p:nvPr>
        </p:nvSpPr>
        <p:spPr>
          <a:xfrm>
            <a:off x="452438" y="0"/>
            <a:ext cx="8229600" cy="620713"/>
          </a:xfrm>
        </p:spPr>
        <p:txBody>
          <a:bodyPr/>
          <a:lstStyle/>
          <a:p>
            <a:r>
              <a:rPr lang="he-IL" altLang="he-IL" sz="3000" b="1" dirty="0"/>
              <a:t>טופס 973 - למפעל טכנולוגי מועדף בלבד</a:t>
            </a:r>
            <a:endParaRPr lang="he-IL" altLang="he-IL" sz="2000" dirty="0"/>
          </a:p>
        </p:txBody>
      </p:sp>
      <p:sp>
        <p:nvSpPr>
          <p:cNvPr id="22531" name="מציין מיקום תוכן 2">
            <a:extLst>
              <a:ext uri="{FF2B5EF4-FFF2-40B4-BE49-F238E27FC236}">
                <a16:creationId xmlns:a16="http://schemas.microsoft.com/office/drawing/2014/main" id="{5F3A44B1-4957-4CFA-AFAE-94E0124EE034}"/>
              </a:ext>
            </a:extLst>
          </p:cNvPr>
          <p:cNvSpPr>
            <a:spLocks noGrp="1" noChangeArrowheads="1"/>
          </p:cNvSpPr>
          <p:nvPr>
            <p:ph idx="1"/>
          </p:nvPr>
        </p:nvSpPr>
        <p:spPr>
          <a:xfrm>
            <a:off x="452438" y="836712"/>
            <a:ext cx="8229600" cy="4525963"/>
          </a:xfrm>
        </p:spPr>
        <p:txBody>
          <a:bodyPr/>
          <a:lstStyle/>
          <a:p>
            <a:pPr marL="0" indent="0" algn="just">
              <a:lnSpc>
                <a:spcPct val="150000"/>
              </a:lnSpc>
              <a:buNone/>
            </a:pPr>
            <a:r>
              <a:rPr lang="he-IL" altLang="he-IL" sz="2000" dirty="0"/>
              <a:t>במפעל טכנולוגי מועדף יש לצרף את טופס </a:t>
            </a:r>
            <a:r>
              <a:rPr lang="he-IL" altLang="he-IL" sz="2000" u="sng" dirty="0"/>
              <a:t>973</a:t>
            </a:r>
            <a:r>
              <a:rPr lang="he-IL" altLang="he-IL" sz="2000" dirty="0"/>
              <a:t> בכל אחת משנות ההטבה.</a:t>
            </a:r>
          </a:p>
          <a:p>
            <a:pPr marL="0" indent="0" algn="just">
              <a:lnSpc>
                <a:spcPct val="150000"/>
              </a:lnSpc>
              <a:buNone/>
            </a:pPr>
            <a:endParaRPr lang="he-IL" altLang="he-IL" sz="2000" dirty="0">
              <a:highlight>
                <a:srgbClr val="FFFF00"/>
              </a:highlight>
            </a:endParaRPr>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p:txBody>
      </p:sp>
      <p:sp>
        <p:nvSpPr>
          <p:cNvPr id="22532" name="מציין מיקום של מספר שקופית 3">
            <a:extLst>
              <a:ext uri="{FF2B5EF4-FFF2-40B4-BE49-F238E27FC236}">
                <a16:creationId xmlns:a16="http://schemas.microsoft.com/office/drawing/2014/main" id="{FE6716F0-8096-476C-A52A-C6CFC4ED10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2BDC0B3-736B-430D-91E7-2899D62C7C2F}" type="slidenum">
              <a:rPr lang="he-IL" altLang="he-IL" sz="1400" smtClean="0"/>
              <a:pPr algn="l">
                <a:spcBef>
                  <a:spcPct val="0"/>
                </a:spcBef>
                <a:buFontTx/>
                <a:buNone/>
              </a:pPr>
              <a:t>78</a:t>
            </a:fld>
            <a:endParaRPr lang="en-US" altLang="he-IL" sz="1400"/>
          </a:p>
        </p:txBody>
      </p:sp>
      <p:pic>
        <p:nvPicPr>
          <p:cNvPr id="3" name="תמונה 2">
            <a:extLst>
              <a:ext uri="{FF2B5EF4-FFF2-40B4-BE49-F238E27FC236}">
                <a16:creationId xmlns:a16="http://schemas.microsoft.com/office/drawing/2014/main" id="{4BEE2DF9-7C7E-42D8-8E4C-92EB845FD7D5}"/>
              </a:ext>
            </a:extLst>
          </p:cNvPr>
          <p:cNvPicPr>
            <a:picLocks noChangeAspect="1"/>
          </p:cNvPicPr>
          <p:nvPr/>
        </p:nvPicPr>
        <p:blipFill>
          <a:blip r:embed="rId2"/>
          <a:stretch>
            <a:fillRect/>
          </a:stretch>
        </p:blipFill>
        <p:spPr>
          <a:xfrm>
            <a:off x="2339752" y="1567780"/>
            <a:ext cx="5070563" cy="388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84616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כותרת 1">
            <a:extLst>
              <a:ext uri="{FF2B5EF4-FFF2-40B4-BE49-F238E27FC236}">
                <a16:creationId xmlns:a16="http://schemas.microsoft.com/office/drawing/2014/main" id="{D3B5AAD4-A552-48CB-9BC4-5A6330BD7998}"/>
              </a:ext>
            </a:extLst>
          </p:cNvPr>
          <p:cNvSpPr>
            <a:spLocks noGrp="1" noChangeArrowheads="1"/>
          </p:cNvSpPr>
          <p:nvPr>
            <p:ph type="title"/>
          </p:nvPr>
        </p:nvSpPr>
        <p:spPr>
          <a:xfrm>
            <a:off x="452438" y="0"/>
            <a:ext cx="8229600" cy="620713"/>
          </a:xfrm>
        </p:spPr>
        <p:txBody>
          <a:bodyPr/>
          <a:lstStyle/>
          <a:p>
            <a:r>
              <a:rPr lang="he-IL" altLang="he-IL" sz="3000" b="1" dirty="0"/>
              <a:t>המשך טופס 973</a:t>
            </a:r>
            <a:endParaRPr lang="he-IL" altLang="he-IL" sz="2000" dirty="0"/>
          </a:p>
        </p:txBody>
      </p:sp>
      <p:sp>
        <p:nvSpPr>
          <p:cNvPr id="22531" name="מציין מיקום תוכן 2">
            <a:extLst>
              <a:ext uri="{FF2B5EF4-FFF2-40B4-BE49-F238E27FC236}">
                <a16:creationId xmlns:a16="http://schemas.microsoft.com/office/drawing/2014/main" id="{5F3A44B1-4957-4CFA-AFAE-94E0124EE034}"/>
              </a:ext>
            </a:extLst>
          </p:cNvPr>
          <p:cNvSpPr>
            <a:spLocks noGrp="1" noChangeArrowheads="1"/>
          </p:cNvSpPr>
          <p:nvPr>
            <p:ph idx="1"/>
          </p:nvPr>
        </p:nvSpPr>
        <p:spPr>
          <a:xfrm>
            <a:off x="440525" y="1124744"/>
            <a:ext cx="8229600" cy="4525963"/>
          </a:xfrm>
        </p:spPr>
        <p:txBody>
          <a:bodyPr/>
          <a:lstStyle/>
          <a:p>
            <a:pPr marL="457200" indent="-457200" algn="just">
              <a:lnSpc>
                <a:spcPct val="150000"/>
              </a:lnSpc>
              <a:buFont typeface="+mj-lt"/>
              <a:buAutoNum type="arabicPeriod" startAt="3"/>
            </a:pPr>
            <a:r>
              <a:rPr lang="he-IL" altLang="he-IL" sz="2000" dirty="0"/>
              <a:t>טופס </a:t>
            </a:r>
            <a:r>
              <a:rPr lang="he-IL" altLang="he-IL" sz="2000" u="sng" dirty="0"/>
              <a:t>973</a:t>
            </a:r>
            <a:r>
              <a:rPr lang="he-IL" altLang="he-IL" sz="2000" dirty="0"/>
              <a:t> (המשך).</a:t>
            </a:r>
          </a:p>
          <a:p>
            <a:pPr marL="0" indent="0" algn="just">
              <a:lnSpc>
                <a:spcPct val="150000"/>
              </a:lnSpc>
              <a:buNone/>
            </a:pPr>
            <a:endParaRPr lang="he-IL" altLang="he-IL" sz="2000" dirty="0">
              <a:highlight>
                <a:srgbClr val="FFFF00"/>
              </a:highlight>
            </a:endParaRPr>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a:p>
            <a:pPr marL="0" indent="0" algn="just">
              <a:lnSpc>
                <a:spcPct val="150000"/>
              </a:lnSpc>
              <a:buFontTx/>
              <a:buNone/>
            </a:pPr>
            <a:endParaRPr lang="he-IL" altLang="he-IL" sz="2000" dirty="0"/>
          </a:p>
        </p:txBody>
      </p:sp>
      <p:sp>
        <p:nvSpPr>
          <p:cNvPr id="22532" name="מציין מיקום של מספר שקופית 3">
            <a:extLst>
              <a:ext uri="{FF2B5EF4-FFF2-40B4-BE49-F238E27FC236}">
                <a16:creationId xmlns:a16="http://schemas.microsoft.com/office/drawing/2014/main" id="{FE6716F0-8096-476C-A52A-C6CFC4ED10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2BDC0B3-736B-430D-91E7-2899D62C7C2F}" type="slidenum">
              <a:rPr lang="he-IL" altLang="he-IL" sz="1400" smtClean="0"/>
              <a:pPr algn="l">
                <a:spcBef>
                  <a:spcPct val="0"/>
                </a:spcBef>
                <a:buFontTx/>
                <a:buNone/>
              </a:pPr>
              <a:t>79</a:t>
            </a:fld>
            <a:endParaRPr lang="en-US" altLang="he-IL" sz="1400"/>
          </a:p>
        </p:txBody>
      </p:sp>
      <p:pic>
        <p:nvPicPr>
          <p:cNvPr id="4" name="תמונה 3">
            <a:extLst>
              <a:ext uri="{FF2B5EF4-FFF2-40B4-BE49-F238E27FC236}">
                <a16:creationId xmlns:a16="http://schemas.microsoft.com/office/drawing/2014/main" id="{01BE0314-35F0-4CB7-86BD-275417B05EC8}"/>
              </a:ext>
            </a:extLst>
          </p:cNvPr>
          <p:cNvPicPr>
            <a:picLocks noChangeAspect="1"/>
          </p:cNvPicPr>
          <p:nvPr/>
        </p:nvPicPr>
        <p:blipFill>
          <a:blip r:embed="rId2"/>
          <a:stretch>
            <a:fillRect/>
          </a:stretch>
        </p:blipFill>
        <p:spPr>
          <a:xfrm>
            <a:off x="539552" y="1039196"/>
            <a:ext cx="5159102" cy="3104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תמונה 5">
            <a:extLst>
              <a:ext uri="{FF2B5EF4-FFF2-40B4-BE49-F238E27FC236}">
                <a16:creationId xmlns:a16="http://schemas.microsoft.com/office/drawing/2014/main" id="{1BDB4D6A-90FE-41BE-85E1-6A829FC42CED}"/>
              </a:ext>
            </a:extLst>
          </p:cNvPr>
          <p:cNvPicPr>
            <a:picLocks noChangeAspect="1"/>
          </p:cNvPicPr>
          <p:nvPr/>
        </p:nvPicPr>
        <p:blipFill>
          <a:blip r:embed="rId3"/>
          <a:stretch>
            <a:fillRect/>
          </a:stretch>
        </p:blipFill>
        <p:spPr>
          <a:xfrm>
            <a:off x="251521" y="4077072"/>
            <a:ext cx="5976664" cy="1670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0857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a:extLst>
              <a:ext uri="{FF2B5EF4-FFF2-40B4-BE49-F238E27FC236}">
                <a16:creationId xmlns:a16="http://schemas.microsoft.com/office/drawing/2014/main" id="{FC6D6BA8-8A8B-4A8C-BB5C-52DA7D9A05A4}"/>
              </a:ext>
            </a:extLst>
          </p:cNvPr>
          <p:cNvSpPr>
            <a:spLocks noGrp="1" noChangeArrowheads="1"/>
          </p:cNvSpPr>
          <p:nvPr>
            <p:ph type="title"/>
          </p:nvPr>
        </p:nvSpPr>
        <p:spPr>
          <a:xfrm>
            <a:off x="452438" y="0"/>
            <a:ext cx="8229600" cy="620713"/>
          </a:xfrm>
        </p:spPr>
        <p:txBody>
          <a:bodyPr/>
          <a:lstStyle/>
          <a:p>
            <a:r>
              <a:rPr lang="he-IL" altLang="he-IL" sz="3000" b="1" dirty="0"/>
              <a:t>חוק עידוד השקעות הון - רקע כללי (המשך) </a:t>
            </a:r>
            <a:endParaRPr lang="he-IL" altLang="he-IL" sz="2000" dirty="0"/>
          </a:p>
        </p:txBody>
      </p:sp>
      <p:sp>
        <p:nvSpPr>
          <p:cNvPr id="11267" name="מציין מיקום תוכן 2">
            <a:extLst>
              <a:ext uri="{FF2B5EF4-FFF2-40B4-BE49-F238E27FC236}">
                <a16:creationId xmlns:a16="http://schemas.microsoft.com/office/drawing/2014/main" id="{81D52932-2CF9-4C9A-BFA7-DBD094FC89E7}"/>
              </a:ext>
            </a:extLst>
          </p:cNvPr>
          <p:cNvSpPr>
            <a:spLocks noGrp="1" noChangeArrowheads="1"/>
          </p:cNvSpPr>
          <p:nvPr>
            <p:ph idx="1"/>
          </p:nvPr>
        </p:nvSpPr>
        <p:spPr>
          <a:xfrm>
            <a:off x="444500" y="908050"/>
            <a:ext cx="8229600" cy="4525963"/>
          </a:xfrm>
        </p:spPr>
        <p:txBody>
          <a:bodyPr/>
          <a:lstStyle/>
          <a:p>
            <a:pPr marL="0" indent="0" algn="just">
              <a:lnSpc>
                <a:spcPct val="150000"/>
              </a:lnSpc>
              <a:spcBef>
                <a:spcPts val="600"/>
              </a:spcBef>
              <a:spcAft>
                <a:spcPts val="600"/>
              </a:spcAft>
              <a:buFontTx/>
              <a:buNone/>
            </a:pPr>
            <a:r>
              <a:rPr lang="he-IL" altLang="he-IL" sz="2400" b="1" dirty="0"/>
              <a:t>הטבות המס כגון פחת מואץ ושיעורי מס הכנסה נמוכים יינתנו בהתאם לסיווג המפעל והמסלול הנבחר.</a:t>
            </a:r>
          </a:p>
          <a:p>
            <a:pPr marL="0" indent="0" algn="just">
              <a:lnSpc>
                <a:spcPct val="150000"/>
              </a:lnSpc>
              <a:spcBef>
                <a:spcPts val="600"/>
              </a:spcBef>
              <a:spcAft>
                <a:spcPts val="600"/>
              </a:spcAft>
              <a:buFontTx/>
              <a:buNone/>
            </a:pPr>
            <a:r>
              <a:rPr lang="he-IL" altLang="he-IL" sz="1800" dirty="0"/>
              <a:t>להלן המסלולים האפשריים:</a:t>
            </a:r>
          </a:p>
          <a:p>
            <a:pPr marL="457200" indent="-457200" algn="just">
              <a:lnSpc>
                <a:spcPct val="150000"/>
              </a:lnSpc>
              <a:spcBef>
                <a:spcPts val="600"/>
              </a:spcBef>
              <a:spcAft>
                <a:spcPts val="600"/>
              </a:spcAft>
              <a:buFont typeface="+mj-lt"/>
              <a:buAutoNum type="arabicPeriod"/>
            </a:pPr>
            <a:r>
              <a:rPr lang="he-IL" altLang="he-IL" sz="2400" b="1" u="sng" dirty="0"/>
              <a:t>מפעל תעשייתי</a:t>
            </a:r>
            <a:r>
              <a:rPr lang="he-IL" altLang="he-IL" sz="2400" dirty="0"/>
              <a:t>:</a:t>
            </a:r>
            <a:r>
              <a:rPr lang="he-IL" altLang="he-IL" sz="2400" b="1" dirty="0"/>
              <a:t> </a:t>
            </a:r>
            <a:r>
              <a:rPr lang="he-IL" altLang="he-IL" sz="2400" dirty="0"/>
              <a:t>מפעל מועדף ו- מפעל מועדף מיוחד.</a:t>
            </a:r>
          </a:p>
          <a:p>
            <a:pPr marL="457200" indent="-457200" algn="just">
              <a:lnSpc>
                <a:spcPct val="150000"/>
              </a:lnSpc>
              <a:spcBef>
                <a:spcPts val="600"/>
              </a:spcBef>
              <a:spcAft>
                <a:spcPts val="600"/>
              </a:spcAft>
              <a:buFont typeface="+mj-lt"/>
              <a:buAutoNum type="arabicPeriod"/>
            </a:pPr>
            <a:r>
              <a:rPr lang="he-IL" altLang="he-IL" sz="2400" b="1" dirty="0"/>
              <a:t>מפעל טכנולוגי ומפעל טכנולוגי מיוחד</a:t>
            </a:r>
            <a:r>
              <a:rPr lang="he-IL" altLang="he-IL" sz="2400" dirty="0"/>
              <a:t>.</a:t>
            </a:r>
          </a:p>
          <a:p>
            <a:pPr marL="457200" indent="-457200" algn="just">
              <a:lnSpc>
                <a:spcPct val="150000"/>
              </a:lnSpc>
              <a:spcBef>
                <a:spcPts val="600"/>
              </a:spcBef>
              <a:spcAft>
                <a:spcPts val="600"/>
              </a:spcAft>
              <a:buFont typeface="+mj-lt"/>
              <a:buAutoNum type="arabicPeriod"/>
            </a:pPr>
            <a:r>
              <a:rPr lang="he-IL" altLang="he-IL" sz="2400" b="1" u="sng" dirty="0"/>
              <a:t>מפעל תיירותי</a:t>
            </a:r>
            <a:r>
              <a:rPr lang="he-IL" altLang="he-IL" sz="2400" dirty="0"/>
              <a:t>:</a:t>
            </a:r>
            <a:r>
              <a:rPr lang="he-IL" altLang="he-IL" sz="2400" b="1" dirty="0"/>
              <a:t> </a:t>
            </a:r>
            <a:r>
              <a:rPr lang="he-IL" altLang="he-IL" sz="2400" dirty="0"/>
              <a:t>מפעל מאושר ו- מפעל מוטב (חליפי).</a:t>
            </a:r>
          </a:p>
          <a:p>
            <a:pPr marL="0" indent="0" algn="just">
              <a:spcBef>
                <a:spcPts val="600"/>
              </a:spcBef>
              <a:spcAft>
                <a:spcPts val="600"/>
              </a:spcAft>
              <a:buFontTx/>
              <a:buNone/>
            </a:pPr>
            <a:endParaRPr lang="he-IL" altLang="he-IL" sz="2200" dirty="0"/>
          </a:p>
          <a:p>
            <a:pPr marL="0" indent="0" algn="just">
              <a:spcBef>
                <a:spcPts val="600"/>
              </a:spcBef>
              <a:spcAft>
                <a:spcPts val="600"/>
              </a:spcAft>
              <a:buFontTx/>
              <a:buAutoNum type="arabicPeriod"/>
            </a:pPr>
            <a:endParaRPr lang="he-IL" altLang="he-IL" sz="2200" dirty="0"/>
          </a:p>
          <a:p>
            <a:pPr marL="0" indent="0" algn="just">
              <a:buFontTx/>
              <a:buNone/>
            </a:pPr>
            <a:endParaRPr lang="en-US" altLang="he-IL" sz="2000" dirty="0"/>
          </a:p>
        </p:txBody>
      </p:sp>
      <p:sp>
        <p:nvSpPr>
          <p:cNvPr id="11268" name="מציין מיקום של מספר שקופית 3">
            <a:extLst>
              <a:ext uri="{FF2B5EF4-FFF2-40B4-BE49-F238E27FC236}">
                <a16:creationId xmlns:a16="http://schemas.microsoft.com/office/drawing/2014/main" id="{5350468E-98FB-495B-9B50-59B04F7526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B8E109C-86D7-48A5-8992-B3411B1C769A}" type="slidenum">
              <a:rPr lang="he-IL" altLang="he-IL" sz="1400" smtClean="0"/>
              <a:pPr algn="l">
                <a:spcBef>
                  <a:spcPct val="0"/>
                </a:spcBef>
                <a:buFontTx/>
                <a:buNone/>
              </a:pPr>
              <a:t>8</a:t>
            </a:fld>
            <a:endParaRPr lang="en-US" altLang="he-IL"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ext Box 9">
            <a:extLst>
              <a:ext uri="{FF2B5EF4-FFF2-40B4-BE49-F238E27FC236}">
                <a16:creationId xmlns:a16="http://schemas.microsoft.com/office/drawing/2014/main" id="{D3CA8793-F41E-40D1-A019-EA5DCC39FE38}"/>
              </a:ext>
            </a:extLst>
          </p:cNvPr>
          <p:cNvSpPr txBox="1">
            <a:spLocks noChangeArrowheads="1"/>
          </p:cNvSpPr>
          <p:nvPr/>
        </p:nvSpPr>
        <p:spPr bwMode="auto">
          <a:xfrm>
            <a:off x="1600200" y="1641475"/>
            <a:ext cx="604361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eaLnBrk="1" hangingPunct="1">
              <a:defRPr/>
            </a:pPr>
            <a:r>
              <a:rPr lang="he-IL" altLang="he-IL" sz="4400" b="1" dirty="0"/>
              <a:t>תודה</a:t>
            </a:r>
          </a:p>
          <a:p>
            <a:pPr algn="ctr" rtl="1" eaLnBrk="1" hangingPunct="1">
              <a:spcBef>
                <a:spcPts val="600"/>
              </a:spcBef>
              <a:defRPr/>
            </a:pPr>
            <a:r>
              <a:rPr lang="he-IL" altLang="he-IL" sz="2200" b="1" dirty="0"/>
              <a:t>עו"ד (רו"ח) גיא חן</a:t>
            </a:r>
          </a:p>
          <a:p>
            <a:pPr algn="ctr" rtl="1" eaLnBrk="1" hangingPunct="1">
              <a:spcBef>
                <a:spcPts val="600"/>
              </a:spcBef>
              <a:defRPr/>
            </a:pPr>
            <a:endParaRPr lang="he-IL" altLang="he-IL" sz="2200" b="1" dirty="0"/>
          </a:p>
          <a:p>
            <a:pPr algn="ctr" rtl="1" eaLnBrk="1" hangingPunct="1">
              <a:spcBef>
                <a:spcPts val="600"/>
              </a:spcBef>
              <a:defRPr/>
            </a:pPr>
            <a:r>
              <a:rPr lang="he-IL" altLang="he-IL" sz="2200" b="1" dirty="0"/>
              <a:t>טל': 077-6467030 פקס': 077-6467031</a:t>
            </a:r>
          </a:p>
          <a:p>
            <a:pPr algn="ctr" rtl="1" eaLnBrk="1" hangingPunct="1">
              <a:defRPr/>
            </a:pPr>
            <a:r>
              <a:rPr lang="en-US" altLang="he-IL" sz="2200" dirty="0">
                <a:latin typeface="+mn-lt"/>
                <a:hlinkClick r:id="rId3"/>
              </a:rPr>
              <a:t>guy@sagilaw.com</a:t>
            </a:r>
            <a:endParaRPr lang="en-US" altLang="he-IL" sz="2200" dirty="0">
              <a:latin typeface="+mn-lt"/>
            </a:endParaRPr>
          </a:p>
        </p:txBody>
      </p:sp>
      <p:sp>
        <p:nvSpPr>
          <p:cNvPr id="38915" name="מציין מיקום של מספר שקופית 1">
            <a:extLst>
              <a:ext uri="{FF2B5EF4-FFF2-40B4-BE49-F238E27FC236}">
                <a16:creationId xmlns:a16="http://schemas.microsoft.com/office/drawing/2014/main" id="{E8821DE4-3994-41DD-BC93-951D3B0239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074AE9B-E5CC-4A91-8A53-2A1F24D2D857}" type="slidenum">
              <a:rPr lang="he-IL" altLang="he-IL" sz="1400" smtClean="0"/>
              <a:pPr algn="l">
                <a:spcBef>
                  <a:spcPct val="0"/>
                </a:spcBef>
                <a:buFontTx/>
                <a:buNone/>
              </a:pPr>
              <a:t>80</a:t>
            </a:fld>
            <a:endParaRPr lang="en-US" altLang="he-IL" sz="140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06C723-A059-480A-99DB-EFB704518493}"/>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p>
          <a:p>
            <a:pPr marL="0" indent="0" algn="just">
              <a:lnSpc>
                <a:spcPct val="90000"/>
              </a:lnSpc>
              <a:spcBef>
                <a:spcPct val="60000"/>
              </a:spcBef>
              <a:buFontTx/>
              <a:buNone/>
              <a:defRPr/>
            </a:pPr>
            <a:endParaRPr lang="he-IL" altLang="he-IL" sz="2400" b="1" dirty="0">
              <a:solidFill>
                <a:srgbClr val="FF0000"/>
              </a:solidFill>
            </a:endParaRPr>
          </a:p>
          <a:p>
            <a:pPr marL="0" indent="0" algn="just">
              <a:lnSpc>
                <a:spcPct val="90000"/>
              </a:lnSpc>
              <a:spcBef>
                <a:spcPct val="60000"/>
              </a:spcBef>
              <a:buFontTx/>
              <a:buNone/>
              <a:defRPr/>
            </a:pPr>
            <a:endParaRPr lang="he-IL" altLang="he-IL" sz="2400" b="1" dirty="0">
              <a:solidFill>
                <a:srgbClr val="FF0000"/>
              </a:solidFill>
            </a:endParaRPr>
          </a:p>
          <a:p>
            <a:pPr marL="0" indent="0" algn="ctr">
              <a:lnSpc>
                <a:spcPct val="90000"/>
              </a:lnSpc>
              <a:spcBef>
                <a:spcPct val="60000"/>
              </a:spcBef>
              <a:buFontTx/>
              <a:buNone/>
              <a:defRPr/>
            </a:pPr>
            <a:r>
              <a:rPr lang="he-IL" altLang="he-IL" sz="5400" b="1" dirty="0"/>
              <a:t> מפעל תעשייתי - </a:t>
            </a:r>
          </a:p>
          <a:p>
            <a:pPr marL="0" indent="0" algn="ctr">
              <a:spcBef>
                <a:spcPts val="0"/>
              </a:spcBef>
              <a:buFontTx/>
              <a:buNone/>
              <a:defRPr/>
            </a:pPr>
            <a:r>
              <a:rPr lang="he-IL" altLang="he-IL" sz="4000" b="1" dirty="0"/>
              <a:t>מסלול מפעל מועדף </a:t>
            </a:r>
          </a:p>
          <a:p>
            <a:pPr marL="0" indent="0" algn="ctr">
              <a:spcBef>
                <a:spcPts val="0"/>
              </a:spcBef>
              <a:buFontTx/>
              <a:buNone/>
              <a:defRPr/>
            </a:pPr>
            <a:r>
              <a:rPr lang="he-IL" altLang="he-IL" sz="4000" b="1" dirty="0"/>
              <a:t>ומסלול מפעל מועדף מיוחד</a:t>
            </a:r>
            <a:endParaRPr lang="en-US" altLang="he-IL" sz="5400" b="1" dirty="0"/>
          </a:p>
        </p:txBody>
      </p:sp>
      <p:sp>
        <p:nvSpPr>
          <p:cNvPr id="12291" name="מציין מיקום של מספר שקופית 1">
            <a:extLst>
              <a:ext uri="{FF2B5EF4-FFF2-40B4-BE49-F238E27FC236}">
                <a16:creationId xmlns:a16="http://schemas.microsoft.com/office/drawing/2014/main" id="{7CE4FE95-CB01-4FEC-8237-AC0A8428A3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76A0DAE-B850-4526-96D8-CA735549298F}" type="slidenum">
              <a:rPr lang="he-IL" altLang="he-IL" sz="1400" smtClean="0"/>
              <a:pPr algn="l">
                <a:spcBef>
                  <a:spcPct val="0"/>
                </a:spcBef>
                <a:buFontTx/>
                <a:buNone/>
              </a:pPr>
              <a:t>9</a:t>
            </a:fld>
            <a:endParaRPr lang="en-US" altLang="he-IL" sz="1400"/>
          </a:p>
        </p:txBody>
      </p:sp>
    </p:spTree>
  </p:cSld>
  <p:clrMapOvr>
    <a:masterClrMapping/>
  </p:clrMapOvr>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Stream</Template>
  <TotalTime>10591</TotalTime>
  <Words>5955</Words>
  <Application>Microsoft Office PowerPoint</Application>
  <PresentationFormat>‫הצגה על המסך (4:3)</PresentationFormat>
  <Paragraphs>779</Paragraphs>
  <Slides>80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80</vt:i4>
      </vt:variant>
    </vt:vector>
  </HeadingPairs>
  <TitlesOfParts>
    <vt:vector size="87" baseType="lpstr">
      <vt:lpstr>Arial</vt:lpstr>
      <vt:lpstr>Calibri</vt:lpstr>
      <vt:lpstr>Garamond</vt:lpstr>
      <vt:lpstr>Times New Roman</vt:lpstr>
      <vt:lpstr>Wingdings</vt:lpstr>
      <vt:lpstr>עיצוב ברירת מחדל</vt:lpstr>
      <vt:lpstr>1_עיצוב ברירת מחדל</vt:lpstr>
      <vt:lpstr>       הקלות במס  נדב שגיא, עו"ד (רו"ח) </vt:lpstr>
      <vt:lpstr>מצגת של PowerPoint‏</vt:lpstr>
      <vt:lpstr>מצגת של PowerPoint‏</vt:lpstr>
      <vt:lpstr>מצגת של PowerPoint‏</vt:lpstr>
      <vt:lpstr>חוק עידוד השקעות הון - רקע כללי</vt:lpstr>
      <vt:lpstr>חוק עידוד השקעות הון - רקע כללי (המשך)</vt:lpstr>
      <vt:lpstr>חוק עידוד השקעות הון - רקע כללי (המשך)</vt:lpstr>
      <vt:lpstr>חוק עידוד השקעות הון - רקע כללי (המשך) </vt:lpstr>
      <vt:lpstr>מצגת של PowerPoint‏</vt:lpstr>
      <vt:lpstr>מצגת של PowerPoint‏</vt:lpstr>
      <vt:lpstr>מסלול מפעל מועדף - הטבות המס</vt:lpstr>
      <vt:lpstr>מסלול מפעל מועדף - הטבות המס (המשך)</vt:lpstr>
      <vt:lpstr>מסלול מפעל מועדף - הטבות המס (המשך)</vt:lpstr>
      <vt:lpstr>מסלול מפעל מועדף - הטבות המס</vt:lpstr>
      <vt:lpstr>התנאים הדרושים למפעל מועדף</vt:lpstr>
      <vt:lpstr>הגדרת מפעל תעשייתי</vt:lpstr>
      <vt:lpstr>הגדרת פעילות ייצורית</vt:lpstr>
      <vt:lpstr>הגדרת מפעל בר תחרות</vt:lpstr>
      <vt:lpstr>מפעל בר תחרות - דוגמאות</vt:lpstr>
      <vt:lpstr>הגדרת הכנסה מועדפת</vt:lpstr>
      <vt:lpstr>הגדרת הכנסה מועדפת (המשך)</vt:lpstr>
      <vt:lpstr>החלטות מיסוי</vt:lpstr>
      <vt:lpstr>החלטות מיסוי</vt:lpstr>
      <vt:lpstr>החלטות מיסוי</vt:lpstr>
      <vt:lpstr>לסיכום - תנאים מצטברים למפעל מועדף</vt:lpstr>
      <vt:lpstr>מצגת של PowerPoint‏</vt:lpstr>
      <vt:lpstr>הגדרת מפעל מועדף מיוחד</vt:lpstr>
      <vt:lpstr>הטבות המס למפעל מועדף מיוחד</vt:lpstr>
      <vt:lpstr>מצגת של PowerPoint‏</vt:lpstr>
      <vt:lpstr>מסלול מפעל טכנולוגי מועדף - הטבות המס</vt:lpstr>
      <vt:lpstr>מסלול מפעל טכנולוגי מועדף - הטבות המס</vt:lpstr>
      <vt:lpstr>מסלול מפעל טכנולוגי מועדף - הטבות המס</vt:lpstr>
      <vt:lpstr>מסלול מפעל טכנולוגי מועדף - הטבות המס</vt:lpstr>
      <vt:lpstr>הטבות מס - מפעל טכנולוגי מועדף</vt:lpstr>
      <vt:lpstr>התנאים הדרושים למפעל טכנולוגי מועדף</vt:lpstr>
      <vt:lpstr>הגדרת חברה מועדפת</vt:lpstr>
      <vt:lpstr>הגדרת מפעל טכנולוגי מועדף</vt:lpstr>
      <vt:lpstr>הגדרת הכנסה טכנולוגית</vt:lpstr>
      <vt:lpstr>הגדרת נכס לא מוחשי מוטב</vt:lpstr>
      <vt:lpstr>הגדרת הכנסה טכנולוגית - חריגים</vt:lpstr>
      <vt:lpstr>הגדרת מפעל בר תחרות</vt:lpstr>
      <vt:lpstr>הגדרת הכנסה טכנולוגית מועדפת</vt:lpstr>
      <vt:lpstr>הגדרת הכנסה טכנולוגית מועדפת</vt:lpstr>
      <vt:lpstr>דגשים הנובעים מתקנות לעידוד השקעות הון</vt:lpstr>
      <vt:lpstr>דגשים הנובעים מתקנות לעידוד השקעות הון</vt:lpstr>
      <vt:lpstr>דוגמא לחישוב הכנסה טכנולוגית חייבת</vt:lpstr>
      <vt:lpstr>דוגמא לחישוב הכנסה טכנולוגית חייבת</vt:lpstr>
      <vt:lpstr>דוגמא לחישוב הכנסה טכנולוגית חייבת - פתרון</vt:lpstr>
      <vt:lpstr>דוגמא לחישוב הכנסה טכנולוגית חייבת - פתרון</vt:lpstr>
      <vt:lpstr>דוגמא לחישוב הכנסה טכנולוגית חייבת - פתרון</vt:lpstr>
      <vt:lpstr>החלטות מיסוי</vt:lpstr>
      <vt:lpstr>החלטות מיסוי</vt:lpstr>
      <vt:lpstr>מצגת של PowerPoint‏</vt:lpstr>
      <vt:lpstr>הגדרת מפעל טכנולוגי מועדף מיוחד</vt:lpstr>
      <vt:lpstr>הטבות מס מפעל מועדף מול מפעל טכנולוגי מועדף</vt:lpstr>
      <vt:lpstr>מצגת של PowerPoint‏</vt:lpstr>
      <vt:lpstr>מפעל תיירותי - הגדרות</vt:lpstr>
      <vt:lpstr>מסלול מפעל תיירותי מפעל מאושר - הטבות המס</vt:lpstr>
      <vt:lpstr>מסלול מפעל תיירותי מפעל מאושר - הטבות המס</vt:lpstr>
      <vt:lpstr>מסלול מפעל תיירותי מפעל מוטב - הגדרות</vt:lpstr>
      <vt:lpstr>מסלול מפעל תיירותי מפעל מוטב - הטבות המס</vt:lpstr>
      <vt:lpstr>מצגת של PowerPoint‏</vt:lpstr>
      <vt:lpstr>מסלול מענקים</vt:lpstr>
      <vt:lpstr>מצגת של PowerPoint‏</vt:lpstr>
      <vt:lpstr>ייצואן עקיף </vt:lpstr>
      <vt:lpstr>ייצואן עקיף (המשך) </vt:lpstr>
      <vt:lpstr>ייצואן עקיף (המשך) </vt:lpstr>
      <vt:lpstr>ייצואן עקיף (המשך) </vt:lpstr>
      <vt:lpstr>ייצואן עקיף (המשך) </vt:lpstr>
      <vt:lpstr>טופס 902</vt:lpstr>
      <vt:lpstr>מצגת של PowerPoint‏</vt:lpstr>
      <vt:lpstr>איחוד דוחות</vt:lpstr>
      <vt:lpstr>איחוד דוחות</vt:lpstr>
      <vt:lpstr>מצגת של PowerPoint‏</vt:lpstr>
      <vt:lpstr> טופס 1214</vt:lpstr>
      <vt:lpstr>טופס 1214</vt:lpstr>
      <vt:lpstr>טופס 1214ב ו -901א</vt:lpstr>
      <vt:lpstr>טופס 973 - למפעל טכנולוגי מועדף בלבד</vt:lpstr>
      <vt:lpstr>המשך טופס 973</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מחשב</dc:creator>
  <cp:lastModifiedBy>Yaakov David</cp:lastModifiedBy>
  <cp:revision>1474</cp:revision>
  <cp:lastPrinted>2018-10-15T10:06:51Z</cp:lastPrinted>
  <dcterms:created xsi:type="dcterms:W3CDTF">2008-10-19T13:53:32Z</dcterms:created>
  <dcterms:modified xsi:type="dcterms:W3CDTF">2019-05-02T09:29:01Z</dcterms:modified>
</cp:coreProperties>
</file>