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709" r:id="rId2"/>
  </p:sldMasterIdLst>
  <p:notesMasterIdLst>
    <p:notesMasterId r:id="rId44"/>
  </p:notesMasterIdLst>
  <p:handoutMasterIdLst>
    <p:handoutMasterId r:id="rId45"/>
  </p:handoutMasterIdLst>
  <p:sldIdLst>
    <p:sldId id="265" r:id="rId3"/>
    <p:sldId id="373" r:id="rId4"/>
    <p:sldId id="376" r:id="rId5"/>
    <p:sldId id="382" r:id="rId6"/>
    <p:sldId id="381" r:id="rId7"/>
    <p:sldId id="416" r:id="rId8"/>
    <p:sldId id="383" r:id="rId9"/>
    <p:sldId id="385" r:id="rId10"/>
    <p:sldId id="419" r:id="rId11"/>
    <p:sldId id="427" r:id="rId12"/>
    <p:sldId id="384" r:id="rId13"/>
    <p:sldId id="386" r:id="rId14"/>
    <p:sldId id="387" r:id="rId15"/>
    <p:sldId id="388" r:id="rId16"/>
    <p:sldId id="389" r:id="rId17"/>
    <p:sldId id="390" r:id="rId18"/>
    <p:sldId id="391" r:id="rId19"/>
    <p:sldId id="392" r:id="rId20"/>
    <p:sldId id="378" r:id="rId21"/>
    <p:sldId id="417" r:id="rId22"/>
    <p:sldId id="441" r:id="rId23"/>
    <p:sldId id="428" r:id="rId24"/>
    <p:sldId id="426" r:id="rId25"/>
    <p:sldId id="420" r:id="rId26"/>
    <p:sldId id="421" r:id="rId27"/>
    <p:sldId id="422" r:id="rId28"/>
    <p:sldId id="425" r:id="rId29"/>
    <p:sldId id="424" r:id="rId30"/>
    <p:sldId id="430" r:id="rId31"/>
    <p:sldId id="423" r:id="rId32"/>
    <p:sldId id="443" r:id="rId33"/>
    <p:sldId id="431" r:id="rId34"/>
    <p:sldId id="418" r:id="rId35"/>
    <p:sldId id="434" r:id="rId36"/>
    <p:sldId id="432" r:id="rId37"/>
    <p:sldId id="436" r:id="rId38"/>
    <p:sldId id="437" r:id="rId39"/>
    <p:sldId id="435" r:id="rId40"/>
    <p:sldId id="440" r:id="rId41"/>
    <p:sldId id="442" r:id="rId42"/>
    <p:sldId id="283" r:id="rId43"/>
  </p:sldIdLst>
  <p:sldSz cx="9144000" cy="6858000" type="screen4x3"/>
  <p:notesSz cx="6797675" cy="9926638"/>
  <p:defaultTextStyle>
    <a:defPPr>
      <a:defRPr lang="he-IL"/>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2F1AD"/>
    <a:srgbClr val="E5DBD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AA63DB-075D-4728-B355-4218BFA490D1}" v="1" dt="2020-02-04T13:28:23.138"/>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38" autoAdjust="0"/>
    <p:restoredTop sz="91829" autoAdjust="0"/>
  </p:normalViewPr>
  <p:slideViewPr>
    <p:cSldViewPr showGuides="1">
      <p:cViewPr>
        <p:scale>
          <a:sx n="75" d="100"/>
          <a:sy n="75" d="100"/>
        </p:scale>
        <p:origin x="948" y="-24"/>
      </p:cViewPr>
      <p:guideLst>
        <p:guide orient="horz" pos="2160"/>
        <p:guide pos="2880"/>
      </p:guideLst>
    </p:cSldViewPr>
  </p:slideViewPr>
  <p:outlineViewPr>
    <p:cViewPr>
      <p:scale>
        <a:sx n="33" d="100"/>
        <a:sy n="33" d="100"/>
      </p:scale>
      <p:origin x="0" y="-57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51"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y Hen" userId="725e0dbf-19b5-40e1-a7ec-df86b04e3cb4" providerId="ADAL" clId="{9BAA63DB-075D-4728-B355-4218BFA490D1}"/>
    <pc:docChg chg="undo custSel delSld modSld">
      <pc:chgData name="Guy Hen" userId="725e0dbf-19b5-40e1-a7ec-df86b04e3cb4" providerId="ADAL" clId="{9BAA63DB-075D-4728-B355-4218BFA490D1}" dt="2020-02-04T13:47:12.098" v="315" actId="115"/>
      <pc:docMkLst>
        <pc:docMk/>
      </pc:docMkLst>
      <pc:sldChg chg="modSp">
        <pc:chgData name="Guy Hen" userId="725e0dbf-19b5-40e1-a7ec-df86b04e3cb4" providerId="ADAL" clId="{9BAA63DB-075D-4728-B355-4218BFA490D1}" dt="2020-02-04T13:21:21.923" v="4" actId="20577"/>
        <pc:sldMkLst>
          <pc:docMk/>
          <pc:sldMk cId="780478962" sldId="416"/>
        </pc:sldMkLst>
        <pc:spChg chg="mod">
          <ac:chgData name="Guy Hen" userId="725e0dbf-19b5-40e1-a7ec-df86b04e3cb4" providerId="ADAL" clId="{9BAA63DB-075D-4728-B355-4218BFA490D1}" dt="2020-02-04T13:21:21.923" v="4" actId="20577"/>
          <ac:spMkLst>
            <pc:docMk/>
            <pc:sldMk cId="780478962" sldId="416"/>
            <ac:spMk id="12291" creationId="{183422B4-25A6-4A5A-87F4-DE2345DA267F}"/>
          </ac:spMkLst>
        </pc:spChg>
      </pc:sldChg>
      <pc:sldChg chg="modSp">
        <pc:chgData name="Guy Hen" userId="725e0dbf-19b5-40e1-a7ec-df86b04e3cb4" providerId="ADAL" clId="{9BAA63DB-075D-4728-B355-4218BFA490D1}" dt="2020-02-04T13:37:39.329" v="207" actId="113"/>
        <pc:sldMkLst>
          <pc:docMk/>
          <pc:sldMk cId="2480853382" sldId="417"/>
        </pc:sldMkLst>
        <pc:spChg chg="mod">
          <ac:chgData name="Guy Hen" userId="725e0dbf-19b5-40e1-a7ec-df86b04e3cb4" providerId="ADAL" clId="{9BAA63DB-075D-4728-B355-4218BFA490D1}" dt="2020-02-04T13:37:39.329" v="207" actId="113"/>
          <ac:spMkLst>
            <pc:docMk/>
            <pc:sldMk cId="2480853382" sldId="417"/>
            <ac:spMk id="26627" creationId="{1D95EB24-67DC-4619-93B0-239B7C66BB76}"/>
          </ac:spMkLst>
        </pc:spChg>
      </pc:sldChg>
      <pc:sldChg chg="modSp">
        <pc:chgData name="Guy Hen" userId="725e0dbf-19b5-40e1-a7ec-df86b04e3cb4" providerId="ADAL" clId="{9BAA63DB-075D-4728-B355-4218BFA490D1}" dt="2020-02-04T13:38:20.929" v="246" actId="20577"/>
        <pc:sldMkLst>
          <pc:docMk/>
          <pc:sldMk cId="1977871974" sldId="420"/>
        </pc:sldMkLst>
        <pc:spChg chg="mod">
          <ac:chgData name="Guy Hen" userId="725e0dbf-19b5-40e1-a7ec-df86b04e3cb4" providerId="ADAL" clId="{9BAA63DB-075D-4728-B355-4218BFA490D1}" dt="2020-02-04T13:38:20.929" v="246" actId="20577"/>
          <ac:spMkLst>
            <pc:docMk/>
            <pc:sldMk cId="1977871974" sldId="420"/>
            <ac:spMk id="26627" creationId="{1D95EB24-67DC-4619-93B0-239B7C66BB76}"/>
          </ac:spMkLst>
        </pc:spChg>
      </pc:sldChg>
      <pc:sldChg chg="modSp">
        <pc:chgData name="Guy Hen" userId="725e0dbf-19b5-40e1-a7ec-df86b04e3cb4" providerId="ADAL" clId="{9BAA63DB-075D-4728-B355-4218BFA490D1}" dt="2020-02-04T13:39:24.727" v="270" actId="115"/>
        <pc:sldMkLst>
          <pc:docMk/>
          <pc:sldMk cId="588112975" sldId="421"/>
        </pc:sldMkLst>
        <pc:spChg chg="mod">
          <ac:chgData name="Guy Hen" userId="725e0dbf-19b5-40e1-a7ec-df86b04e3cb4" providerId="ADAL" clId="{9BAA63DB-075D-4728-B355-4218BFA490D1}" dt="2020-02-04T13:39:24.727" v="270" actId="115"/>
          <ac:spMkLst>
            <pc:docMk/>
            <pc:sldMk cId="588112975" sldId="421"/>
            <ac:spMk id="26627" creationId="{1D95EB24-67DC-4619-93B0-239B7C66BB76}"/>
          </ac:spMkLst>
        </pc:spChg>
      </pc:sldChg>
      <pc:sldChg chg="modSp">
        <pc:chgData name="Guy Hen" userId="725e0dbf-19b5-40e1-a7ec-df86b04e3cb4" providerId="ADAL" clId="{9BAA63DB-075D-4728-B355-4218BFA490D1}" dt="2020-02-04T13:45:59.264" v="298" actId="20577"/>
        <pc:sldMkLst>
          <pc:docMk/>
          <pc:sldMk cId="1175820705" sldId="423"/>
        </pc:sldMkLst>
        <pc:spChg chg="mod">
          <ac:chgData name="Guy Hen" userId="725e0dbf-19b5-40e1-a7ec-df86b04e3cb4" providerId="ADAL" clId="{9BAA63DB-075D-4728-B355-4218BFA490D1}" dt="2020-02-04T13:45:59.264" v="298" actId="20577"/>
          <ac:spMkLst>
            <pc:docMk/>
            <pc:sldMk cId="1175820705" sldId="423"/>
            <ac:spMk id="26627" creationId="{1D95EB24-67DC-4619-93B0-239B7C66BB76}"/>
          </ac:spMkLst>
        </pc:spChg>
      </pc:sldChg>
      <pc:sldChg chg="modSp">
        <pc:chgData name="Guy Hen" userId="725e0dbf-19b5-40e1-a7ec-df86b04e3cb4" providerId="ADAL" clId="{9BAA63DB-075D-4728-B355-4218BFA490D1}" dt="2020-02-04T13:37:54.935" v="208" actId="20577"/>
        <pc:sldMkLst>
          <pc:docMk/>
          <pc:sldMk cId="2616727691" sldId="426"/>
        </pc:sldMkLst>
        <pc:spChg chg="mod">
          <ac:chgData name="Guy Hen" userId="725e0dbf-19b5-40e1-a7ec-df86b04e3cb4" providerId="ADAL" clId="{9BAA63DB-075D-4728-B355-4218BFA490D1}" dt="2020-02-04T13:37:54.935" v="208" actId="20577"/>
          <ac:spMkLst>
            <pc:docMk/>
            <pc:sldMk cId="2616727691" sldId="426"/>
            <ac:spMk id="26627" creationId="{1D95EB24-67DC-4619-93B0-239B7C66BB76}"/>
          </ac:spMkLst>
        </pc:spChg>
      </pc:sldChg>
      <pc:sldChg chg="modSp">
        <pc:chgData name="Guy Hen" userId="725e0dbf-19b5-40e1-a7ec-df86b04e3cb4" providerId="ADAL" clId="{9BAA63DB-075D-4728-B355-4218BFA490D1}" dt="2020-02-04T13:24:05.886" v="98" actId="20577"/>
        <pc:sldMkLst>
          <pc:docMk/>
          <pc:sldMk cId="2276490916" sldId="427"/>
        </pc:sldMkLst>
        <pc:spChg chg="mod">
          <ac:chgData name="Guy Hen" userId="725e0dbf-19b5-40e1-a7ec-df86b04e3cb4" providerId="ADAL" clId="{9BAA63DB-075D-4728-B355-4218BFA490D1}" dt="2020-02-04T13:24:05.886" v="98" actId="20577"/>
          <ac:spMkLst>
            <pc:docMk/>
            <pc:sldMk cId="2276490916" sldId="427"/>
            <ac:spMk id="26627" creationId="{1D95EB24-67DC-4619-93B0-239B7C66BB76}"/>
          </ac:spMkLst>
        </pc:spChg>
      </pc:sldChg>
      <pc:sldChg chg="modSp">
        <pc:chgData name="Guy Hen" userId="725e0dbf-19b5-40e1-a7ec-df86b04e3cb4" providerId="ADAL" clId="{9BAA63DB-075D-4728-B355-4218BFA490D1}" dt="2020-02-04T13:36:40.846" v="147" actId="113"/>
        <pc:sldMkLst>
          <pc:docMk/>
          <pc:sldMk cId="3815084680" sldId="428"/>
        </pc:sldMkLst>
        <pc:spChg chg="mod">
          <ac:chgData name="Guy Hen" userId="725e0dbf-19b5-40e1-a7ec-df86b04e3cb4" providerId="ADAL" clId="{9BAA63DB-075D-4728-B355-4218BFA490D1}" dt="2020-02-04T13:36:40.846" v="147" actId="113"/>
          <ac:spMkLst>
            <pc:docMk/>
            <pc:sldMk cId="3815084680" sldId="428"/>
            <ac:spMk id="26627" creationId="{1D95EB24-67DC-4619-93B0-239B7C66BB76}"/>
          </ac:spMkLst>
        </pc:spChg>
      </pc:sldChg>
      <pc:sldChg chg="modSp del">
        <pc:chgData name="Guy Hen" userId="725e0dbf-19b5-40e1-a7ec-df86b04e3cb4" providerId="ADAL" clId="{9BAA63DB-075D-4728-B355-4218BFA490D1}" dt="2020-02-04T13:37:24.641" v="196" actId="47"/>
        <pc:sldMkLst>
          <pc:docMk/>
          <pc:sldMk cId="2458025533" sldId="429"/>
        </pc:sldMkLst>
        <pc:spChg chg="mod">
          <ac:chgData name="Guy Hen" userId="725e0dbf-19b5-40e1-a7ec-df86b04e3cb4" providerId="ADAL" clId="{9BAA63DB-075D-4728-B355-4218BFA490D1}" dt="2020-02-04T13:37:13.563" v="195" actId="13926"/>
          <ac:spMkLst>
            <pc:docMk/>
            <pc:sldMk cId="2458025533" sldId="429"/>
            <ac:spMk id="26627" creationId="{1D95EB24-67DC-4619-93B0-239B7C66BB76}"/>
          </ac:spMkLst>
        </pc:spChg>
      </pc:sldChg>
      <pc:sldChg chg="modSp">
        <pc:chgData name="Guy Hen" userId="725e0dbf-19b5-40e1-a7ec-df86b04e3cb4" providerId="ADAL" clId="{9BAA63DB-075D-4728-B355-4218BFA490D1}" dt="2020-02-04T13:47:12.098" v="315" actId="115"/>
        <pc:sldMkLst>
          <pc:docMk/>
          <pc:sldMk cId="2564868368" sldId="432"/>
        </pc:sldMkLst>
        <pc:spChg chg="mod">
          <ac:chgData name="Guy Hen" userId="725e0dbf-19b5-40e1-a7ec-df86b04e3cb4" providerId="ADAL" clId="{9BAA63DB-075D-4728-B355-4218BFA490D1}" dt="2020-02-04T13:47:12.098" v="315" actId="115"/>
          <ac:spMkLst>
            <pc:docMk/>
            <pc:sldMk cId="2564868368" sldId="432"/>
            <ac:spMk id="26627" creationId="{1D95EB24-67DC-4619-93B0-239B7C66BB76}"/>
          </ac:spMkLst>
        </pc:spChg>
      </pc:sldChg>
      <pc:sldChg chg="modSp">
        <pc:chgData name="Guy Hen" userId="725e0dbf-19b5-40e1-a7ec-df86b04e3cb4" providerId="ADAL" clId="{9BAA63DB-075D-4728-B355-4218BFA490D1}" dt="2020-02-04T13:46:14.495" v="299" actId="115"/>
        <pc:sldMkLst>
          <pc:docMk/>
          <pc:sldMk cId="526724602" sldId="434"/>
        </pc:sldMkLst>
        <pc:spChg chg="mod">
          <ac:chgData name="Guy Hen" userId="725e0dbf-19b5-40e1-a7ec-df86b04e3cb4" providerId="ADAL" clId="{9BAA63DB-075D-4728-B355-4218BFA490D1}" dt="2020-02-04T13:46:14.495" v="299" actId="115"/>
          <ac:spMkLst>
            <pc:docMk/>
            <pc:sldMk cId="526724602" sldId="434"/>
            <ac:spMk id="26627" creationId="{1D95EB24-67DC-4619-93B0-239B7C66BB76}"/>
          </ac:spMkLst>
        </pc:spChg>
      </pc:sldChg>
      <pc:sldChg chg="modSp">
        <pc:chgData name="Guy Hen" userId="725e0dbf-19b5-40e1-a7ec-df86b04e3cb4" providerId="ADAL" clId="{9BAA63DB-075D-4728-B355-4218BFA490D1}" dt="2020-02-04T13:28:45.022" v="145" actId="27636"/>
        <pc:sldMkLst>
          <pc:docMk/>
          <pc:sldMk cId="550712378" sldId="441"/>
        </pc:sldMkLst>
        <pc:spChg chg="mod">
          <ac:chgData name="Guy Hen" userId="725e0dbf-19b5-40e1-a7ec-df86b04e3cb4" providerId="ADAL" clId="{9BAA63DB-075D-4728-B355-4218BFA490D1}" dt="2020-02-04T13:28:45.022" v="145" actId="27636"/>
          <ac:spMkLst>
            <pc:docMk/>
            <pc:sldMk cId="550712378" sldId="441"/>
            <ac:spMk id="26627" creationId="{1D95EB24-67DC-4619-93B0-239B7C66BB7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9D65CD4F-5CA7-43E5-A12B-47113713C2EA}"/>
              </a:ext>
            </a:extLst>
          </p:cNvPr>
          <p:cNvSpPr>
            <a:spLocks noGrp="1"/>
          </p:cNvSpPr>
          <p:nvPr>
            <p:ph type="hdr" sz="quarter"/>
          </p:nvPr>
        </p:nvSpPr>
        <p:spPr>
          <a:xfrm>
            <a:off x="3852863" y="0"/>
            <a:ext cx="2944812" cy="495300"/>
          </a:xfrm>
          <a:prstGeom prst="rect">
            <a:avLst/>
          </a:prstGeom>
        </p:spPr>
        <p:txBody>
          <a:bodyPr vert="horz" lIns="94531" tIns="47265" rIns="94531" bIns="47265" rtlCol="1"/>
          <a:lstStyle>
            <a:lvl1pPr algn="r" rtl="1" eaLnBrk="1" hangingPunct="1">
              <a:defRPr sz="1200">
                <a:cs typeface="Arial" charset="0"/>
              </a:defRPr>
            </a:lvl1pPr>
          </a:lstStyle>
          <a:p>
            <a:pPr>
              <a:defRPr/>
            </a:pPr>
            <a:endParaRPr lang="he-IL"/>
          </a:p>
        </p:txBody>
      </p:sp>
      <p:sp>
        <p:nvSpPr>
          <p:cNvPr id="3" name="מציין מיקום של תאריך 2">
            <a:extLst>
              <a:ext uri="{FF2B5EF4-FFF2-40B4-BE49-F238E27FC236}">
                <a16:creationId xmlns:a16="http://schemas.microsoft.com/office/drawing/2014/main" id="{3351A4E2-A03D-48BE-9295-15B12CFF2FE8}"/>
              </a:ext>
            </a:extLst>
          </p:cNvPr>
          <p:cNvSpPr>
            <a:spLocks noGrp="1"/>
          </p:cNvSpPr>
          <p:nvPr>
            <p:ph type="dt" sz="quarter" idx="1"/>
          </p:nvPr>
        </p:nvSpPr>
        <p:spPr>
          <a:xfrm>
            <a:off x="1588" y="0"/>
            <a:ext cx="2946400" cy="495300"/>
          </a:xfrm>
          <a:prstGeom prst="rect">
            <a:avLst/>
          </a:prstGeom>
        </p:spPr>
        <p:txBody>
          <a:bodyPr vert="horz" lIns="94531" tIns="47265" rIns="94531" bIns="47265" rtlCol="1"/>
          <a:lstStyle>
            <a:lvl1pPr algn="l" rtl="1" eaLnBrk="1" hangingPunct="1">
              <a:defRPr sz="1200">
                <a:cs typeface="Arial" charset="0"/>
              </a:defRPr>
            </a:lvl1pPr>
          </a:lstStyle>
          <a:p>
            <a:pPr>
              <a:defRPr/>
            </a:pPr>
            <a:fld id="{90325A40-42BB-4CD4-868E-9132944DC5CD}" type="datetimeFigureOut">
              <a:rPr lang="he-IL"/>
              <a:pPr>
                <a:defRPr/>
              </a:pPr>
              <a:t>ט'/שבט/תש"פ</a:t>
            </a:fld>
            <a:endParaRPr lang="he-IL"/>
          </a:p>
        </p:txBody>
      </p:sp>
      <p:sp>
        <p:nvSpPr>
          <p:cNvPr id="4" name="מציין מיקום של כותרת תחתונה 3">
            <a:extLst>
              <a:ext uri="{FF2B5EF4-FFF2-40B4-BE49-F238E27FC236}">
                <a16:creationId xmlns:a16="http://schemas.microsoft.com/office/drawing/2014/main" id="{986E3EC1-8DD9-4066-A8FB-9F218FC7A5E2}"/>
              </a:ext>
            </a:extLst>
          </p:cNvPr>
          <p:cNvSpPr>
            <a:spLocks noGrp="1"/>
          </p:cNvSpPr>
          <p:nvPr>
            <p:ph type="ftr" sz="quarter" idx="2"/>
          </p:nvPr>
        </p:nvSpPr>
        <p:spPr>
          <a:xfrm>
            <a:off x="3852863" y="9429750"/>
            <a:ext cx="2944812" cy="495300"/>
          </a:xfrm>
          <a:prstGeom prst="rect">
            <a:avLst/>
          </a:prstGeom>
        </p:spPr>
        <p:txBody>
          <a:bodyPr vert="horz" lIns="94531" tIns="47265" rIns="94531" bIns="47265" rtlCol="1" anchor="b"/>
          <a:lstStyle>
            <a:lvl1pPr algn="r" rtl="1" eaLnBrk="1" hangingPunct="1">
              <a:defRPr sz="1200">
                <a:cs typeface="Arial" charset="0"/>
              </a:defRPr>
            </a:lvl1pPr>
          </a:lstStyle>
          <a:p>
            <a:pPr>
              <a:defRPr/>
            </a:pPr>
            <a:endParaRPr lang="he-IL"/>
          </a:p>
        </p:txBody>
      </p:sp>
      <p:sp>
        <p:nvSpPr>
          <p:cNvPr id="5" name="מציין מיקום של מספר שקופית 4">
            <a:extLst>
              <a:ext uri="{FF2B5EF4-FFF2-40B4-BE49-F238E27FC236}">
                <a16:creationId xmlns:a16="http://schemas.microsoft.com/office/drawing/2014/main" id="{DBCCEA51-3A91-4222-A752-0E01EA4D8B0F}"/>
              </a:ext>
            </a:extLst>
          </p:cNvPr>
          <p:cNvSpPr>
            <a:spLocks noGrp="1"/>
          </p:cNvSpPr>
          <p:nvPr>
            <p:ph type="sldNum" sz="quarter" idx="3"/>
          </p:nvPr>
        </p:nvSpPr>
        <p:spPr>
          <a:xfrm>
            <a:off x="1588" y="9429750"/>
            <a:ext cx="2946400" cy="495300"/>
          </a:xfrm>
          <a:prstGeom prst="rect">
            <a:avLst/>
          </a:prstGeom>
        </p:spPr>
        <p:txBody>
          <a:bodyPr vert="horz" wrap="square" lIns="94531" tIns="47265" rIns="94531" bIns="47265" numCol="1" anchor="b" anchorCtr="0" compatLnSpc="1">
            <a:prstTxWarp prst="textNoShape">
              <a:avLst/>
            </a:prstTxWarp>
          </a:bodyPr>
          <a:lstStyle>
            <a:lvl1pPr rtl="1" eaLnBrk="1" hangingPunct="1">
              <a:defRPr sz="1200"/>
            </a:lvl1pPr>
          </a:lstStyle>
          <a:p>
            <a:fld id="{583B9FE3-471B-4AFA-90E2-D39B30158A24}" type="slidenum">
              <a:rPr lang="he-IL" altLang="he-IL"/>
              <a:pPr/>
              <a:t>‹#›</a:t>
            </a:fld>
            <a:endParaRPr lang="he-IL" altLang="he-IL"/>
          </a:p>
        </p:txBody>
      </p:sp>
    </p:spTree>
    <p:extLst>
      <p:ext uri="{BB962C8B-B14F-4D97-AF65-F5344CB8AC3E}">
        <p14:creationId xmlns:p14="http://schemas.microsoft.com/office/powerpoint/2010/main" val="679629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98C0CBF9-92E8-4DA9-A386-D39C4AA35324}"/>
              </a:ext>
            </a:extLst>
          </p:cNvPr>
          <p:cNvSpPr>
            <a:spLocks noGrp="1"/>
          </p:cNvSpPr>
          <p:nvPr>
            <p:ph type="hdr" sz="quarter"/>
          </p:nvPr>
        </p:nvSpPr>
        <p:spPr>
          <a:xfrm>
            <a:off x="3852863" y="0"/>
            <a:ext cx="2944812" cy="496888"/>
          </a:xfrm>
          <a:prstGeom prst="rect">
            <a:avLst/>
          </a:prstGeom>
        </p:spPr>
        <p:txBody>
          <a:bodyPr vert="horz" lIns="94531" tIns="47265" rIns="94531" bIns="47265" rtlCol="1"/>
          <a:lstStyle>
            <a:lvl1pPr algn="r">
              <a:defRPr sz="1200"/>
            </a:lvl1pPr>
          </a:lstStyle>
          <a:p>
            <a:pPr>
              <a:defRPr/>
            </a:pPr>
            <a:endParaRPr lang="he-IL"/>
          </a:p>
        </p:txBody>
      </p:sp>
      <p:sp>
        <p:nvSpPr>
          <p:cNvPr id="3" name="מציין מיקום של תאריך 2">
            <a:extLst>
              <a:ext uri="{FF2B5EF4-FFF2-40B4-BE49-F238E27FC236}">
                <a16:creationId xmlns:a16="http://schemas.microsoft.com/office/drawing/2014/main" id="{75B6D8FC-240F-4999-A45A-8CBB8CDDD614}"/>
              </a:ext>
            </a:extLst>
          </p:cNvPr>
          <p:cNvSpPr>
            <a:spLocks noGrp="1"/>
          </p:cNvSpPr>
          <p:nvPr>
            <p:ph type="dt" idx="1"/>
          </p:nvPr>
        </p:nvSpPr>
        <p:spPr>
          <a:xfrm>
            <a:off x="1588" y="0"/>
            <a:ext cx="2946400" cy="496888"/>
          </a:xfrm>
          <a:prstGeom prst="rect">
            <a:avLst/>
          </a:prstGeom>
        </p:spPr>
        <p:txBody>
          <a:bodyPr vert="horz" lIns="94531" tIns="47265" rIns="94531" bIns="47265" rtlCol="1"/>
          <a:lstStyle>
            <a:lvl1pPr algn="l">
              <a:defRPr sz="1200"/>
            </a:lvl1pPr>
          </a:lstStyle>
          <a:p>
            <a:pPr>
              <a:defRPr/>
            </a:pPr>
            <a:fld id="{8D2130DF-AF99-4587-A46F-9F75DD301708}" type="datetimeFigureOut">
              <a:rPr lang="he-IL"/>
              <a:pPr>
                <a:defRPr/>
              </a:pPr>
              <a:t>ט'/שבט/תש"פ</a:t>
            </a:fld>
            <a:endParaRPr lang="he-IL"/>
          </a:p>
        </p:txBody>
      </p:sp>
      <p:sp>
        <p:nvSpPr>
          <p:cNvPr id="4" name="מציין מיקום של תמונת שקופית 3">
            <a:extLst>
              <a:ext uri="{FF2B5EF4-FFF2-40B4-BE49-F238E27FC236}">
                <a16:creationId xmlns:a16="http://schemas.microsoft.com/office/drawing/2014/main" id="{D544D580-EC99-4151-AAB6-F206AA2C0FA9}"/>
              </a:ext>
            </a:extLst>
          </p:cNvPr>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4531" tIns="47265" rIns="94531" bIns="47265" rtlCol="1" anchor="ctr"/>
          <a:lstStyle/>
          <a:p>
            <a:pPr lvl="0"/>
            <a:endParaRPr lang="he-IL" noProof="0"/>
          </a:p>
        </p:txBody>
      </p:sp>
      <p:sp>
        <p:nvSpPr>
          <p:cNvPr id="5" name="מציין מיקום של הערות 4">
            <a:extLst>
              <a:ext uri="{FF2B5EF4-FFF2-40B4-BE49-F238E27FC236}">
                <a16:creationId xmlns:a16="http://schemas.microsoft.com/office/drawing/2014/main" id="{9829B5FB-F701-473C-8660-60A28C4A26C7}"/>
              </a:ext>
            </a:extLst>
          </p:cNvPr>
          <p:cNvSpPr>
            <a:spLocks noGrp="1"/>
          </p:cNvSpPr>
          <p:nvPr>
            <p:ph type="body" sz="quarter" idx="3"/>
          </p:nvPr>
        </p:nvSpPr>
        <p:spPr>
          <a:xfrm>
            <a:off x="681038" y="4776788"/>
            <a:ext cx="5437187" cy="3908425"/>
          </a:xfrm>
          <a:prstGeom prst="rect">
            <a:avLst/>
          </a:prstGeom>
        </p:spPr>
        <p:txBody>
          <a:bodyPr vert="horz" lIns="94531" tIns="47265" rIns="94531" bIns="47265" rtlCol="1"/>
          <a:lstStyle/>
          <a:p>
            <a:pPr lvl="0"/>
            <a:r>
              <a:rPr lang="he-IL" noProof="0"/>
              <a:t>ערוך סגנונות טקסט של תבנית בסיס</a:t>
            </a:r>
          </a:p>
          <a:p>
            <a:pPr lvl="1"/>
            <a:r>
              <a:rPr lang="he-IL" noProof="0"/>
              <a:t>רמה שניה</a:t>
            </a:r>
          </a:p>
          <a:p>
            <a:pPr lvl="2"/>
            <a:r>
              <a:rPr lang="he-IL" noProof="0"/>
              <a:t>רמה שלישית</a:t>
            </a:r>
          </a:p>
          <a:p>
            <a:pPr lvl="3"/>
            <a:r>
              <a:rPr lang="he-IL" noProof="0"/>
              <a:t>רמה רביעית</a:t>
            </a:r>
          </a:p>
          <a:p>
            <a:pPr lvl="4"/>
            <a:r>
              <a:rPr lang="he-IL" noProof="0"/>
              <a:t>רמה חמישית</a:t>
            </a:r>
          </a:p>
        </p:txBody>
      </p:sp>
      <p:sp>
        <p:nvSpPr>
          <p:cNvPr id="6" name="מציין מיקום של כותרת תחתונה 5">
            <a:extLst>
              <a:ext uri="{FF2B5EF4-FFF2-40B4-BE49-F238E27FC236}">
                <a16:creationId xmlns:a16="http://schemas.microsoft.com/office/drawing/2014/main" id="{207AA300-BE62-4331-B53D-F3BD03562C42}"/>
              </a:ext>
            </a:extLst>
          </p:cNvPr>
          <p:cNvSpPr>
            <a:spLocks noGrp="1"/>
          </p:cNvSpPr>
          <p:nvPr>
            <p:ph type="ftr" sz="quarter" idx="4"/>
          </p:nvPr>
        </p:nvSpPr>
        <p:spPr>
          <a:xfrm>
            <a:off x="3852863" y="9429750"/>
            <a:ext cx="2944812" cy="496888"/>
          </a:xfrm>
          <a:prstGeom prst="rect">
            <a:avLst/>
          </a:prstGeom>
        </p:spPr>
        <p:txBody>
          <a:bodyPr vert="horz" lIns="94531" tIns="47265" rIns="94531" bIns="47265" rtlCol="1" anchor="b"/>
          <a:lstStyle>
            <a:lvl1pPr algn="r">
              <a:defRPr sz="1200"/>
            </a:lvl1pPr>
          </a:lstStyle>
          <a:p>
            <a:pPr>
              <a:defRPr/>
            </a:pPr>
            <a:endParaRPr lang="he-IL"/>
          </a:p>
        </p:txBody>
      </p:sp>
      <p:sp>
        <p:nvSpPr>
          <p:cNvPr id="7" name="מציין מיקום של מספר שקופית 6">
            <a:extLst>
              <a:ext uri="{FF2B5EF4-FFF2-40B4-BE49-F238E27FC236}">
                <a16:creationId xmlns:a16="http://schemas.microsoft.com/office/drawing/2014/main" id="{4ABDE232-4A36-4673-A3F8-18DD49C26706}"/>
              </a:ext>
            </a:extLst>
          </p:cNvPr>
          <p:cNvSpPr>
            <a:spLocks noGrp="1"/>
          </p:cNvSpPr>
          <p:nvPr>
            <p:ph type="sldNum" sz="quarter" idx="5"/>
          </p:nvPr>
        </p:nvSpPr>
        <p:spPr>
          <a:xfrm>
            <a:off x="1588" y="9429750"/>
            <a:ext cx="2946400" cy="496888"/>
          </a:xfrm>
          <a:prstGeom prst="rect">
            <a:avLst/>
          </a:prstGeom>
        </p:spPr>
        <p:txBody>
          <a:bodyPr vert="horz" wrap="square" lIns="94531" tIns="47265" rIns="94531" bIns="47265" numCol="1" anchor="b" anchorCtr="0" compatLnSpc="1">
            <a:prstTxWarp prst="textNoShape">
              <a:avLst/>
            </a:prstTxWarp>
          </a:bodyPr>
          <a:lstStyle>
            <a:lvl1pPr>
              <a:defRPr sz="1200"/>
            </a:lvl1pPr>
          </a:lstStyle>
          <a:p>
            <a:fld id="{93DBC945-4A53-4B22-AFE6-B18EA4C5B88C}" type="slidenum">
              <a:rPr lang="he-IL" altLang="en-US"/>
              <a:pPr/>
              <a:t>‹#›</a:t>
            </a:fld>
            <a:endParaRPr lang="he-IL" altLang="en-US"/>
          </a:p>
        </p:txBody>
      </p:sp>
    </p:spTree>
    <p:extLst>
      <p:ext uri="{BB962C8B-B14F-4D97-AF65-F5344CB8AC3E}">
        <p14:creationId xmlns:p14="http://schemas.microsoft.com/office/powerpoint/2010/main" val="2595368953"/>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9AF2055B-D561-483E-B129-B9C5F34CDA25}"/>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Date Placeholder 4">
            <a:extLst>
              <a:ext uri="{FF2B5EF4-FFF2-40B4-BE49-F238E27FC236}">
                <a16:creationId xmlns:a16="http://schemas.microsoft.com/office/drawing/2014/main" id="{F10946D4-6E37-4AB9-87D9-B8C1AD938F41}"/>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03395925-12B5-4571-908D-5FE17E5B23E7}"/>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0BD0EE3D-032A-4EF3-A2BF-FA9AD1677FA2}"/>
              </a:ext>
            </a:extLst>
          </p:cNvPr>
          <p:cNvSpPr>
            <a:spLocks noGrp="1" noChangeArrowheads="1"/>
          </p:cNvSpPr>
          <p:nvPr>
            <p:ph type="sldNum" sz="quarter" idx="12"/>
          </p:nvPr>
        </p:nvSpPr>
        <p:spPr/>
        <p:txBody>
          <a:bodyPr/>
          <a:lstStyle>
            <a:lvl1pPr>
              <a:defRPr/>
            </a:lvl1pPr>
          </a:lstStyle>
          <a:p>
            <a:fld id="{8A5AE503-84EB-467A-B444-46C2F7C4BB01}" type="slidenum">
              <a:rPr lang="he-IL" altLang="he-IL"/>
              <a:pPr/>
              <a:t>‹#›</a:t>
            </a:fld>
            <a:endParaRPr lang="en-US" altLang="he-IL"/>
          </a:p>
        </p:txBody>
      </p:sp>
    </p:spTree>
    <p:extLst>
      <p:ext uri="{BB962C8B-B14F-4D97-AF65-F5344CB8AC3E}">
        <p14:creationId xmlns:p14="http://schemas.microsoft.com/office/powerpoint/2010/main" val="150878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6C2AA2CE-2E70-4855-96F2-21091DEB1E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917D7E8-B37C-4591-AA47-736019F690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7FB818A-B2EF-4FD2-8F25-01682C015FEC}"/>
              </a:ext>
            </a:extLst>
          </p:cNvPr>
          <p:cNvSpPr>
            <a:spLocks noGrp="1" noChangeArrowheads="1"/>
          </p:cNvSpPr>
          <p:nvPr>
            <p:ph type="sldNum" sz="quarter" idx="12"/>
          </p:nvPr>
        </p:nvSpPr>
        <p:spPr>
          <a:ln/>
        </p:spPr>
        <p:txBody>
          <a:bodyPr/>
          <a:lstStyle>
            <a:lvl1pPr>
              <a:defRPr/>
            </a:lvl1pPr>
          </a:lstStyle>
          <a:p>
            <a:fld id="{EB45C4E7-E513-4DA9-8B9D-435572E42413}" type="slidenum">
              <a:rPr lang="he-IL" altLang="he-IL"/>
              <a:pPr/>
              <a:t>‹#›</a:t>
            </a:fld>
            <a:endParaRPr lang="en-US" altLang="he-IL"/>
          </a:p>
        </p:txBody>
      </p:sp>
    </p:spTree>
    <p:extLst>
      <p:ext uri="{BB962C8B-B14F-4D97-AF65-F5344CB8AC3E}">
        <p14:creationId xmlns:p14="http://schemas.microsoft.com/office/powerpoint/2010/main" val="193878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815755E0-3522-40A2-8B7A-01BFC3B9CF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323A9AB-2813-4720-B705-B14EB05F34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3CE8CDC-18C7-4B91-B854-91A8C099E97E}"/>
              </a:ext>
            </a:extLst>
          </p:cNvPr>
          <p:cNvSpPr>
            <a:spLocks noGrp="1" noChangeArrowheads="1"/>
          </p:cNvSpPr>
          <p:nvPr>
            <p:ph type="sldNum" sz="quarter" idx="12"/>
          </p:nvPr>
        </p:nvSpPr>
        <p:spPr>
          <a:ln/>
        </p:spPr>
        <p:txBody>
          <a:bodyPr/>
          <a:lstStyle>
            <a:lvl1pPr>
              <a:defRPr/>
            </a:lvl1pPr>
          </a:lstStyle>
          <a:p>
            <a:fld id="{9365A687-E6DC-44C7-B7D8-F5E60E95863F}" type="slidenum">
              <a:rPr lang="he-IL" altLang="he-IL"/>
              <a:pPr/>
              <a:t>‹#›</a:t>
            </a:fld>
            <a:endParaRPr lang="en-US" altLang="he-IL"/>
          </a:p>
        </p:txBody>
      </p:sp>
    </p:spTree>
    <p:extLst>
      <p:ext uri="{BB962C8B-B14F-4D97-AF65-F5344CB8AC3E}">
        <p14:creationId xmlns:p14="http://schemas.microsoft.com/office/powerpoint/2010/main" val="1522553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14564C5D-AEE5-4AD5-9F7E-3B1E384398D3}"/>
              </a:ext>
            </a:extLst>
          </p:cNvPr>
          <p:cNvSpPr>
            <a:spLocks noChangeArrowheads="1"/>
          </p:cNvSpPr>
          <p:nvPr userDrawn="1"/>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Date Placeholder 4">
            <a:extLst>
              <a:ext uri="{FF2B5EF4-FFF2-40B4-BE49-F238E27FC236}">
                <a16:creationId xmlns:a16="http://schemas.microsoft.com/office/drawing/2014/main" id="{DA8EDF66-3317-48A3-A17F-901E4C6514E3}"/>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5FFD920D-9CC1-4610-9515-E85EAB6A1A30}"/>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D3BDD22D-9A68-4836-9B98-8185E11E1670}"/>
              </a:ext>
            </a:extLst>
          </p:cNvPr>
          <p:cNvSpPr>
            <a:spLocks noGrp="1" noChangeArrowheads="1"/>
          </p:cNvSpPr>
          <p:nvPr>
            <p:ph type="sldNum" sz="quarter" idx="12"/>
          </p:nvPr>
        </p:nvSpPr>
        <p:spPr/>
        <p:txBody>
          <a:bodyPr/>
          <a:lstStyle>
            <a:lvl1pPr>
              <a:defRPr/>
            </a:lvl1pPr>
          </a:lstStyle>
          <a:p>
            <a:fld id="{F54F93AC-ACDD-4A2C-8D16-01A45466393F}" type="slidenum">
              <a:rPr lang="he-IL" altLang="he-IL"/>
              <a:pPr/>
              <a:t>‹#›</a:t>
            </a:fld>
            <a:endParaRPr lang="en-US" altLang="he-IL"/>
          </a:p>
        </p:txBody>
      </p:sp>
    </p:spTree>
    <p:extLst>
      <p:ext uri="{BB962C8B-B14F-4D97-AF65-F5344CB8AC3E}">
        <p14:creationId xmlns:p14="http://schemas.microsoft.com/office/powerpoint/2010/main" val="2211336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9BC2CB45-AF40-485A-B4E9-E2EC4836D9E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A801365-BDF3-44AF-AFF2-2F515F6656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827B197-39DA-48F6-8486-AA179D65A530}"/>
              </a:ext>
            </a:extLst>
          </p:cNvPr>
          <p:cNvSpPr>
            <a:spLocks noGrp="1" noChangeArrowheads="1"/>
          </p:cNvSpPr>
          <p:nvPr>
            <p:ph type="sldNum" sz="quarter" idx="12"/>
          </p:nvPr>
        </p:nvSpPr>
        <p:spPr>
          <a:ln/>
        </p:spPr>
        <p:txBody>
          <a:bodyPr/>
          <a:lstStyle>
            <a:lvl1pPr>
              <a:defRPr/>
            </a:lvl1pPr>
          </a:lstStyle>
          <a:p>
            <a:fld id="{7BC42D67-F13A-483C-9986-AA5AE7CB280C}" type="slidenum">
              <a:rPr lang="he-IL" altLang="he-IL"/>
              <a:pPr/>
              <a:t>‹#›</a:t>
            </a:fld>
            <a:endParaRPr lang="en-US" altLang="he-IL"/>
          </a:p>
        </p:txBody>
      </p:sp>
    </p:spTree>
    <p:extLst>
      <p:ext uri="{BB962C8B-B14F-4D97-AF65-F5344CB8AC3E}">
        <p14:creationId xmlns:p14="http://schemas.microsoft.com/office/powerpoint/2010/main" val="1812210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8C296C94-2C6F-4BB1-A6F1-D949EB18765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1D1036C-1605-48B5-BCED-D3B8DB82B0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DEF24D8-2C99-4B7C-B155-8551F9EF096B}"/>
              </a:ext>
            </a:extLst>
          </p:cNvPr>
          <p:cNvSpPr>
            <a:spLocks noGrp="1" noChangeArrowheads="1"/>
          </p:cNvSpPr>
          <p:nvPr>
            <p:ph type="sldNum" sz="quarter" idx="12"/>
          </p:nvPr>
        </p:nvSpPr>
        <p:spPr>
          <a:ln/>
        </p:spPr>
        <p:txBody>
          <a:bodyPr/>
          <a:lstStyle>
            <a:lvl1pPr>
              <a:defRPr/>
            </a:lvl1pPr>
          </a:lstStyle>
          <a:p>
            <a:fld id="{6BD8848B-5836-4641-A998-FDBE7DD6A9DD}" type="slidenum">
              <a:rPr lang="he-IL" altLang="he-IL"/>
              <a:pPr/>
              <a:t>‹#›</a:t>
            </a:fld>
            <a:endParaRPr lang="en-US" altLang="he-IL"/>
          </a:p>
        </p:txBody>
      </p:sp>
    </p:spTree>
    <p:extLst>
      <p:ext uri="{BB962C8B-B14F-4D97-AF65-F5344CB8AC3E}">
        <p14:creationId xmlns:p14="http://schemas.microsoft.com/office/powerpoint/2010/main" val="2993856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63A85FD8-F391-44CA-A01A-E14CEEC7CDA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86CA0B3-C510-4756-BB1D-7F3CAB7C77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50DBCB7-FB8E-45CD-A1AC-0AA3430AE98F}"/>
              </a:ext>
            </a:extLst>
          </p:cNvPr>
          <p:cNvSpPr>
            <a:spLocks noGrp="1" noChangeArrowheads="1"/>
          </p:cNvSpPr>
          <p:nvPr>
            <p:ph type="sldNum" sz="quarter" idx="12"/>
          </p:nvPr>
        </p:nvSpPr>
        <p:spPr>
          <a:ln/>
        </p:spPr>
        <p:txBody>
          <a:bodyPr/>
          <a:lstStyle>
            <a:lvl1pPr>
              <a:defRPr/>
            </a:lvl1pPr>
          </a:lstStyle>
          <a:p>
            <a:fld id="{F0110FD8-3F15-41FD-A916-730D06C88A11}" type="slidenum">
              <a:rPr lang="he-IL" altLang="he-IL"/>
              <a:pPr/>
              <a:t>‹#›</a:t>
            </a:fld>
            <a:endParaRPr lang="en-US" altLang="he-IL"/>
          </a:p>
        </p:txBody>
      </p:sp>
    </p:spTree>
    <p:extLst>
      <p:ext uri="{BB962C8B-B14F-4D97-AF65-F5344CB8AC3E}">
        <p14:creationId xmlns:p14="http://schemas.microsoft.com/office/powerpoint/2010/main" val="382063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EF77553C-FF74-41C0-B37A-F64B428A35A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0466A8D-7BDD-45AB-9EE7-31BD8F8B85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28EDB9C-F1A2-4FD4-978D-E20E6FA07B1D}"/>
              </a:ext>
            </a:extLst>
          </p:cNvPr>
          <p:cNvSpPr>
            <a:spLocks noGrp="1" noChangeArrowheads="1"/>
          </p:cNvSpPr>
          <p:nvPr>
            <p:ph type="sldNum" sz="quarter" idx="12"/>
          </p:nvPr>
        </p:nvSpPr>
        <p:spPr>
          <a:ln/>
        </p:spPr>
        <p:txBody>
          <a:bodyPr/>
          <a:lstStyle>
            <a:lvl1pPr>
              <a:defRPr/>
            </a:lvl1pPr>
          </a:lstStyle>
          <a:p>
            <a:fld id="{1CD450DA-46D3-4FD2-A8C9-BC0F56BED9E3}" type="slidenum">
              <a:rPr lang="he-IL" altLang="he-IL"/>
              <a:pPr/>
              <a:t>‹#›</a:t>
            </a:fld>
            <a:endParaRPr lang="en-US" altLang="he-IL"/>
          </a:p>
        </p:txBody>
      </p:sp>
    </p:spTree>
    <p:extLst>
      <p:ext uri="{BB962C8B-B14F-4D97-AF65-F5344CB8AC3E}">
        <p14:creationId xmlns:p14="http://schemas.microsoft.com/office/powerpoint/2010/main" val="1029616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F4B890B0-2B17-42FC-917B-A9BA71985F4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719420-1959-4BBC-801C-231F7AB63C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763A3C5-406F-478A-8A98-A8B43201F5B5}"/>
              </a:ext>
            </a:extLst>
          </p:cNvPr>
          <p:cNvSpPr>
            <a:spLocks noGrp="1" noChangeArrowheads="1"/>
          </p:cNvSpPr>
          <p:nvPr>
            <p:ph type="sldNum" sz="quarter" idx="12"/>
          </p:nvPr>
        </p:nvSpPr>
        <p:spPr>
          <a:ln/>
        </p:spPr>
        <p:txBody>
          <a:bodyPr/>
          <a:lstStyle>
            <a:lvl1pPr>
              <a:defRPr/>
            </a:lvl1pPr>
          </a:lstStyle>
          <a:p>
            <a:fld id="{D25FF315-7578-4B87-90CE-4F2AA20ED5E4}" type="slidenum">
              <a:rPr lang="he-IL" altLang="he-IL"/>
              <a:pPr/>
              <a:t>‹#›</a:t>
            </a:fld>
            <a:endParaRPr lang="en-US" altLang="he-IL"/>
          </a:p>
        </p:txBody>
      </p:sp>
    </p:spTree>
    <p:extLst>
      <p:ext uri="{BB962C8B-B14F-4D97-AF65-F5344CB8AC3E}">
        <p14:creationId xmlns:p14="http://schemas.microsoft.com/office/powerpoint/2010/main" val="10899627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82D85A7-4398-4A50-8791-C9CAB6EB7CB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3651246-AE2D-48F8-A1AE-CFADFB3EC6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1DB7E04-ADA9-401E-9F9E-41597F699A1A}"/>
              </a:ext>
            </a:extLst>
          </p:cNvPr>
          <p:cNvSpPr>
            <a:spLocks noGrp="1" noChangeArrowheads="1"/>
          </p:cNvSpPr>
          <p:nvPr>
            <p:ph type="sldNum" sz="quarter" idx="12"/>
          </p:nvPr>
        </p:nvSpPr>
        <p:spPr>
          <a:ln/>
        </p:spPr>
        <p:txBody>
          <a:bodyPr/>
          <a:lstStyle>
            <a:lvl1pPr>
              <a:defRPr/>
            </a:lvl1pPr>
          </a:lstStyle>
          <a:p>
            <a:fld id="{53CDCE19-9D5B-4B91-89EC-45868628D244}" type="slidenum">
              <a:rPr lang="he-IL" altLang="he-IL"/>
              <a:pPr/>
              <a:t>‹#›</a:t>
            </a:fld>
            <a:endParaRPr lang="en-US" altLang="he-IL"/>
          </a:p>
        </p:txBody>
      </p:sp>
    </p:spTree>
    <p:extLst>
      <p:ext uri="{BB962C8B-B14F-4D97-AF65-F5344CB8AC3E}">
        <p14:creationId xmlns:p14="http://schemas.microsoft.com/office/powerpoint/2010/main" val="841339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64484F48-4A9B-4C18-AD5C-B0E58F307A4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456942B-6131-47E2-8FAB-9DF09CF912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BC31BA-F8DF-4566-85FF-3FB036A1224D}"/>
              </a:ext>
            </a:extLst>
          </p:cNvPr>
          <p:cNvSpPr>
            <a:spLocks noGrp="1" noChangeArrowheads="1"/>
          </p:cNvSpPr>
          <p:nvPr>
            <p:ph type="sldNum" sz="quarter" idx="12"/>
          </p:nvPr>
        </p:nvSpPr>
        <p:spPr>
          <a:ln/>
        </p:spPr>
        <p:txBody>
          <a:bodyPr/>
          <a:lstStyle>
            <a:lvl1pPr>
              <a:defRPr/>
            </a:lvl1pPr>
          </a:lstStyle>
          <a:p>
            <a:fld id="{C9F9DC78-D999-4324-9FBC-449A96B4CF0A}" type="slidenum">
              <a:rPr lang="he-IL" altLang="he-IL"/>
              <a:pPr/>
              <a:t>‹#›</a:t>
            </a:fld>
            <a:endParaRPr lang="en-US" altLang="he-IL"/>
          </a:p>
        </p:txBody>
      </p:sp>
    </p:spTree>
    <p:extLst>
      <p:ext uri="{BB962C8B-B14F-4D97-AF65-F5344CB8AC3E}">
        <p14:creationId xmlns:p14="http://schemas.microsoft.com/office/powerpoint/2010/main" val="177356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D9C3B0F7-8EC5-41A3-98DE-D178E769B09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B4698C-6EE3-4513-A2D1-51A573867D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37872E8-A037-4138-B705-06F1A371C277}"/>
              </a:ext>
            </a:extLst>
          </p:cNvPr>
          <p:cNvSpPr>
            <a:spLocks noGrp="1" noChangeArrowheads="1"/>
          </p:cNvSpPr>
          <p:nvPr>
            <p:ph type="sldNum" sz="quarter" idx="12"/>
          </p:nvPr>
        </p:nvSpPr>
        <p:spPr>
          <a:ln/>
        </p:spPr>
        <p:txBody>
          <a:bodyPr/>
          <a:lstStyle>
            <a:lvl1pPr>
              <a:defRPr/>
            </a:lvl1pPr>
          </a:lstStyle>
          <a:p>
            <a:fld id="{961CDB3D-824D-49AA-A012-7ED49B919EA2}" type="slidenum">
              <a:rPr lang="he-IL" altLang="he-IL"/>
              <a:pPr/>
              <a:t>‹#›</a:t>
            </a:fld>
            <a:endParaRPr lang="en-US" altLang="he-IL"/>
          </a:p>
        </p:txBody>
      </p:sp>
    </p:spTree>
    <p:extLst>
      <p:ext uri="{BB962C8B-B14F-4D97-AF65-F5344CB8AC3E}">
        <p14:creationId xmlns:p14="http://schemas.microsoft.com/office/powerpoint/2010/main" val="3012687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ED04A1DE-3389-4F95-8D8D-F4BA76718A1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A0064F0-4467-4B56-9614-567C902FCA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C220760-CB1D-4267-9E5D-8037254B08D5}"/>
              </a:ext>
            </a:extLst>
          </p:cNvPr>
          <p:cNvSpPr>
            <a:spLocks noGrp="1" noChangeArrowheads="1"/>
          </p:cNvSpPr>
          <p:nvPr>
            <p:ph type="sldNum" sz="quarter" idx="12"/>
          </p:nvPr>
        </p:nvSpPr>
        <p:spPr>
          <a:ln/>
        </p:spPr>
        <p:txBody>
          <a:bodyPr/>
          <a:lstStyle>
            <a:lvl1pPr>
              <a:defRPr/>
            </a:lvl1pPr>
          </a:lstStyle>
          <a:p>
            <a:fld id="{7FBEBC17-C458-4EB9-92D8-51063AEE2FAD}" type="slidenum">
              <a:rPr lang="he-IL" altLang="he-IL"/>
              <a:pPr/>
              <a:t>‹#›</a:t>
            </a:fld>
            <a:endParaRPr lang="en-US" altLang="he-IL"/>
          </a:p>
        </p:txBody>
      </p:sp>
    </p:spTree>
    <p:extLst>
      <p:ext uri="{BB962C8B-B14F-4D97-AF65-F5344CB8AC3E}">
        <p14:creationId xmlns:p14="http://schemas.microsoft.com/office/powerpoint/2010/main" val="2002923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CFD72462-9195-4024-92B9-641EFE6F9D5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FE2D47B-7431-4018-B9FA-449F4425F7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01F9F71-15CC-44D6-9C69-B58C50BE156C}"/>
              </a:ext>
            </a:extLst>
          </p:cNvPr>
          <p:cNvSpPr>
            <a:spLocks noGrp="1" noChangeArrowheads="1"/>
          </p:cNvSpPr>
          <p:nvPr>
            <p:ph type="sldNum" sz="quarter" idx="12"/>
          </p:nvPr>
        </p:nvSpPr>
        <p:spPr>
          <a:ln/>
        </p:spPr>
        <p:txBody>
          <a:bodyPr/>
          <a:lstStyle>
            <a:lvl1pPr>
              <a:defRPr/>
            </a:lvl1pPr>
          </a:lstStyle>
          <a:p>
            <a:fld id="{1D0B05D6-4590-4AF5-9DA4-DD49E7653A04}" type="slidenum">
              <a:rPr lang="he-IL" altLang="he-IL"/>
              <a:pPr/>
              <a:t>‹#›</a:t>
            </a:fld>
            <a:endParaRPr lang="en-US" altLang="he-IL"/>
          </a:p>
        </p:txBody>
      </p:sp>
    </p:spTree>
    <p:extLst>
      <p:ext uri="{BB962C8B-B14F-4D97-AF65-F5344CB8AC3E}">
        <p14:creationId xmlns:p14="http://schemas.microsoft.com/office/powerpoint/2010/main" val="7746049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10070543-1076-499D-B108-CEAD7F9882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DB9DEE-71DA-4C4D-BA6D-0D13CEEA2B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47B020-EF2B-4877-8DB1-4AC8E1120C46}"/>
              </a:ext>
            </a:extLst>
          </p:cNvPr>
          <p:cNvSpPr>
            <a:spLocks noGrp="1" noChangeArrowheads="1"/>
          </p:cNvSpPr>
          <p:nvPr>
            <p:ph type="sldNum" sz="quarter" idx="12"/>
          </p:nvPr>
        </p:nvSpPr>
        <p:spPr>
          <a:ln/>
        </p:spPr>
        <p:txBody>
          <a:bodyPr/>
          <a:lstStyle>
            <a:lvl1pPr>
              <a:defRPr/>
            </a:lvl1pPr>
          </a:lstStyle>
          <a:p>
            <a:fld id="{8BCED424-8647-46E1-80EB-D9AA52E1E0BD}" type="slidenum">
              <a:rPr lang="he-IL" altLang="he-IL"/>
              <a:pPr/>
              <a:t>‹#›</a:t>
            </a:fld>
            <a:endParaRPr lang="en-US" altLang="he-IL"/>
          </a:p>
        </p:txBody>
      </p:sp>
    </p:spTree>
    <p:extLst>
      <p:ext uri="{BB962C8B-B14F-4D97-AF65-F5344CB8AC3E}">
        <p14:creationId xmlns:p14="http://schemas.microsoft.com/office/powerpoint/2010/main" val="346234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967AE9B8-E62E-4EE3-B74A-374BDE2E72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E620703-5C85-45ED-8353-AF9CE3CDC2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3122379-50A9-43BB-B38A-71EFAF00E5CB}"/>
              </a:ext>
            </a:extLst>
          </p:cNvPr>
          <p:cNvSpPr>
            <a:spLocks noGrp="1" noChangeArrowheads="1"/>
          </p:cNvSpPr>
          <p:nvPr>
            <p:ph type="sldNum" sz="quarter" idx="12"/>
          </p:nvPr>
        </p:nvSpPr>
        <p:spPr>
          <a:ln/>
        </p:spPr>
        <p:txBody>
          <a:bodyPr/>
          <a:lstStyle>
            <a:lvl1pPr>
              <a:defRPr/>
            </a:lvl1pPr>
          </a:lstStyle>
          <a:p>
            <a:fld id="{F3997DE7-3017-41BE-82A9-2E1656A5AC2C}" type="slidenum">
              <a:rPr lang="he-IL" altLang="he-IL"/>
              <a:pPr/>
              <a:t>‹#›</a:t>
            </a:fld>
            <a:endParaRPr lang="en-US" altLang="he-IL"/>
          </a:p>
        </p:txBody>
      </p:sp>
    </p:spTree>
    <p:extLst>
      <p:ext uri="{BB962C8B-B14F-4D97-AF65-F5344CB8AC3E}">
        <p14:creationId xmlns:p14="http://schemas.microsoft.com/office/powerpoint/2010/main" val="95981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6F19242B-E1E6-43FC-8D81-866F90206B7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6EDAA95-F741-470A-92BF-E38C7C5610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8A6F7BF-24FA-49EE-A512-41D2CAC43341}"/>
              </a:ext>
            </a:extLst>
          </p:cNvPr>
          <p:cNvSpPr>
            <a:spLocks noGrp="1" noChangeArrowheads="1"/>
          </p:cNvSpPr>
          <p:nvPr>
            <p:ph type="sldNum" sz="quarter" idx="12"/>
          </p:nvPr>
        </p:nvSpPr>
        <p:spPr>
          <a:ln/>
        </p:spPr>
        <p:txBody>
          <a:bodyPr/>
          <a:lstStyle>
            <a:lvl1pPr>
              <a:defRPr/>
            </a:lvl1pPr>
          </a:lstStyle>
          <a:p>
            <a:fld id="{2B025936-D348-43C7-A604-D63BCE25312D}" type="slidenum">
              <a:rPr lang="he-IL" altLang="he-IL"/>
              <a:pPr/>
              <a:t>‹#›</a:t>
            </a:fld>
            <a:endParaRPr lang="en-US" altLang="he-IL"/>
          </a:p>
        </p:txBody>
      </p:sp>
    </p:spTree>
    <p:extLst>
      <p:ext uri="{BB962C8B-B14F-4D97-AF65-F5344CB8AC3E}">
        <p14:creationId xmlns:p14="http://schemas.microsoft.com/office/powerpoint/2010/main" val="296756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D4DD3EA2-0EAE-4772-8CF3-11E6A586A5A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0AA6DDD-D661-474D-BE35-B36031AE28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85C4E83-7E9B-43E5-9C52-C3BDAA27E605}"/>
              </a:ext>
            </a:extLst>
          </p:cNvPr>
          <p:cNvSpPr>
            <a:spLocks noGrp="1" noChangeArrowheads="1"/>
          </p:cNvSpPr>
          <p:nvPr>
            <p:ph type="sldNum" sz="quarter" idx="12"/>
          </p:nvPr>
        </p:nvSpPr>
        <p:spPr>
          <a:ln/>
        </p:spPr>
        <p:txBody>
          <a:bodyPr/>
          <a:lstStyle>
            <a:lvl1pPr>
              <a:defRPr/>
            </a:lvl1pPr>
          </a:lstStyle>
          <a:p>
            <a:fld id="{4A97B11E-CAC5-494F-AA42-8C1C43D648C0}" type="slidenum">
              <a:rPr lang="he-IL" altLang="he-IL"/>
              <a:pPr/>
              <a:t>‹#›</a:t>
            </a:fld>
            <a:endParaRPr lang="en-US" altLang="he-IL"/>
          </a:p>
        </p:txBody>
      </p:sp>
    </p:spTree>
    <p:extLst>
      <p:ext uri="{BB962C8B-B14F-4D97-AF65-F5344CB8AC3E}">
        <p14:creationId xmlns:p14="http://schemas.microsoft.com/office/powerpoint/2010/main" val="236073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F519B6DD-3F1C-4AF2-88AD-A0D09D18B22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0A79FD8-BB9A-4C3E-A72C-0CFA665CB3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3042817-7A11-4429-84CD-493555976900}"/>
              </a:ext>
            </a:extLst>
          </p:cNvPr>
          <p:cNvSpPr>
            <a:spLocks noGrp="1" noChangeArrowheads="1"/>
          </p:cNvSpPr>
          <p:nvPr>
            <p:ph type="sldNum" sz="quarter" idx="12"/>
          </p:nvPr>
        </p:nvSpPr>
        <p:spPr>
          <a:ln/>
        </p:spPr>
        <p:txBody>
          <a:bodyPr/>
          <a:lstStyle>
            <a:lvl1pPr>
              <a:defRPr/>
            </a:lvl1pPr>
          </a:lstStyle>
          <a:p>
            <a:fld id="{981EE1B4-D291-411A-9447-BBB5D6ABC87D}" type="slidenum">
              <a:rPr lang="he-IL" altLang="he-IL"/>
              <a:pPr/>
              <a:t>‹#›</a:t>
            </a:fld>
            <a:endParaRPr lang="en-US" altLang="he-IL"/>
          </a:p>
        </p:txBody>
      </p:sp>
    </p:spTree>
    <p:extLst>
      <p:ext uri="{BB962C8B-B14F-4D97-AF65-F5344CB8AC3E}">
        <p14:creationId xmlns:p14="http://schemas.microsoft.com/office/powerpoint/2010/main" val="3000845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43C6F6-E4DF-4DEF-BB8B-2C7C18901D6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556EB09-D1EE-4674-8911-504B373FB0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638CA8A-B66F-4E0E-AA8D-82F7C35D154E}"/>
              </a:ext>
            </a:extLst>
          </p:cNvPr>
          <p:cNvSpPr>
            <a:spLocks noGrp="1" noChangeArrowheads="1"/>
          </p:cNvSpPr>
          <p:nvPr>
            <p:ph type="sldNum" sz="quarter" idx="12"/>
          </p:nvPr>
        </p:nvSpPr>
        <p:spPr>
          <a:ln/>
        </p:spPr>
        <p:txBody>
          <a:bodyPr/>
          <a:lstStyle>
            <a:lvl1pPr>
              <a:defRPr/>
            </a:lvl1pPr>
          </a:lstStyle>
          <a:p>
            <a:fld id="{8C3A8E5F-DDC9-42D2-AC3A-053736E850FF}" type="slidenum">
              <a:rPr lang="he-IL" altLang="he-IL"/>
              <a:pPr/>
              <a:t>‹#›</a:t>
            </a:fld>
            <a:endParaRPr lang="en-US" altLang="he-IL"/>
          </a:p>
        </p:txBody>
      </p:sp>
    </p:spTree>
    <p:extLst>
      <p:ext uri="{BB962C8B-B14F-4D97-AF65-F5344CB8AC3E}">
        <p14:creationId xmlns:p14="http://schemas.microsoft.com/office/powerpoint/2010/main" val="82660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FC6F1B39-6A01-41B2-AB5D-0DFF91D843F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3AEBB98-C68D-457D-8D2B-423B41D7F1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137E4BF-4E72-40C1-808B-746920902A41}"/>
              </a:ext>
            </a:extLst>
          </p:cNvPr>
          <p:cNvSpPr>
            <a:spLocks noGrp="1" noChangeArrowheads="1"/>
          </p:cNvSpPr>
          <p:nvPr>
            <p:ph type="sldNum" sz="quarter" idx="12"/>
          </p:nvPr>
        </p:nvSpPr>
        <p:spPr>
          <a:ln/>
        </p:spPr>
        <p:txBody>
          <a:bodyPr/>
          <a:lstStyle>
            <a:lvl1pPr>
              <a:defRPr/>
            </a:lvl1pPr>
          </a:lstStyle>
          <a:p>
            <a:fld id="{738B0AA2-27EA-4C1D-B875-05ADCC07DF63}" type="slidenum">
              <a:rPr lang="he-IL" altLang="he-IL"/>
              <a:pPr/>
              <a:t>‹#›</a:t>
            </a:fld>
            <a:endParaRPr lang="en-US" altLang="he-IL"/>
          </a:p>
        </p:txBody>
      </p:sp>
    </p:spTree>
    <p:extLst>
      <p:ext uri="{BB962C8B-B14F-4D97-AF65-F5344CB8AC3E}">
        <p14:creationId xmlns:p14="http://schemas.microsoft.com/office/powerpoint/2010/main" val="385566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2F500209-6FFF-42B4-AF4B-A64184C0439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DA16C15-F8FE-4F8C-868F-D68CA14B76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FD5B4D-971C-48FD-A541-A70CE6F3EBEA}"/>
              </a:ext>
            </a:extLst>
          </p:cNvPr>
          <p:cNvSpPr>
            <a:spLocks noGrp="1" noChangeArrowheads="1"/>
          </p:cNvSpPr>
          <p:nvPr>
            <p:ph type="sldNum" sz="quarter" idx="12"/>
          </p:nvPr>
        </p:nvSpPr>
        <p:spPr>
          <a:ln/>
        </p:spPr>
        <p:txBody>
          <a:bodyPr/>
          <a:lstStyle>
            <a:lvl1pPr>
              <a:defRPr/>
            </a:lvl1pPr>
          </a:lstStyle>
          <a:p>
            <a:fld id="{34196172-5020-49A5-ABAC-FFCEDB337F80}" type="slidenum">
              <a:rPr lang="he-IL" altLang="he-IL"/>
              <a:pPr/>
              <a:t>‹#›</a:t>
            </a:fld>
            <a:endParaRPr lang="en-US" altLang="he-IL"/>
          </a:p>
        </p:txBody>
      </p:sp>
    </p:spTree>
    <p:extLst>
      <p:ext uri="{BB962C8B-B14F-4D97-AF65-F5344CB8AC3E}">
        <p14:creationId xmlns:p14="http://schemas.microsoft.com/office/powerpoint/2010/main" val="222875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E1573E2-91B1-467E-B7C8-B0CA63F46EF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Rectangle 3">
            <a:extLst>
              <a:ext uri="{FF2B5EF4-FFF2-40B4-BE49-F238E27FC236}">
                <a16:creationId xmlns:a16="http://schemas.microsoft.com/office/drawing/2014/main" id="{4F879880-91C0-464D-9BD8-F928E234A06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767E019C-109F-4D9B-A8CE-D5CDEF0B67B3}"/>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330C86E0-6F9F-4137-A530-16E8C442212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2103F1CE-19C3-4E03-B42B-F5FE5BF30FC1}"/>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400">
                <a:latin typeface="Arial" panose="020B0604020202020204" pitchFamily="34" charset="0"/>
              </a:defRPr>
            </a:lvl1pPr>
          </a:lstStyle>
          <a:p>
            <a:fld id="{B1BBF65C-F765-4E64-B9BB-D11CD66F29BD}" type="slidenum">
              <a:rPr lang="he-IL" altLang="he-IL"/>
              <a:pPr/>
              <a:t>‹#›</a:t>
            </a:fld>
            <a:endParaRPr lang="en-US" altLang="he-IL"/>
          </a:p>
        </p:txBody>
      </p:sp>
      <p:pic>
        <p:nvPicPr>
          <p:cNvPr id="1031" name="תמונה 3">
            <a:extLst>
              <a:ext uri="{FF2B5EF4-FFF2-40B4-BE49-F238E27FC236}">
                <a16:creationId xmlns:a16="http://schemas.microsoft.com/office/drawing/2014/main" id="{50D2F0A4-974A-4340-B81E-AA84824A62B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a:extLst>
              <a:ext uri="{FF2B5EF4-FFF2-40B4-BE49-F238E27FC236}">
                <a16:creationId xmlns:a16="http://schemas.microsoft.com/office/drawing/2014/main" id="{57006D3D-11AB-41E5-96D5-4D9D346BFBCD}"/>
              </a:ext>
            </a:extLst>
          </p:cNvPr>
          <p:cNvSpPr txBox="1">
            <a:spLocks noChangeArrowheads="1"/>
          </p:cNvSpPr>
          <p:nvPr/>
        </p:nvSpPr>
        <p:spPr bwMode="auto">
          <a:xfrm>
            <a:off x="0" y="0"/>
            <a:ext cx="9144000" cy="7747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1033" name="Text Box 9">
            <a:extLst>
              <a:ext uri="{FF2B5EF4-FFF2-40B4-BE49-F238E27FC236}">
                <a16:creationId xmlns:a16="http://schemas.microsoft.com/office/drawing/2014/main" id="{5B82A33F-86CD-4587-8256-B278A338B172}"/>
              </a:ext>
            </a:extLst>
          </p:cNvPr>
          <p:cNvSpPr txBox="1">
            <a:spLocks noChangeArrowheads="1"/>
          </p:cNvSpPr>
          <p:nvPr/>
        </p:nvSpPr>
        <p:spPr bwMode="auto">
          <a:xfrm>
            <a:off x="0" y="765175"/>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1034" name="Rectangle 21">
            <a:extLst>
              <a:ext uri="{FF2B5EF4-FFF2-40B4-BE49-F238E27FC236}">
                <a16:creationId xmlns:a16="http://schemas.microsoft.com/office/drawing/2014/main" id="{6029DF44-8ED5-4759-A46A-28B5869A030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397"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B32DF59-630F-47EF-9401-E584C3BFCB8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2051" name="Rectangle 3">
            <a:extLst>
              <a:ext uri="{FF2B5EF4-FFF2-40B4-BE49-F238E27FC236}">
                <a16:creationId xmlns:a16="http://schemas.microsoft.com/office/drawing/2014/main" id="{A02E34FD-89F6-4D44-AC03-6DA4FB8BFE73}"/>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AE485E60-1A44-450F-BB26-F9FA5484DC85}"/>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7B7999DD-585A-4FD0-8E9A-8269785441F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E7304970-27CE-42B7-A10B-9E9AED9BC3A2}"/>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400">
                <a:latin typeface="Arial" panose="020B0604020202020204" pitchFamily="34" charset="0"/>
              </a:defRPr>
            </a:lvl1pPr>
          </a:lstStyle>
          <a:p>
            <a:fld id="{5738E039-4890-46DD-915A-59F483F575D2}" type="slidenum">
              <a:rPr lang="he-IL" altLang="he-IL"/>
              <a:pPr/>
              <a:t>‹#›</a:t>
            </a:fld>
            <a:endParaRPr lang="en-US" altLang="he-IL"/>
          </a:p>
        </p:txBody>
      </p:sp>
      <p:pic>
        <p:nvPicPr>
          <p:cNvPr id="2055" name="תמונה 3">
            <a:extLst>
              <a:ext uri="{FF2B5EF4-FFF2-40B4-BE49-F238E27FC236}">
                <a16:creationId xmlns:a16="http://schemas.microsoft.com/office/drawing/2014/main" id="{2974939D-8EF0-4027-9574-A27AFF1F4B1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a:extLst>
              <a:ext uri="{FF2B5EF4-FFF2-40B4-BE49-F238E27FC236}">
                <a16:creationId xmlns:a16="http://schemas.microsoft.com/office/drawing/2014/main" id="{F5BD6B18-C434-45DB-97DD-109B0B7F78F0}"/>
              </a:ext>
            </a:extLst>
          </p:cNvPr>
          <p:cNvSpPr txBox="1">
            <a:spLocks noChangeArrowheads="1"/>
          </p:cNvSpPr>
          <p:nvPr/>
        </p:nvSpPr>
        <p:spPr bwMode="auto">
          <a:xfrm>
            <a:off x="0" y="0"/>
            <a:ext cx="9144000" cy="7747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2057" name="Text Box 9">
            <a:extLst>
              <a:ext uri="{FF2B5EF4-FFF2-40B4-BE49-F238E27FC236}">
                <a16:creationId xmlns:a16="http://schemas.microsoft.com/office/drawing/2014/main" id="{48AB8CFF-1830-4FB0-8B16-399A071B2840}"/>
              </a:ext>
            </a:extLst>
          </p:cNvPr>
          <p:cNvSpPr txBox="1">
            <a:spLocks noChangeArrowheads="1"/>
          </p:cNvSpPr>
          <p:nvPr/>
        </p:nvSpPr>
        <p:spPr bwMode="auto">
          <a:xfrm>
            <a:off x="0" y="765175"/>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2058" name="Rectangle 21">
            <a:extLst>
              <a:ext uri="{FF2B5EF4-FFF2-40B4-BE49-F238E27FC236}">
                <a16:creationId xmlns:a16="http://schemas.microsoft.com/office/drawing/2014/main" id="{AE69558C-B158-42BC-B514-9F51FE489FA4}"/>
              </a:ext>
            </a:extLst>
          </p:cNvPr>
          <p:cNvSpPr>
            <a:spLocks noChangeArrowheads="1"/>
          </p:cNvSpPr>
          <p:nvPr userDrawn="1"/>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398" r:id="rId1"/>
    <p:sldLayoutId id="2147484387" r:id="rId2"/>
    <p:sldLayoutId id="2147484388" r:id="rId3"/>
    <p:sldLayoutId id="2147484389" r:id="rId4"/>
    <p:sldLayoutId id="2147484390" r:id="rId5"/>
    <p:sldLayoutId id="2147484391" r:id="rId6"/>
    <p:sldLayoutId id="2147484392" r:id="rId7"/>
    <p:sldLayoutId id="2147484393" r:id="rId8"/>
    <p:sldLayoutId id="2147484394" r:id="rId9"/>
    <p:sldLayoutId id="2147484395" r:id="rId10"/>
    <p:sldLayoutId id="2147484396"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1.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guy@sagilaw.com"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411C0D6-A09E-4EC8-8759-936583CBC0C7}"/>
              </a:ext>
            </a:extLst>
          </p:cNvPr>
          <p:cNvSpPr>
            <a:spLocks noGrp="1" noRot="1" noChangeArrowheads="1"/>
          </p:cNvSpPr>
          <p:nvPr>
            <p:ph type="title"/>
          </p:nvPr>
        </p:nvSpPr>
        <p:spPr>
          <a:xfrm>
            <a:off x="323850" y="1125538"/>
            <a:ext cx="8362950" cy="292100"/>
          </a:xfrm>
        </p:spPr>
        <p:txBody>
          <a:bodyPr/>
          <a:lstStyle/>
          <a:p>
            <a:pPr rtl="0"/>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r>
              <a:rPr lang="he-IL" altLang="he-IL" sz="6000" u="sng">
                <a:solidFill>
                  <a:srgbClr val="FFFF00"/>
                </a:solidFill>
              </a:rPr>
              <a:t>הקלות במס</a:t>
            </a:r>
            <a:br>
              <a:rPr lang="he-IL" altLang="he-IL" sz="4000">
                <a:solidFill>
                  <a:srgbClr val="FFFF00"/>
                </a:solidFill>
              </a:rPr>
            </a:br>
            <a:br>
              <a:rPr lang="he-IL" altLang="he-IL" sz="4000">
                <a:solidFill>
                  <a:srgbClr val="FFFF00"/>
                </a:solidFill>
              </a:rPr>
            </a:br>
            <a:r>
              <a:rPr lang="he-IL" altLang="he-IL" sz="4000">
                <a:solidFill>
                  <a:srgbClr val="FFFF00"/>
                </a:solidFill>
              </a:rPr>
              <a:t>נדב שגיא, עו"ד (רו"ח)</a:t>
            </a:r>
            <a:br>
              <a:rPr lang="he-IL" altLang="he-IL" sz="4000">
                <a:solidFill>
                  <a:srgbClr val="FFFF00"/>
                </a:solidFill>
              </a:rPr>
            </a:br>
            <a:endParaRPr lang="en-US" altLang="he-IL" sz="4000">
              <a:solidFill>
                <a:srgbClr val="FFFF00"/>
              </a:solidFill>
            </a:endParaRPr>
          </a:p>
        </p:txBody>
      </p:sp>
      <p:pic>
        <p:nvPicPr>
          <p:cNvPr id="5123" name="תמונה 3">
            <a:extLst>
              <a:ext uri="{FF2B5EF4-FFF2-40B4-BE49-F238E27FC236}">
                <a16:creationId xmlns:a16="http://schemas.microsoft.com/office/drawing/2014/main" id="{97F83F31-CF31-4B49-B2A9-93E373DB39F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31888" t="25520" r="26172" b="34792"/>
          <a:stretch>
            <a:fillRect/>
          </a:stretch>
        </p:blipFill>
        <p:spPr bwMode="auto">
          <a:xfrm>
            <a:off x="3635375" y="5229225"/>
            <a:ext cx="18732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2">
            <a:extLst>
              <a:ext uri="{FF2B5EF4-FFF2-40B4-BE49-F238E27FC236}">
                <a16:creationId xmlns:a16="http://schemas.microsoft.com/office/drawing/2014/main" id="{044BE47A-CF39-4C73-A29A-2422A832451A}"/>
              </a:ext>
            </a:extLst>
          </p:cNvPr>
          <p:cNvSpPr txBox="1">
            <a:spLocks noChangeArrowheads="1"/>
          </p:cNvSpPr>
          <p:nvPr/>
        </p:nvSpPr>
        <p:spPr bwMode="auto">
          <a:xfrm>
            <a:off x="0" y="0"/>
            <a:ext cx="9144000" cy="6858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r" rtl="1" eaLnBrk="1" hangingPunct="1">
              <a:spcBef>
                <a:spcPct val="50000"/>
              </a:spcBef>
            </a:pPr>
            <a:endParaRPr lang="en-US" altLang="he-IL"/>
          </a:p>
        </p:txBody>
      </p:sp>
      <p:sp>
        <p:nvSpPr>
          <p:cNvPr id="5125" name="Text Box 3">
            <a:extLst>
              <a:ext uri="{FF2B5EF4-FFF2-40B4-BE49-F238E27FC236}">
                <a16:creationId xmlns:a16="http://schemas.microsoft.com/office/drawing/2014/main" id="{E2D99B47-83C1-4DDB-95E6-BB6B954AFFD1}"/>
              </a:ext>
            </a:extLst>
          </p:cNvPr>
          <p:cNvSpPr txBox="1">
            <a:spLocks noChangeArrowheads="1"/>
          </p:cNvSpPr>
          <p:nvPr/>
        </p:nvSpPr>
        <p:spPr bwMode="auto">
          <a:xfrm>
            <a:off x="515938" y="877888"/>
            <a:ext cx="821531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spcBef>
                <a:spcPct val="50000"/>
              </a:spcBef>
            </a:pPr>
            <a:r>
              <a:rPr lang="he-IL" altLang="he-IL" sz="3600" b="1" dirty="0">
                <a:solidFill>
                  <a:schemeClr val="accent2"/>
                </a:solidFill>
                <a:latin typeface="Arial" panose="020B0604020202020204" pitchFamily="34" charset="0"/>
              </a:rPr>
              <a:t>חברות ארנק, חברה משפחתית וחברת בית</a:t>
            </a:r>
          </a:p>
          <a:p>
            <a:pPr algn="ctr" rtl="1" eaLnBrk="1" hangingPunct="1">
              <a:spcBef>
                <a:spcPct val="50000"/>
              </a:spcBef>
            </a:pPr>
            <a:r>
              <a:rPr lang="he-IL" altLang="he-IL" sz="3600" b="1" dirty="0">
                <a:solidFill>
                  <a:schemeClr val="accent2"/>
                </a:solidFill>
                <a:latin typeface="Arial" panose="020B0604020202020204" pitchFamily="34" charset="0"/>
              </a:rPr>
              <a:t>סקירה מקיפה</a:t>
            </a:r>
            <a:endParaRPr lang="he-IL" altLang="he-IL" sz="3600" b="1" dirty="0">
              <a:solidFill>
                <a:srgbClr val="0070C0"/>
              </a:solidFill>
              <a:latin typeface="Arial" panose="020B0604020202020204" pitchFamily="34" charset="0"/>
            </a:endParaRPr>
          </a:p>
        </p:txBody>
      </p:sp>
      <p:sp>
        <p:nvSpPr>
          <p:cNvPr id="5127" name="Text Box 5">
            <a:extLst>
              <a:ext uri="{FF2B5EF4-FFF2-40B4-BE49-F238E27FC236}">
                <a16:creationId xmlns:a16="http://schemas.microsoft.com/office/drawing/2014/main" id="{03562A2B-B316-4C72-AAD3-BBC29B998FF7}"/>
              </a:ext>
            </a:extLst>
          </p:cNvPr>
          <p:cNvSpPr txBox="1">
            <a:spLocks noChangeArrowheads="1"/>
          </p:cNvSpPr>
          <p:nvPr/>
        </p:nvSpPr>
        <p:spPr bwMode="auto">
          <a:xfrm>
            <a:off x="0" y="3573463"/>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r" rtl="1" eaLnBrk="1" hangingPunct="1">
              <a:spcBef>
                <a:spcPct val="50000"/>
              </a:spcBef>
            </a:pPr>
            <a:endParaRPr lang="en-US" altLang="he-IL">
              <a:latin typeface="Times New Roman" panose="02020603050405020304" pitchFamily="18" charset="0"/>
              <a:cs typeface="Times New Roman" panose="02020603050405020304" pitchFamily="18" charset="0"/>
            </a:endParaRPr>
          </a:p>
        </p:txBody>
      </p:sp>
      <p:pic>
        <p:nvPicPr>
          <p:cNvPr id="5128" name="תמונה 2">
            <a:extLst>
              <a:ext uri="{FF2B5EF4-FFF2-40B4-BE49-F238E27FC236}">
                <a16:creationId xmlns:a16="http://schemas.microsoft.com/office/drawing/2014/main" id="{2B56FBA2-26A3-415D-A6F5-D92360E3903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l="31888" t="65207" r="26172" b="24396"/>
          <a:stretch>
            <a:fillRect/>
          </a:stretch>
        </p:blipFill>
        <p:spPr bwMode="auto">
          <a:xfrm>
            <a:off x="3635375" y="6453188"/>
            <a:ext cx="1887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תמונה 3">
            <a:extLst>
              <a:ext uri="{FF2B5EF4-FFF2-40B4-BE49-F238E27FC236}">
                <a16:creationId xmlns:a16="http://schemas.microsoft.com/office/drawing/2014/main" id="{16DF0D25-A565-4C01-9B86-2B54332476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0" name="Line 9">
            <a:extLst>
              <a:ext uri="{FF2B5EF4-FFF2-40B4-BE49-F238E27FC236}">
                <a16:creationId xmlns:a16="http://schemas.microsoft.com/office/drawing/2014/main" id="{B1002265-7678-4439-82DB-0BE5B0D08C93}"/>
              </a:ext>
            </a:extLst>
          </p:cNvPr>
          <p:cNvSpPr>
            <a:spLocks noChangeShapeType="1"/>
          </p:cNvSpPr>
          <p:nvPr/>
        </p:nvSpPr>
        <p:spPr bwMode="auto">
          <a:xfrm>
            <a:off x="539750" y="333375"/>
            <a:ext cx="8388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1" name="Line 10">
            <a:extLst>
              <a:ext uri="{FF2B5EF4-FFF2-40B4-BE49-F238E27FC236}">
                <a16:creationId xmlns:a16="http://schemas.microsoft.com/office/drawing/2014/main" id="{4024064C-9756-47DD-8099-E5EA54C7EB0B}"/>
              </a:ext>
            </a:extLst>
          </p:cNvPr>
          <p:cNvSpPr>
            <a:spLocks noChangeShapeType="1"/>
          </p:cNvSpPr>
          <p:nvPr/>
        </p:nvSpPr>
        <p:spPr bwMode="auto">
          <a:xfrm>
            <a:off x="539750" y="549275"/>
            <a:ext cx="8388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2" name="מציין מיקום של מספר שקופית 1">
            <a:extLst>
              <a:ext uri="{FF2B5EF4-FFF2-40B4-BE49-F238E27FC236}">
                <a16:creationId xmlns:a16="http://schemas.microsoft.com/office/drawing/2014/main" id="{EFBDFA41-882D-4930-91C0-62AA8318CFC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6CEB243D-57A2-4644-8C8E-A22D9D76EE4D}" type="slidenum">
              <a:rPr lang="he-IL" altLang="he-IL">
                <a:latin typeface="Arial" panose="020B0604020202020204" pitchFamily="34" charset="0"/>
              </a:rPr>
              <a:pPr/>
              <a:t>1</a:t>
            </a:fld>
            <a:endParaRPr lang="en-US" altLang="he-IL">
              <a:latin typeface="Arial" panose="020B0604020202020204" pitchFamily="34" charset="0"/>
            </a:endParaRPr>
          </a:p>
        </p:txBody>
      </p:sp>
      <p:sp>
        <p:nvSpPr>
          <p:cNvPr id="13" name="Rectangle 4">
            <a:extLst>
              <a:ext uri="{FF2B5EF4-FFF2-40B4-BE49-F238E27FC236}">
                <a16:creationId xmlns:a16="http://schemas.microsoft.com/office/drawing/2014/main" id="{703DFFE0-125F-4EA5-BC29-23496179EA62}"/>
              </a:ext>
            </a:extLst>
          </p:cNvPr>
          <p:cNvSpPr>
            <a:spLocks noChangeArrowheads="1"/>
          </p:cNvSpPr>
          <p:nvPr/>
        </p:nvSpPr>
        <p:spPr bwMode="auto">
          <a:xfrm>
            <a:off x="1643063" y="4000500"/>
            <a:ext cx="5715000" cy="1927225"/>
          </a:xfrm>
          <a:prstGeom prst="rect">
            <a:avLst/>
          </a:prstGeom>
          <a:noFill/>
          <a:ln w="9525">
            <a:noFill/>
            <a:miter lim="800000"/>
            <a:headEnd/>
            <a:tailEnd/>
          </a:ln>
          <a:effectLst/>
        </p:spPr>
        <p:txBody>
          <a:bodyPr>
            <a:spAutoFit/>
          </a:bodyPr>
          <a:lstStyle/>
          <a:p>
            <a:pPr algn="ctr" rtl="1" eaLnBrk="1" hangingPunct="1">
              <a:spcBef>
                <a:spcPct val="20000"/>
              </a:spcBef>
              <a:defRPr/>
            </a:pPr>
            <a:r>
              <a:rPr lang="he-IL" sz="3600" b="1" dirty="0">
                <a:solidFill>
                  <a:schemeClr val="tx2"/>
                </a:solidFill>
                <a:latin typeface="Arial" charset="0"/>
                <a:cs typeface="Arial" charset="0"/>
              </a:rPr>
              <a:t>מרצה: גיא חן, עו"ד (רו"ח)</a:t>
            </a:r>
          </a:p>
          <a:p>
            <a:pPr algn="ctr" rtl="1" eaLnBrk="1" hangingPunct="1">
              <a:spcBef>
                <a:spcPct val="20000"/>
              </a:spcBef>
              <a:defRPr/>
            </a:pPr>
            <a:r>
              <a:rPr lang="he-IL" sz="3600" b="1" dirty="0">
                <a:solidFill>
                  <a:schemeClr val="tx2"/>
                </a:solidFill>
                <a:latin typeface="Arial" charset="0"/>
                <a:cs typeface="Arial" charset="0"/>
              </a:rPr>
              <a:t>שגיא ושות', משרד עו"ד</a:t>
            </a:r>
            <a:endParaRPr lang="en-US" sz="3600" b="1" dirty="0">
              <a:solidFill>
                <a:schemeClr val="tx2"/>
              </a:solidFill>
              <a:latin typeface="Arial" charset="0"/>
              <a:cs typeface="Arial" charset="0"/>
            </a:endParaRPr>
          </a:p>
          <a:p>
            <a:pPr algn="ctr" eaLnBrk="1" hangingPunct="1">
              <a:defRPr/>
            </a:pPr>
            <a:endParaRPr lang="en-US" sz="4000" b="1" dirty="0">
              <a:effectLst>
                <a:outerShdw blurRad="38100" dist="38100" dir="2700000" algn="tl">
                  <a:srgbClr val="C0C0C0"/>
                </a:outerShdw>
              </a:effectLst>
              <a:latin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מהי "חברת מעטים"?</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825206"/>
          </a:xfrm>
        </p:spPr>
        <p:txBody>
          <a:bodyPr>
            <a:normAutofit fontScale="92500"/>
          </a:bodyPr>
          <a:lstStyle/>
          <a:p>
            <a:pPr marL="0" indent="0" algn="just">
              <a:lnSpc>
                <a:spcPct val="150000"/>
              </a:lnSpc>
              <a:spcBef>
                <a:spcPts val="600"/>
              </a:spcBef>
              <a:buFontTx/>
              <a:buNone/>
            </a:pPr>
            <a:r>
              <a:rPr lang="he-IL" altLang="he-IL" sz="2100" b="1" dirty="0"/>
              <a:t>בשליטתם של חמישה בני-אדם לכל היותר:</a:t>
            </a:r>
            <a:r>
              <a:rPr lang="he-IL" altLang="he-IL" sz="2100" dirty="0"/>
              <a:t> חזקה לפיה אם חמישה בני-אדם (לרבות תאגיד), או פחות, מחזיקים או זכאים לרכוש מעל 50% מהון המניות של החברה, או של </a:t>
            </a:r>
            <a:r>
              <a:rPr lang="he-IL" altLang="he-IL" sz="2100" dirty="0" err="1"/>
              <a:t>כח</a:t>
            </a:r>
            <a:r>
              <a:rPr lang="he-IL" altLang="he-IL" sz="2100" dirty="0"/>
              <a:t> ההצבעה, או הזכות לקבל דיבידנד, מתקיים התנאי. "קרובים", אדם ובא כוחו ושותפים בשותפות נחשבים כאדם אחד.</a:t>
            </a:r>
          </a:p>
          <a:p>
            <a:pPr marL="0" indent="0" algn="just">
              <a:lnSpc>
                <a:spcPct val="150000"/>
              </a:lnSpc>
              <a:spcBef>
                <a:spcPts val="600"/>
              </a:spcBef>
              <a:buFontTx/>
              <a:buNone/>
            </a:pPr>
            <a:r>
              <a:rPr lang="he-IL" altLang="he-IL" sz="2100" b="1" dirty="0"/>
              <a:t>"בת-חברה": </a:t>
            </a:r>
            <a:r>
              <a:rPr lang="he-IL" altLang="he-IL" sz="2100" dirty="0"/>
              <a:t>חברה תיחשב ל"בת חברה" בהתקיים שני תנאים מצטברים –</a:t>
            </a:r>
          </a:p>
          <a:p>
            <a:pPr marL="457200" indent="-457200" algn="just">
              <a:lnSpc>
                <a:spcPct val="150000"/>
              </a:lnSpc>
              <a:spcBef>
                <a:spcPts val="600"/>
              </a:spcBef>
              <a:buFontTx/>
              <a:buAutoNum type="arabicParenR"/>
            </a:pPr>
            <a:r>
              <a:rPr lang="he-IL" altLang="he-IL" sz="2100" dirty="0"/>
              <a:t>80% לפחות מהון המניות של החברה מוחזק במישרין או בעקיפין בידי חברה אחרת.</a:t>
            </a:r>
          </a:p>
          <a:p>
            <a:pPr marL="457200" indent="-457200" algn="just">
              <a:lnSpc>
                <a:spcPct val="150000"/>
              </a:lnSpc>
              <a:spcBef>
                <a:spcPts val="600"/>
              </a:spcBef>
              <a:buFontTx/>
              <a:buAutoNum type="arabicParenR"/>
            </a:pPr>
            <a:r>
              <a:rPr lang="he-IL" altLang="he-IL" sz="2100" dirty="0"/>
              <a:t>החברה האחרת אינה חברת מעטים בעצמה.</a:t>
            </a:r>
          </a:p>
          <a:p>
            <a:pPr marL="0" indent="0" algn="just">
              <a:lnSpc>
                <a:spcPct val="150000"/>
              </a:lnSpc>
              <a:spcBef>
                <a:spcPts val="600"/>
              </a:spcBef>
              <a:buNone/>
            </a:pPr>
            <a:r>
              <a:rPr lang="he-IL" altLang="he-IL" sz="2100" b="1" dirty="0"/>
              <a:t>ענין ממשי לציבור:</a:t>
            </a:r>
            <a:r>
              <a:rPr lang="he-IL" altLang="he-IL" sz="2100" dirty="0"/>
              <a:t> עמדת מס הכנסה </a:t>
            </a:r>
            <a:r>
              <a:rPr lang="he-IL" altLang="he-IL" sz="2100" dirty="0" err="1"/>
              <a:t>בחב"ק</a:t>
            </a:r>
            <a:r>
              <a:rPr lang="he-IL" altLang="he-IL" sz="2100" dirty="0"/>
              <a:t> – חברה ש-25% לפחות ממניותיה מוחזקות בידי הציבור מהווה חברה שלציבור עניין ממשי בה. </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10</a:t>
            </a:fld>
            <a:endParaRPr lang="en-US" altLang="he-IL">
              <a:latin typeface="Arial" panose="020B0604020202020204" pitchFamily="34" charset="0"/>
            </a:endParaRPr>
          </a:p>
        </p:txBody>
      </p:sp>
    </p:spTree>
    <p:extLst>
      <p:ext uri="{BB962C8B-B14F-4D97-AF65-F5344CB8AC3E}">
        <p14:creationId xmlns:p14="http://schemas.microsoft.com/office/powerpoint/2010/main" val="227649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כותרת 1">
            <a:extLst>
              <a:ext uri="{FF2B5EF4-FFF2-40B4-BE49-F238E27FC236}">
                <a16:creationId xmlns:a16="http://schemas.microsoft.com/office/drawing/2014/main" id="{C1C99EF4-3653-41E2-9695-3AA939997876}"/>
              </a:ext>
            </a:extLst>
          </p:cNvPr>
          <p:cNvSpPr>
            <a:spLocks noGrp="1" noChangeArrowheads="1"/>
          </p:cNvSpPr>
          <p:nvPr>
            <p:ph type="title"/>
          </p:nvPr>
        </p:nvSpPr>
        <p:spPr>
          <a:xfrm>
            <a:off x="457200" y="71438"/>
            <a:ext cx="8229600" cy="620712"/>
          </a:xfrm>
        </p:spPr>
        <p:txBody>
          <a:bodyPr/>
          <a:lstStyle/>
          <a:p>
            <a:r>
              <a:rPr lang="he-IL" altLang="he-IL" sz="2200" b="1" dirty="0"/>
              <a:t>הכנסות כנושא משרה ומהענקת שירותי ניהול </a:t>
            </a:r>
            <a:br>
              <a:rPr lang="he-IL" altLang="he-IL" sz="2200" b="1" dirty="0"/>
            </a:br>
            <a:r>
              <a:rPr lang="he-IL" altLang="he-IL" sz="2200" b="1" dirty="0"/>
              <a:t>סעיף 62א(א)(1)</a:t>
            </a:r>
            <a:endParaRPr lang="he-IL" altLang="he-IL" sz="2200" dirty="0"/>
          </a:p>
        </p:txBody>
      </p:sp>
      <p:sp>
        <p:nvSpPr>
          <p:cNvPr id="11267" name="מציין מיקום תוכן 2">
            <a:extLst>
              <a:ext uri="{FF2B5EF4-FFF2-40B4-BE49-F238E27FC236}">
                <a16:creationId xmlns:a16="http://schemas.microsoft.com/office/drawing/2014/main" id="{F73AD27B-B6DB-485D-8A2F-BFA4AB7351BF}"/>
              </a:ext>
            </a:extLst>
          </p:cNvPr>
          <p:cNvSpPr>
            <a:spLocks noGrp="1" noChangeArrowheads="1"/>
          </p:cNvSpPr>
          <p:nvPr>
            <p:ph idx="1"/>
          </p:nvPr>
        </p:nvSpPr>
        <p:spPr>
          <a:xfrm>
            <a:off x="611188" y="908050"/>
            <a:ext cx="8229600" cy="4525963"/>
          </a:xfrm>
        </p:spPr>
        <p:txBody>
          <a:bodyPr/>
          <a:lstStyle/>
          <a:p>
            <a:pPr marL="0" indent="0" algn="just">
              <a:lnSpc>
                <a:spcPct val="150000"/>
              </a:lnSpc>
              <a:spcBef>
                <a:spcPts val="600"/>
              </a:spcBef>
              <a:spcAft>
                <a:spcPts val="0"/>
              </a:spcAft>
              <a:buFontTx/>
              <a:buNone/>
              <a:defRPr/>
            </a:pPr>
            <a:r>
              <a:rPr lang="he-IL" altLang="he-IL" sz="2200" dirty="0"/>
              <a:t>הכנסה חייבת שמקורה בהכנסת חברת מעטים, שמקורה בפעילות יחיד, בעל מניות מהותי, </a:t>
            </a:r>
            <a:r>
              <a:rPr lang="he-IL" altLang="he-IL" sz="2200" u="sng" dirty="0"/>
              <a:t>כנושא משרה</a:t>
            </a:r>
            <a:r>
              <a:rPr lang="he-IL" altLang="he-IL" sz="2200" dirty="0"/>
              <a:t> בתאגיד אחר או </a:t>
            </a:r>
            <a:r>
              <a:rPr lang="he-IL" altLang="he-IL" sz="2200" u="sng" dirty="0"/>
              <a:t>נותן שירותי ניהול</a:t>
            </a:r>
            <a:r>
              <a:rPr lang="he-IL" altLang="he-IL" sz="2200" dirty="0"/>
              <a:t> באותו תאגיד אחר (לרבות לצד קשור לאותו תאגיד אחר), אשר הוא או חברת המעטים היו </a:t>
            </a:r>
            <a:r>
              <a:rPr lang="he-IL" altLang="he-IL" sz="2200" u="sng" dirty="0"/>
              <a:t>נושאי משרה בו</a:t>
            </a:r>
            <a:r>
              <a:rPr lang="he-IL" altLang="he-IL" sz="2200" dirty="0"/>
              <a:t>, </a:t>
            </a:r>
            <a:r>
              <a:rPr lang="he-IL" altLang="he-IL" sz="2200" b="1" dirty="0"/>
              <a:t>תיוחס לבעל המניות ותסווג כהכנסה מיגיעה אישית</a:t>
            </a:r>
            <a:r>
              <a:rPr lang="he-IL" altLang="he-IL" sz="2200" dirty="0"/>
              <a:t> לפי סעיף 2(1), 2(2) או 2(10), לפי העניין.</a:t>
            </a:r>
          </a:p>
          <a:p>
            <a:pPr marL="0" indent="0" algn="just">
              <a:lnSpc>
                <a:spcPct val="150000"/>
              </a:lnSpc>
              <a:spcBef>
                <a:spcPts val="600"/>
              </a:spcBef>
              <a:spcAft>
                <a:spcPts val="0"/>
              </a:spcAft>
              <a:buFontTx/>
              <a:buNone/>
              <a:defRPr/>
            </a:pPr>
            <a:r>
              <a:rPr lang="he-IL" altLang="he-IL" sz="2200" dirty="0"/>
              <a:t>נושא משרה </a:t>
            </a:r>
            <a:r>
              <a:rPr lang="en-US" altLang="he-IL" sz="2200" dirty="0"/>
              <a:t>-</a:t>
            </a:r>
            <a:r>
              <a:rPr lang="he-IL" altLang="he-IL" sz="2200" dirty="0"/>
              <a:t> על פי ס' 1 לחוק החברות או לפי חוק העמותות לפי העניין.</a:t>
            </a:r>
          </a:p>
          <a:p>
            <a:pPr marL="0" indent="0" algn="just">
              <a:lnSpc>
                <a:spcPct val="150000"/>
              </a:lnSpc>
              <a:spcBef>
                <a:spcPts val="600"/>
              </a:spcBef>
              <a:spcAft>
                <a:spcPts val="0"/>
              </a:spcAft>
              <a:buFontTx/>
              <a:buNone/>
              <a:defRPr/>
            </a:pPr>
            <a:r>
              <a:rPr lang="he-IL" altLang="he-IL" sz="2200" dirty="0"/>
              <a:t>צד קשור </a:t>
            </a:r>
            <a:r>
              <a:rPr lang="en-US" altLang="he-IL" sz="2200" dirty="0"/>
              <a:t>-</a:t>
            </a:r>
            <a:r>
              <a:rPr lang="he-IL" altLang="he-IL" sz="2200" dirty="0"/>
              <a:t> כהגדרתו הרחבה בסעיף 103 לפקודה.</a:t>
            </a:r>
          </a:p>
          <a:p>
            <a:pPr marL="457200" indent="-457200" algn="just">
              <a:lnSpc>
                <a:spcPct val="150000"/>
              </a:lnSpc>
              <a:spcBef>
                <a:spcPts val="600"/>
              </a:spcBef>
              <a:spcAft>
                <a:spcPts val="0"/>
              </a:spcAft>
              <a:buFontTx/>
              <a:buAutoNum type="arabicPeriod"/>
              <a:defRPr/>
            </a:pPr>
            <a:endParaRPr lang="he-IL" altLang="he-IL" sz="2200" dirty="0"/>
          </a:p>
        </p:txBody>
      </p:sp>
      <p:sp>
        <p:nvSpPr>
          <p:cNvPr id="15364" name="מציין מיקום של מספר שקופית 3">
            <a:extLst>
              <a:ext uri="{FF2B5EF4-FFF2-40B4-BE49-F238E27FC236}">
                <a16:creationId xmlns:a16="http://schemas.microsoft.com/office/drawing/2014/main" id="{27628B18-689F-4C8F-8C0C-30265EE766D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5A1B1257-06B0-4617-AD4F-FDDF2AB750BA}" type="slidenum">
              <a:rPr lang="he-IL" altLang="he-IL">
                <a:latin typeface="Arial" panose="020B0604020202020204" pitchFamily="34" charset="0"/>
              </a:rPr>
              <a:pPr/>
              <a:t>11</a:t>
            </a:fld>
            <a:endParaRPr lang="en-US" altLang="he-I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a:extLst>
              <a:ext uri="{FF2B5EF4-FFF2-40B4-BE49-F238E27FC236}">
                <a16:creationId xmlns:a16="http://schemas.microsoft.com/office/drawing/2014/main" id="{27481908-1E33-4B1E-B48B-F23B0B77A370}"/>
              </a:ext>
            </a:extLst>
          </p:cNvPr>
          <p:cNvSpPr>
            <a:spLocks noGrp="1" noChangeArrowheads="1"/>
          </p:cNvSpPr>
          <p:nvPr>
            <p:ph type="title"/>
          </p:nvPr>
        </p:nvSpPr>
        <p:spPr>
          <a:xfrm>
            <a:off x="457200" y="71438"/>
            <a:ext cx="8229600" cy="620712"/>
          </a:xfrm>
        </p:spPr>
        <p:txBody>
          <a:bodyPr/>
          <a:lstStyle/>
          <a:p>
            <a:r>
              <a:rPr lang="he-IL" altLang="he-IL" sz="2200" b="1" dirty="0"/>
              <a:t>הכנסות שמקורן בפעולות בידי עובד בעבור מעסיקו </a:t>
            </a:r>
            <a:br>
              <a:rPr lang="he-IL" altLang="he-IL" sz="2200" b="1" dirty="0"/>
            </a:br>
            <a:r>
              <a:rPr lang="he-IL" altLang="he-IL" sz="2200" b="1" dirty="0"/>
              <a:t>סעיף 62א(א)(2)</a:t>
            </a:r>
            <a:endParaRPr lang="he-IL" altLang="he-IL" sz="2200" dirty="0"/>
          </a:p>
        </p:txBody>
      </p:sp>
      <p:sp>
        <p:nvSpPr>
          <p:cNvPr id="11267" name="מציין מיקום תוכן 2">
            <a:extLst>
              <a:ext uri="{FF2B5EF4-FFF2-40B4-BE49-F238E27FC236}">
                <a16:creationId xmlns:a16="http://schemas.microsoft.com/office/drawing/2014/main" id="{0B0988DF-2CE0-4F3F-8748-5D74F2A33BC4}"/>
              </a:ext>
            </a:extLst>
          </p:cNvPr>
          <p:cNvSpPr>
            <a:spLocks noGrp="1" noChangeArrowheads="1"/>
          </p:cNvSpPr>
          <p:nvPr>
            <p:ph idx="1"/>
          </p:nvPr>
        </p:nvSpPr>
        <p:spPr>
          <a:xfrm>
            <a:off x="611188" y="980728"/>
            <a:ext cx="8229600" cy="4752528"/>
          </a:xfrm>
        </p:spPr>
        <p:txBody>
          <a:bodyPr/>
          <a:lstStyle/>
          <a:p>
            <a:pPr marL="0" indent="0" algn="just">
              <a:lnSpc>
                <a:spcPct val="150000"/>
              </a:lnSpc>
              <a:spcBef>
                <a:spcPts val="600"/>
              </a:spcBef>
              <a:spcAft>
                <a:spcPts val="0"/>
              </a:spcAft>
              <a:buFontTx/>
              <a:buNone/>
              <a:defRPr/>
            </a:pPr>
            <a:r>
              <a:rPr lang="he-IL" altLang="he-IL" sz="2200" dirty="0"/>
              <a:t>הכנסה חייבת שמקורה בהכנסת חברת מעטים, שמקורה בפעילות בעל המניות עבור </a:t>
            </a:r>
            <a:r>
              <a:rPr lang="he-IL" altLang="he-IL" sz="2200" u="sng" dirty="0"/>
              <a:t>אדם אחר</a:t>
            </a:r>
            <a:r>
              <a:rPr lang="he-IL" altLang="he-IL" sz="2200" dirty="0"/>
              <a:t> לו ניתנים השירותים, והיא מסוג הפעולות הנעשות בידי עובד בעבור מעסיקו, תיוחס לבעל המניות ותסווג כהכנסה מיגיעה אישית לפי סעיף 2(2).</a:t>
            </a:r>
          </a:p>
          <a:p>
            <a:pPr marL="0" indent="0" algn="just">
              <a:lnSpc>
                <a:spcPct val="150000"/>
              </a:lnSpc>
              <a:spcBef>
                <a:spcPts val="600"/>
              </a:spcBef>
              <a:spcAft>
                <a:spcPts val="0"/>
              </a:spcAft>
              <a:buFontTx/>
              <a:buNone/>
              <a:defRPr/>
            </a:pPr>
            <a:r>
              <a:rPr lang="he-IL" altLang="he-IL" sz="2200" dirty="0"/>
              <a:t>הסעיף דן במקרים בהם אילולא מתן השירותים באמצעות החברה, ניתן לראות בשירותים אלו כאילו ניתנו במסגרת יחסי עבודה.</a:t>
            </a:r>
          </a:p>
          <a:p>
            <a:pPr marL="0" indent="0" algn="just">
              <a:lnSpc>
                <a:spcPct val="150000"/>
              </a:lnSpc>
              <a:spcBef>
                <a:spcPts val="600"/>
              </a:spcBef>
              <a:spcAft>
                <a:spcPts val="0"/>
              </a:spcAft>
              <a:buFontTx/>
              <a:buNone/>
              <a:defRPr/>
            </a:pPr>
            <a:r>
              <a:rPr lang="he-IL" altLang="he-IL" sz="2200" dirty="0"/>
              <a:t>אדם אחר </a:t>
            </a:r>
            <a:r>
              <a:rPr lang="en-US" altLang="he-IL" sz="2200" dirty="0"/>
              <a:t>-</a:t>
            </a:r>
            <a:r>
              <a:rPr lang="he-IL" altLang="he-IL" sz="2200" dirty="0"/>
              <a:t> יחיד בעל עסק עצמאי או חבר בני אדם.</a:t>
            </a:r>
          </a:p>
        </p:txBody>
      </p:sp>
      <p:sp>
        <p:nvSpPr>
          <p:cNvPr id="16388" name="מציין מיקום של מספר שקופית 3">
            <a:extLst>
              <a:ext uri="{FF2B5EF4-FFF2-40B4-BE49-F238E27FC236}">
                <a16:creationId xmlns:a16="http://schemas.microsoft.com/office/drawing/2014/main" id="{9386B871-19EB-4E03-853A-10B8E621B9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2F22AE6-37ED-4F2F-AD5A-49AA0A828C9D}" type="slidenum">
              <a:rPr lang="he-IL" altLang="he-IL">
                <a:latin typeface="Arial" panose="020B0604020202020204" pitchFamily="34" charset="0"/>
              </a:rPr>
              <a:pPr/>
              <a:t>12</a:t>
            </a:fld>
            <a:endParaRPr lang="en-US" altLang="he-I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כותרת 1">
            <a:extLst>
              <a:ext uri="{FF2B5EF4-FFF2-40B4-BE49-F238E27FC236}">
                <a16:creationId xmlns:a16="http://schemas.microsoft.com/office/drawing/2014/main" id="{258C00E3-C258-44D1-8FEA-CDB127FC3EC8}"/>
              </a:ext>
            </a:extLst>
          </p:cNvPr>
          <p:cNvSpPr>
            <a:spLocks noGrp="1" noChangeArrowheads="1"/>
          </p:cNvSpPr>
          <p:nvPr>
            <p:ph type="title"/>
          </p:nvPr>
        </p:nvSpPr>
        <p:spPr>
          <a:xfrm>
            <a:off x="457200" y="71438"/>
            <a:ext cx="8229600" cy="620712"/>
          </a:xfrm>
        </p:spPr>
        <p:txBody>
          <a:bodyPr/>
          <a:lstStyle/>
          <a:p>
            <a:r>
              <a:rPr lang="he-IL" altLang="he-IL" sz="2200" b="1" dirty="0"/>
              <a:t>סעיף 62א(3) – חזקה של פעולות הנעשות בידי עובד עבור מעסיקו</a:t>
            </a:r>
            <a:endParaRPr lang="he-IL" altLang="he-IL" sz="2200" dirty="0"/>
          </a:p>
        </p:txBody>
      </p:sp>
      <p:sp>
        <p:nvSpPr>
          <p:cNvPr id="17411" name="מציין מיקום תוכן 2">
            <a:extLst>
              <a:ext uri="{FF2B5EF4-FFF2-40B4-BE49-F238E27FC236}">
                <a16:creationId xmlns:a16="http://schemas.microsoft.com/office/drawing/2014/main" id="{165EB1C1-5444-4CD5-862C-ACB0EBBACF47}"/>
              </a:ext>
            </a:extLst>
          </p:cNvPr>
          <p:cNvSpPr>
            <a:spLocks noGrp="1" noChangeArrowheads="1"/>
          </p:cNvSpPr>
          <p:nvPr>
            <p:ph idx="1"/>
          </p:nvPr>
        </p:nvSpPr>
        <p:spPr>
          <a:xfrm>
            <a:off x="611188" y="908050"/>
            <a:ext cx="8229600" cy="4753198"/>
          </a:xfrm>
        </p:spPr>
        <p:txBody>
          <a:bodyPr>
            <a:normAutofit fontScale="92500" lnSpcReduction="20000"/>
          </a:bodyPr>
          <a:lstStyle/>
          <a:p>
            <a:pPr marL="0" indent="0" algn="just">
              <a:lnSpc>
                <a:spcPct val="150000"/>
              </a:lnSpc>
              <a:spcBef>
                <a:spcPts val="600"/>
              </a:spcBef>
              <a:buFontTx/>
              <a:buNone/>
            </a:pPr>
            <a:r>
              <a:rPr lang="he-IL" altLang="he-IL" sz="2000" dirty="0"/>
              <a:t>סעיף 62א(א)(3) קובע, כי יראו את הכנסת חברת המעטים שמקורה בפעולות הנעשות על ידי בעל המניות כהכנסה הנעשית בידי עובד עבור מעסיקו בהתקיימות התנאים הבאים:</a:t>
            </a:r>
          </a:p>
          <a:p>
            <a:pPr marL="457200" indent="-457200" algn="just">
              <a:lnSpc>
                <a:spcPct val="150000"/>
              </a:lnSpc>
              <a:spcBef>
                <a:spcPts val="600"/>
              </a:spcBef>
              <a:buAutoNum type="arabicPeriod"/>
            </a:pPr>
            <a:r>
              <a:rPr lang="he-IL" altLang="he-IL" sz="2000" dirty="0"/>
              <a:t>70% או יותר מסך הכנסתה או הכנסתה החייבת של חברת המעטים הוא בשירות שניתן על ידי היחיד או קרובו, לרבות על ידי עובדי החברה או באמצעות חברת מעטים קשורה, לאדם אחר או קרובו. הכנסה - למעט הכנסות מיוחדות (לפי סעיף 89 לפקודה) או רווחים מיוחדים.</a:t>
            </a:r>
          </a:p>
          <a:p>
            <a:pPr marL="457200" indent="-457200" algn="just">
              <a:lnSpc>
                <a:spcPct val="150000"/>
              </a:lnSpc>
              <a:spcBef>
                <a:spcPts val="600"/>
              </a:spcBef>
              <a:buFontTx/>
              <a:buAutoNum type="arabicPeriod"/>
            </a:pPr>
            <a:r>
              <a:rPr lang="he-IL" altLang="he-IL" sz="2000" dirty="0"/>
              <a:t>השירות ניתן במשך 30 חודשים לפחות מתוך תקופה של ארבע שנים. ואם מתקיים התנאי - תחושב ההכנסה כהכנסת עבודה של היחיד מיום תחילת מתן השירות.</a:t>
            </a:r>
          </a:p>
          <a:p>
            <a:pPr marL="0" indent="0" algn="just">
              <a:lnSpc>
                <a:spcPct val="150000"/>
              </a:lnSpc>
              <a:spcBef>
                <a:spcPts val="600"/>
              </a:spcBef>
              <a:buNone/>
            </a:pPr>
            <a:r>
              <a:rPr lang="he-IL" altLang="he-IL" sz="2000" b="1" dirty="0"/>
              <a:t>חריג</a:t>
            </a:r>
            <a:r>
              <a:rPr lang="he-IL" altLang="he-IL" sz="2000" dirty="0"/>
              <a:t> – שירות שניתן ע"י שותף בשותפות לאותה שותפות אינה שירות ל"אדם אחר".</a:t>
            </a:r>
          </a:p>
          <a:p>
            <a:pPr marL="0" indent="0" algn="just">
              <a:lnSpc>
                <a:spcPct val="150000"/>
              </a:lnSpc>
              <a:spcBef>
                <a:spcPts val="600"/>
              </a:spcBef>
              <a:buNone/>
            </a:pPr>
            <a:r>
              <a:rPr lang="he-IL" altLang="he-IL" sz="2000" b="1" dirty="0"/>
              <a:t>עמדה חייבת בדיווח 53/2018</a:t>
            </a:r>
            <a:r>
              <a:rPr lang="he-IL" altLang="he-IL" sz="2000" dirty="0"/>
              <a:t>: החזקה חלוטה ואינה ניתנת לסתירה.</a:t>
            </a:r>
          </a:p>
          <a:p>
            <a:pPr marL="0" indent="0" algn="just">
              <a:lnSpc>
                <a:spcPct val="150000"/>
              </a:lnSpc>
              <a:spcBef>
                <a:spcPts val="600"/>
              </a:spcBef>
              <a:buFontTx/>
              <a:buNone/>
            </a:pPr>
            <a:endParaRPr lang="he-IL" altLang="he-IL" sz="2000" dirty="0"/>
          </a:p>
        </p:txBody>
      </p:sp>
      <p:sp>
        <p:nvSpPr>
          <p:cNvPr id="17412" name="מציין מיקום של מספר שקופית 3">
            <a:extLst>
              <a:ext uri="{FF2B5EF4-FFF2-40B4-BE49-F238E27FC236}">
                <a16:creationId xmlns:a16="http://schemas.microsoft.com/office/drawing/2014/main" id="{6E69AD6D-EF8D-4E53-8173-846EE500F90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E0DF0B3F-FA50-4351-8CD0-19CB71B8CFAC}" type="slidenum">
              <a:rPr lang="he-IL" altLang="he-IL">
                <a:latin typeface="Arial" panose="020B0604020202020204" pitchFamily="34" charset="0"/>
              </a:rPr>
              <a:pPr/>
              <a:t>13</a:t>
            </a:fld>
            <a:endParaRPr lang="en-US" altLang="he-IL">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כותרת 1">
            <a:extLst>
              <a:ext uri="{FF2B5EF4-FFF2-40B4-BE49-F238E27FC236}">
                <a16:creationId xmlns:a16="http://schemas.microsoft.com/office/drawing/2014/main" id="{0F0EB501-A2FE-4313-9082-436D004638BA}"/>
              </a:ext>
            </a:extLst>
          </p:cNvPr>
          <p:cNvSpPr>
            <a:spLocks noGrp="1" noChangeArrowheads="1"/>
          </p:cNvSpPr>
          <p:nvPr>
            <p:ph type="title"/>
          </p:nvPr>
        </p:nvSpPr>
        <p:spPr>
          <a:xfrm>
            <a:off x="457200" y="71438"/>
            <a:ext cx="8229600" cy="620712"/>
          </a:xfrm>
        </p:spPr>
        <p:txBody>
          <a:bodyPr/>
          <a:lstStyle/>
          <a:p>
            <a:r>
              <a:rPr lang="he-IL" altLang="he-IL" sz="2100" b="1"/>
              <a:t>פעולות היחיד המהוות פעולות הנעשות בידי עובד בעבור מעסיקו - המשך</a:t>
            </a:r>
            <a:endParaRPr lang="he-IL" altLang="he-IL" sz="2100"/>
          </a:p>
        </p:txBody>
      </p:sp>
      <p:sp>
        <p:nvSpPr>
          <p:cNvPr id="18435" name="מציין מיקום תוכן 2">
            <a:extLst>
              <a:ext uri="{FF2B5EF4-FFF2-40B4-BE49-F238E27FC236}">
                <a16:creationId xmlns:a16="http://schemas.microsoft.com/office/drawing/2014/main" id="{141B4BFD-91E5-4E39-92CA-0EFA32F42469}"/>
              </a:ext>
            </a:extLst>
          </p:cNvPr>
          <p:cNvSpPr>
            <a:spLocks noGrp="1" noChangeArrowheads="1"/>
          </p:cNvSpPr>
          <p:nvPr>
            <p:ph idx="1"/>
          </p:nvPr>
        </p:nvSpPr>
        <p:spPr>
          <a:xfrm>
            <a:off x="611188" y="908050"/>
            <a:ext cx="8229600" cy="4825206"/>
          </a:xfrm>
        </p:spPr>
        <p:txBody>
          <a:bodyPr>
            <a:normAutofit lnSpcReduction="10000"/>
          </a:bodyPr>
          <a:lstStyle/>
          <a:p>
            <a:pPr marL="0" indent="0" algn="just">
              <a:lnSpc>
                <a:spcPct val="150000"/>
              </a:lnSpc>
              <a:spcBef>
                <a:spcPts val="600"/>
              </a:spcBef>
              <a:buFontTx/>
              <a:buNone/>
            </a:pPr>
            <a:r>
              <a:rPr lang="he-IL" altLang="he-IL" sz="2000" b="1" dirty="0"/>
              <a:t>הסעיף מתייחס להכנסות ממתן שירותים בלבד כאשר 70% או יותר מהכנסות החברה מקורן מאדם (או קרובו) לו ניתן השירות. </a:t>
            </a:r>
          </a:p>
          <a:p>
            <a:pPr marL="0" indent="0" algn="just">
              <a:lnSpc>
                <a:spcPct val="150000"/>
              </a:lnSpc>
              <a:spcBef>
                <a:spcPts val="600"/>
              </a:spcBef>
              <a:buFontTx/>
              <a:buNone/>
            </a:pPr>
            <a:r>
              <a:rPr lang="he-IL" altLang="he-IL" sz="2000" dirty="0"/>
              <a:t>במקרה בו 70% או יותר מהכנסות החברה שולמו על ידי גורם שאינו מקבל השירות בפועל, אלא הוא רק הגורם דרכו מועברת ההכנסה, יש לראות בהכנסה כאילו התקבלה מהאדם מקבל השירות בפועל.</a:t>
            </a:r>
          </a:p>
          <a:p>
            <a:pPr marL="0" indent="0" algn="just">
              <a:lnSpc>
                <a:spcPct val="150000"/>
              </a:lnSpc>
              <a:spcBef>
                <a:spcPts val="600"/>
              </a:spcBef>
              <a:buFontTx/>
              <a:buNone/>
            </a:pPr>
            <a:r>
              <a:rPr lang="he-IL" altLang="he-IL" sz="2000" u="sng" dirty="0"/>
              <a:t>לדוגמא</a:t>
            </a:r>
            <a:r>
              <a:rPr lang="he-IL" altLang="he-IL" sz="2000" dirty="0"/>
              <a:t> – במקרה של סוכן ביטוח עצמאי המקבל את הכנסותיו בפועל מחברת הביטוח, יראו את הכנסותיו כאילו התקבלו מהמבוטחים ולא מחברת הביטוח. בדומה, זמר המופיע באירועים שמקבל את כל הכנסותיו מאמרגן המנהל את ענייניו הכספיים.</a:t>
            </a:r>
          </a:p>
          <a:p>
            <a:pPr marL="0" indent="0" algn="just">
              <a:lnSpc>
                <a:spcPct val="150000"/>
              </a:lnSpc>
              <a:spcBef>
                <a:spcPts val="600"/>
              </a:spcBef>
              <a:buFontTx/>
              <a:buNone/>
            </a:pPr>
            <a:r>
              <a:rPr lang="he-IL" altLang="he-IL" sz="2200" b="1" dirty="0"/>
              <a:t>הקביעה מי הוא הלקוח מקבל השירות תלויה בנסיבות של כל מקרה ומקרה.</a:t>
            </a:r>
          </a:p>
        </p:txBody>
      </p:sp>
      <p:sp>
        <p:nvSpPr>
          <p:cNvPr id="18436" name="מציין מיקום של מספר שקופית 3">
            <a:extLst>
              <a:ext uri="{FF2B5EF4-FFF2-40B4-BE49-F238E27FC236}">
                <a16:creationId xmlns:a16="http://schemas.microsoft.com/office/drawing/2014/main" id="{DC6D3C3D-D1A1-412E-A97C-A875C5CC65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3439C7B-7E67-4EC7-9A9D-25503192917A}" type="slidenum">
              <a:rPr lang="he-IL" altLang="he-IL">
                <a:latin typeface="Arial" panose="020B0604020202020204" pitchFamily="34" charset="0"/>
              </a:rPr>
              <a:pPr/>
              <a:t>14</a:t>
            </a:fld>
            <a:endParaRPr lang="en-US" altLang="he-IL">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a:extLst>
              <a:ext uri="{FF2B5EF4-FFF2-40B4-BE49-F238E27FC236}">
                <a16:creationId xmlns:a16="http://schemas.microsoft.com/office/drawing/2014/main" id="{90B1695E-2F8F-4977-AA07-EB99D45587DE}"/>
              </a:ext>
            </a:extLst>
          </p:cNvPr>
          <p:cNvSpPr>
            <a:spLocks noGrp="1" noChangeArrowheads="1"/>
          </p:cNvSpPr>
          <p:nvPr>
            <p:ph type="title"/>
          </p:nvPr>
        </p:nvSpPr>
        <p:spPr>
          <a:xfrm>
            <a:off x="457200" y="71438"/>
            <a:ext cx="8229600" cy="620712"/>
          </a:xfrm>
        </p:spPr>
        <p:txBody>
          <a:bodyPr/>
          <a:lstStyle/>
          <a:p>
            <a:r>
              <a:rPr lang="he-IL" altLang="he-IL" sz="2100" b="1"/>
              <a:t>פעולות היחיד המהוות פעולות הנעשות בידי עובד בעבור מעסיקו - המשך</a:t>
            </a:r>
            <a:endParaRPr lang="he-IL" altLang="he-IL" sz="2100"/>
          </a:p>
        </p:txBody>
      </p:sp>
      <p:sp>
        <p:nvSpPr>
          <p:cNvPr id="19459" name="מציין מיקום תוכן 2">
            <a:extLst>
              <a:ext uri="{FF2B5EF4-FFF2-40B4-BE49-F238E27FC236}">
                <a16:creationId xmlns:a16="http://schemas.microsoft.com/office/drawing/2014/main" id="{32C51A71-66A5-42ED-928C-EB89C07A077E}"/>
              </a:ext>
            </a:extLst>
          </p:cNvPr>
          <p:cNvSpPr>
            <a:spLocks noGrp="1" noChangeArrowheads="1"/>
          </p:cNvSpPr>
          <p:nvPr>
            <p:ph idx="1"/>
          </p:nvPr>
        </p:nvSpPr>
        <p:spPr>
          <a:xfrm>
            <a:off x="611188" y="908050"/>
            <a:ext cx="8229600" cy="4525963"/>
          </a:xfrm>
        </p:spPr>
        <p:txBody>
          <a:bodyPr/>
          <a:lstStyle/>
          <a:p>
            <a:pPr marL="0" indent="0" algn="just">
              <a:lnSpc>
                <a:spcPct val="150000"/>
              </a:lnSpc>
              <a:spcBef>
                <a:spcPts val="600"/>
              </a:spcBef>
              <a:buFontTx/>
              <a:buNone/>
            </a:pPr>
            <a:r>
              <a:rPr lang="he-IL" altLang="he-IL" sz="2100" b="1" dirty="0"/>
              <a:t>יודגש, הסעיף לא יחול במידה וחברת המעטים מעסיקה ארבעה מועסקים או יותר בפעילות מתן השירותים.</a:t>
            </a:r>
          </a:p>
          <a:p>
            <a:pPr algn="just">
              <a:lnSpc>
                <a:spcPct val="150000"/>
              </a:lnSpc>
              <a:spcBef>
                <a:spcPts val="600"/>
              </a:spcBef>
              <a:buFont typeface="Arial" panose="020B0604020202020204" pitchFamily="34" charset="0"/>
              <a:buChar char="•"/>
            </a:pPr>
            <a:r>
              <a:rPr lang="he-IL" altLang="he-IL" sz="2100" dirty="0"/>
              <a:t>אדם וקרובו יחשבו למועסק אחד.</a:t>
            </a:r>
          </a:p>
          <a:p>
            <a:pPr algn="just">
              <a:lnSpc>
                <a:spcPct val="150000"/>
              </a:lnSpc>
              <a:spcBef>
                <a:spcPts val="600"/>
              </a:spcBef>
              <a:buFont typeface="Arial" panose="020B0604020202020204" pitchFamily="34" charset="0"/>
              <a:buChar char="•"/>
            </a:pPr>
            <a:r>
              <a:rPr lang="he-IL" altLang="he-IL" sz="2100" dirty="0"/>
              <a:t>עובד המועסק פחות מארבע שעות ייחשב כחצי מועסק, ועובד המועסק בחלק מהשנה ייחשב לחלק ממועסק על פי החלק היחסי של תקופת עבודתו בשנה.</a:t>
            </a:r>
          </a:p>
          <a:p>
            <a:pPr algn="just">
              <a:lnSpc>
                <a:spcPct val="150000"/>
              </a:lnSpc>
              <a:spcBef>
                <a:spcPts val="600"/>
              </a:spcBef>
              <a:buFont typeface="Arial" panose="020B0604020202020204" pitchFamily="34" charset="0"/>
              <a:buChar char="•"/>
            </a:pPr>
            <a:r>
              <a:rPr lang="he-IL" altLang="he-IL" sz="2100" dirty="0"/>
              <a:t>יש לבחון אם ההעסקה אינה מלאכותית אשר תכליתה הימנעות ממס.</a:t>
            </a:r>
          </a:p>
        </p:txBody>
      </p:sp>
      <p:sp>
        <p:nvSpPr>
          <p:cNvPr id="19460" name="מציין מיקום של מספר שקופית 3">
            <a:extLst>
              <a:ext uri="{FF2B5EF4-FFF2-40B4-BE49-F238E27FC236}">
                <a16:creationId xmlns:a16="http://schemas.microsoft.com/office/drawing/2014/main" id="{63519DC8-44A4-47AE-A94A-189B70AE70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BFDA02F-DDFF-49EC-B424-CDA603360A5A}" type="slidenum">
              <a:rPr lang="he-IL" altLang="he-IL">
                <a:latin typeface="Arial" panose="020B0604020202020204" pitchFamily="34" charset="0"/>
              </a:rPr>
              <a:pPr/>
              <a:t>15</a:t>
            </a:fld>
            <a:endParaRPr lang="en-US" altLang="he-IL">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כותרת 1">
            <a:extLst>
              <a:ext uri="{FF2B5EF4-FFF2-40B4-BE49-F238E27FC236}">
                <a16:creationId xmlns:a16="http://schemas.microsoft.com/office/drawing/2014/main" id="{149707BB-0A00-4365-BA90-6D8CE2D41511}"/>
              </a:ext>
            </a:extLst>
          </p:cNvPr>
          <p:cNvSpPr>
            <a:spLocks noGrp="1" noChangeArrowheads="1"/>
          </p:cNvSpPr>
          <p:nvPr>
            <p:ph type="title"/>
          </p:nvPr>
        </p:nvSpPr>
        <p:spPr>
          <a:xfrm>
            <a:off x="457200" y="71438"/>
            <a:ext cx="8229600" cy="620712"/>
          </a:xfrm>
        </p:spPr>
        <p:txBody>
          <a:bodyPr/>
          <a:lstStyle/>
          <a:p>
            <a:r>
              <a:rPr lang="he-IL" altLang="he-IL" sz="2400" b="1"/>
              <a:t>חריגים</a:t>
            </a:r>
            <a:endParaRPr lang="he-IL" altLang="he-IL" sz="2400"/>
          </a:p>
        </p:txBody>
      </p:sp>
      <p:sp>
        <p:nvSpPr>
          <p:cNvPr id="20483" name="מציין מיקום תוכן 2">
            <a:extLst>
              <a:ext uri="{FF2B5EF4-FFF2-40B4-BE49-F238E27FC236}">
                <a16:creationId xmlns:a16="http://schemas.microsoft.com/office/drawing/2014/main" id="{F566C82A-80BD-45E3-96A4-D7DC34E45886}"/>
              </a:ext>
            </a:extLst>
          </p:cNvPr>
          <p:cNvSpPr>
            <a:spLocks noGrp="1" noChangeArrowheads="1"/>
          </p:cNvSpPr>
          <p:nvPr>
            <p:ph idx="1"/>
          </p:nvPr>
        </p:nvSpPr>
        <p:spPr>
          <a:xfrm>
            <a:off x="611188" y="908050"/>
            <a:ext cx="8229600" cy="4753198"/>
          </a:xfrm>
        </p:spPr>
        <p:txBody>
          <a:bodyPr/>
          <a:lstStyle/>
          <a:p>
            <a:pPr marL="457200" indent="-457200" algn="just">
              <a:lnSpc>
                <a:spcPct val="150000"/>
              </a:lnSpc>
              <a:spcBef>
                <a:spcPts val="600"/>
              </a:spcBef>
              <a:buFontTx/>
              <a:buAutoNum type="arabicPeriod"/>
            </a:pPr>
            <a:r>
              <a:rPr lang="he-IL" altLang="he-IL" sz="2300" dirty="0"/>
              <a:t>הוראות סעיף 62א מחריגות מתחולת הסעיף יחיד שהוא בעל מניות </a:t>
            </a:r>
            <a:r>
              <a:rPr lang="he-IL" altLang="he-IL" sz="2300" u="sng" dirty="0"/>
              <a:t>מהותי</a:t>
            </a:r>
            <a:r>
              <a:rPr lang="he-IL" altLang="he-IL" sz="2300" dirty="0"/>
              <a:t>, במישרין או בעקיפין בתאגיד האחר, אשר לו ניתנים השירותים - לעניין זה:</a:t>
            </a:r>
          </a:p>
          <a:p>
            <a:pPr lvl="1" algn="just">
              <a:lnSpc>
                <a:spcPct val="150000"/>
              </a:lnSpc>
              <a:spcBef>
                <a:spcPts val="600"/>
              </a:spcBef>
              <a:buFont typeface="Wingdings" panose="05000000000000000000" pitchFamily="2" charset="2"/>
              <a:buChar char="Ø"/>
            </a:pPr>
            <a:r>
              <a:rPr lang="he-IL" altLang="he-IL" sz="1900" dirty="0"/>
              <a:t>אין לראות בדירקטור כבעל מניות מהותי רק בשל היותו דירקטור.</a:t>
            </a:r>
          </a:p>
          <a:p>
            <a:pPr lvl="1" algn="just">
              <a:lnSpc>
                <a:spcPct val="150000"/>
              </a:lnSpc>
              <a:spcBef>
                <a:spcPts val="600"/>
              </a:spcBef>
              <a:buFont typeface="Wingdings" panose="05000000000000000000" pitchFamily="2" charset="2"/>
              <a:buChar char="Ø"/>
            </a:pPr>
            <a:r>
              <a:rPr lang="he-IL" altLang="he-IL" sz="1900" dirty="0"/>
              <a:t>יש לוודא שההחזקה המהותית הינה ממשית ואמיתית.</a:t>
            </a:r>
          </a:p>
          <a:p>
            <a:pPr marL="457200" indent="-457200" algn="just">
              <a:lnSpc>
                <a:spcPct val="150000"/>
              </a:lnSpc>
              <a:spcBef>
                <a:spcPts val="600"/>
              </a:spcBef>
              <a:buFontTx/>
              <a:buAutoNum type="arabicPeriod" startAt="2"/>
            </a:pPr>
            <a:r>
              <a:rPr lang="he-IL" altLang="he-IL" sz="2300" dirty="0"/>
              <a:t>הוראות סעיף 62א מחריגות מתחולת הסעיף נושא משרה בשותפות אשר הינו גם שותף, וזאת מכוון שקיים קושי להבחין בין הכנסותיו כנושא משרה לבין הכנסותיו כשותף בשותפות.</a:t>
            </a:r>
          </a:p>
          <a:p>
            <a:pPr marL="457200" indent="-457200" algn="just">
              <a:lnSpc>
                <a:spcPct val="150000"/>
              </a:lnSpc>
              <a:spcBef>
                <a:spcPts val="600"/>
              </a:spcBef>
              <a:buFontTx/>
              <a:buNone/>
            </a:pPr>
            <a:endParaRPr lang="he-IL" altLang="he-IL" sz="2000" b="1" dirty="0"/>
          </a:p>
        </p:txBody>
      </p:sp>
      <p:sp>
        <p:nvSpPr>
          <p:cNvPr id="20484" name="מציין מיקום של מספר שקופית 3">
            <a:extLst>
              <a:ext uri="{FF2B5EF4-FFF2-40B4-BE49-F238E27FC236}">
                <a16:creationId xmlns:a16="http://schemas.microsoft.com/office/drawing/2014/main" id="{8D20AE61-215F-41BA-9F42-0BAD4F49B0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C96D269D-741F-42F0-A58F-C78DBAA5568F}" type="slidenum">
              <a:rPr lang="he-IL" altLang="he-IL">
                <a:latin typeface="Arial" panose="020B0604020202020204" pitchFamily="34" charset="0"/>
              </a:rPr>
              <a:pPr/>
              <a:t>16</a:t>
            </a:fld>
            <a:endParaRPr lang="en-US" altLang="he-IL">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F3D5D6-4BC5-4709-AAD1-17F5A4612E62}"/>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ctr">
              <a:spcBef>
                <a:spcPts val="600"/>
              </a:spcBef>
              <a:buFontTx/>
              <a:buNone/>
              <a:defRPr/>
            </a:pPr>
            <a:r>
              <a:rPr lang="he-IL" altLang="he-IL" sz="5400" b="1" dirty="0"/>
              <a:t>הוראות דיווח, תשלום המס, מקדמות וניכוי מס במקור</a:t>
            </a:r>
          </a:p>
        </p:txBody>
      </p:sp>
      <p:sp>
        <p:nvSpPr>
          <p:cNvPr id="21507" name="מציין מיקום של מספר שקופית 1">
            <a:extLst>
              <a:ext uri="{FF2B5EF4-FFF2-40B4-BE49-F238E27FC236}">
                <a16:creationId xmlns:a16="http://schemas.microsoft.com/office/drawing/2014/main" id="{626F34A3-4918-408D-8A8E-8C1C12AC63E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D8BB11CD-58B0-4AD1-A10F-83FC47938041}" type="slidenum">
              <a:rPr lang="he-IL" altLang="he-IL">
                <a:latin typeface="Arial" panose="020B0604020202020204" pitchFamily="34" charset="0"/>
              </a:rPr>
              <a:pPr/>
              <a:t>17</a:t>
            </a:fld>
            <a:endParaRPr lang="en-US" altLang="he-IL">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כותרת 1">
            <a:extLst>
              <a:ext uri="{FF2B5EF4-FFF2-40B4-BE49-F238E27FC236}">
                <a16:creationId xmlns:a16="http://schemas.microsoft.com/office/drawing/2014/main" id="{0B31D7F9-699C-422D-B6A3-50BCB830616B}"/>
              </a:ext>
            </a:extLst>
          </p:cNvPr>
          <p:cNvSpPr>
            <a:spLocks noGrp="1" noChangeArrowheads="1"/>
          </p:cNvSpPr>
          <p:nvPr>
            <p:ph type="title"/>
          </p:nvPr>
        </p:nvSpPr>
        <p:spPr>
          <a:xfrm>
            <a:off x="457200" y="71438"/>
            <a:ext cx="8229600" cy="620712"/>
          </a:xfrm>
        </p:spPr>
        <p:txBody>
          <a:bodyPr/>
          <a:lstStyle/>
          <a:p>
            <a:r>
              <a:rPr lang="he-IL" altLang="he-IL" sz="2100" b="1"/>
              <a:t>הוראות דיווח, תשלום המס, מקדמות וניכוי מס במקור</a:t>
            </a:r>
            <a:endParaRPr lang="he-IL" altLang="he-IL" sz="2100"/>
          </a:p>
        </p:txBody>
      </p:sp>
      <p:sp>
        <p:nvSpPr>
          <p:cNvPr id="11267" name="מציין מיקום תוכן 2">
            <a:extLst>
              <a:ext uri="{FF2B5EF4-FFF2-40B4-BE49-F238E27FC236}">
                <a16:creationId xmlns:a16="http://schemas.microsoft.com/office/drawing/2014/main" id="{972B673C-1430-4F76-B67D-FB6BAEAB6F75}"/>
              </a:ext>
            </a:extLst>
          </p:cNvPr>
          <p:cNvSpPr>
            <a:spLocks noGrp="1" noChangeArrowheads="1"/>
          </p:cNvSpPr>
          <p:nvPr>
            <p:ph idx="1"/>
          </p:nvPr>
        </p:nvSpPr>
        <p:spPr>
          <a:xfrm>
            <a:off x="611188" y="908050"/>
            <a:ext cx="8229600" cy="4681190"/>
          </a:xfrm>
        </p:spPr>
        <p:txBody>
          <a:bodyPr/>
          <a:lstStyle/>
          <a:p>
            <a:pPr algn="just">
              <a:lnSpc>
                <a:spcPct val="150000"/>
              </a:lnSpc>
              <a:spcBef>
                <a:spcPts val="600"/>
              </a:spcBef>
              <a:spcAft>
                <a:spcPts val="0"/>
              </a:spcAft>
              <a:defRPr/>
            </a:pPr>
            <a:r>
              <a:rPr lang="he-IL" altLang="he-IL" sz="2300" dirty="0"/>
              <a:t>סעיף 62א קובע, כי היחיד יהיה חייב בדיווח על ההכנסה ותשלום השומה בגינה. </a:t>
            </a:r>
          </a:p>
          <a:p>
            <a:pPr algn="just">
              <a:lnSpc>
                <a:spcPct val="150000"/>
              </a:lnSpc>
              <a:spcBef>
                <a:spcPts val="600"/>
              </a:spcBef>
              <a:spcAft>
                <a:spcPts val="0"/>
              </a:spcAft>
              <a:defRPr/>
            </a:pPr>
            <a:r>
              <a:rPr lang="he-IL" altLang="he-IL" sz="2300" dirty="0"/>
              <a:t>את המס ניתן יהיה לגבות הן מחברת המעטים והן מהיחיד.</a:t>
            </a:r>
          </a:p>
          <a:p>
            <a:pPr algn="just">
              <a:lnSpc>
                <a:spcPct val="150000"/>
              </a:lnSpc>
              <a:spcBef>
                <a:spcPts val="600"/>
              </a:spcBef>
              <a:spcAft>
                <a:spcPts val="0"/>
              </a:spcAft>
              <a:defRPr/>
            </a:pPr>
            <a:r>
              <a:rPr lang="he-IL" altLang="he-IL" sz="2300" dirty="0"/>
              <a:t>ההכנסה תצורף להכנסות בעל המניות המהותי לצורך קביעת גובה המקדמות. </a:t>
            </a:r>
          </a:p>
          <a:p>
            <a:pPr algn="just">
              <a:lnSpc>
                <a:spcPct val="150000"/>
              </a:lnSpc>
              <a:spcBef>
                <a:spcPts val="600"/>
              </a:spcBef>
              <a:spcAft>
                <a:spcPts val="0"/>
              </a:spcAft>
              <a:defRPr/>
            </a:pPr>
            <a:r>
              <a:rPr lang="he-IL" altLang="he-IL" sz="2300" dirty="0"/>
              <a:t>ניכוי מס במקור על ידי המשלם יעשה בהתאם לשיעור ניכוי המס במקור החל על חברת המעטים ולא על בעל המניות היחיד.</a:t>
            </a:r>
          </a:p>
          <a:p>
            <a:pPr algn="just">
              <a:lnSpc>
                <a:spcPct val="150000"/>
              </a:lnSpc>
              <a:spcBef>
                <a:spcPts val="600"/>
              </a:spcBef>
              <a:spcAft>
                <a:spcPts val="0"/>
              </a:spcAft>
              <a:defRPr/>
            </a:pPr>
            <a:endParaRPr lang="he-IL" altLang="he-IL" sz="2300" dirty="0"/>
          </a:p>
          <a:p>
            <a:pPr marL="0" indent="0" algn="just">
              <a:lnSpc>
                <a:spcPct val="150000"/>
              </a:lnSpc>
              <a:spcBef>
                <a:spcPts val="600"/>
              </a:spcBef>
              <a:spcAft>
                <a:spcPts val="0"/>
              </a:spcAft>
              <a:buFontTx/>
              <a:buNone/>
              <a:defRPr/>
            </a:pPr>
            <a:endParaRPr lang="he-IL" altLang="he-IL" sz="2000" b="1" dirty="0"/>
          </a:p>
        </p:txBody>
      </p:sp>
      <p:sp>
        <p:nvSpPr>
          <p:cNvPr id="22532" name="מציין מיקום של מספר שקופית 3">
            <a:extLst>
              <a:ext uri="{FF2B5EF4-FFF2-40B4-BE49-F238E27FC236}">
                <a16:creationId xmlns:a16="http://schemas.microsoft.com/office/drawing/2014/main" id="{512B62E0-5818-45B1-8F1F-4B2637C863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0B07CEF-01EE-47B2-AF1F-855F7AF54285}" type="slidenum">
              <a:rPr lang="he-IL" altLang="he-IL">
                <a:latin typeface="Arial" panose="020B0604020202020204" pitchFamily="34" charset="0"/>
              </a:rPr>
              <a:pPr/>
              <a:t>18</a:t>
            </a:fld>
            <a:endParaRPr lang="en-US" altLang="he-IL">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57B7F1-B3BF-4F97-B9B2-F95707AF4EAF}"/>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914400" indent="-914400" algn="ctr">
              <a:spcBef>
                <a:spcPts val="600"/>
              </a:spcBef>
              <a:buFont typeface="+mj-lt"/>
              <a:buAutoNum type="arabicPeriod" startAt="2"/>
              <a:defRPr/>
            </a:pPr>
            <a:r>
              <a:rPr lang="he-IL" altLang="he-IL" sz="5400" b="1" dirty="0"/>
              <a:t>חברת בית</a:t>
            </a:r>
          </a:p>
        </p:txBody>
      </p:sp>
      <p:sp>
        <p:nvSpPr>
          <p:cNvPr id="27651" name="מציין מיקום של מספר שקופית 1">
            <a:extLst>
              <a:ext uri="{FF2B5EF4-FFF2-40B4-BE49-F238E27FC236}">
                <a16:creationId xmlns:a16="http://schemas.microsoft.com/office/drawing/2014/main" id="{8F3ED66C-0831-42F5-AEB0-0D24995BD8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5706469-ABBF-4310-8AFA-0B900D0F0F75}" type="slidenum">
              <a:rPr lang="he-IL" altLang="he-IL">
                <a:latin typeface="Arial" panose="020B0604020202020204" pitchFamily="34" charset="0"/>
              </a:rPr>
              <a:pPr/>
              <a:t>19</a:t>
            </a:fld>
            <a:endParaRPr lang="en-US" altLang="he-I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2BA09DE-A98D-4814-992D-0A34C0D426FE}"/>
              </a:ext>
            </a:extLst>
          </p:cNvPr>
          <p:cNvSpPr>
            <a:spLocks noGrp="1" noChangeArrowheads="1"/>
          </p:cNvSpPr>
          <p:nvPr>
            <p:ph idx="1"/>
          </p:nvPr>
        </p:nvSpPr>
        <p:spPr>
          <a:xfrm>
            <a:off x="501650" y="919163"/>
            <a:ext cx="8229600" cy="4814093"/>
          </a:xfrm>
        </p:spPr>
        <p:txBody>
          <a:bodyPr>
            <a:normAutofit lnSpcReduction="10000"/>
          </a:bodyPr>
          <a:lstStyle/>
          <a:p>
            <a:pPr marL="514350" indent="-514350" algn="just">
              <a:spcBef>
                <a:spcPts val="600"/>
              </a:spcBef>
              <a:buAutoNum type="arabicPeriod"/>
              <a:defRPr/>
            </a:pPr>
            <a:r>
              <a:rPr lang="he-IL" altLang="he-IL" sz="3400" dirty="0"/>
              <a:t>חברות ארנק</a:t>
            </a:r>
          </a:p>
          <a:p>
            <a:pPr lvl="1" algn="just">
              <a:spcBef>
                <a:spcPts val="600"/>
              </a:spcBef>
              <a:buFont typeface="Arial" panose="020B0604020202020204" pitchFamily="34" charset="0"/>
              <a:buChar char="•"/>
              <a:defRPr/>
            </a:pPr>
            <a:r>
              <a:rPr lang="he-IL" altLang="he-IL" sz="2400" dirty="0"/>
              <a:t>רקע</a:t>
            </a:r>
          </a:p>
          <a:p>
            <a:pPr lvl="1" algn="just">
              <a:spcBef>
                <a:spcPts val="600"/>
              </a:spcBef>
              <a:buFont typeface="Arial" panose="020B0604020202020204" pitchFamily="34" charset="0"/>
              <a:buChar char="•"/>
              <a:defRPr/>
            </a:pPr>
            <a:r>
              <a:rPr lang="he-IL" altLang="he-IL" sz="2400" dirty="0"/>
              <a:t>הוראות סעיף 62א לפקודה</a:t>
            </a:r>
          </a:p>
          <a:p>
            <a:pPr lvl="1" algn="just">
              <a:spcBef>
                <a:spcPts val="600"/>
              </a:spcBef>
              <a:buFont typeface="Arial" panose="020B0604020202020204" pitchFamily="34" charset="0"/>
              <a:buChar char="•"/>
              <a:defRPr/>
            </a:pPr>
            <a:r>
              <a:rPr lang="he-IL" altLang="he-IL" sz="2400" dirty="0"/>
              <a:t>דיווח, תשלום המס, מקדמות וניכוי במקור</a:t>
            </a:r>
            <a:endParaRPr lang="he-IL" altLang="he-IL" dirty="0"/>
          </a:p>
          <a:p>
            <a:pPr marL="457200" indent="-457200" algn="just">
              <a:spcBef>
                <a:spcPts val="600"/>
              </a:spcBef>
              <a:buAutoNum type="arabicPeriod"/>
              <a:defRPr/>
            </a:pPr>
            <a:r>
              <a:rPr lang="he-IL" altLang="he-IL" sz="3400" dirty="0"/>
              <a:t>חברת בית</a:t>
            </a:r>
          </a:p>
          <a:p>
            <a:pPr lvl="1" algn="just">
              <a:spcBef>
                <a:spcPts val="600"/>
              </a:spcBef>
              <a:buFont typeface="Arial" panose="020B0604020202020204" pitchFamily="34" charset="0"/>
              <a:buChar char="•"/>
              <a:defRPr/>
            </a:pPr>
            <a:r>
              <a:rPr lang="he-IL" altLang="he-IL" sz="2400" dirty="0"/>
              <a:t>תנאים</a:t>
            </a:r>
          </a:p>
          <a:p>
            <a:pPr lvl="1" algn="just">
              <a:spcBef>
                <a:spcPts val="600"/>
              </a:spcBef>
              <a:buFont typeface="Arial" panose="020B0604020202020204" pitchFamily="34" charset="0"/>
              <a:buChar char="•"/>
              <a:defRPr/>
            </a:pPr>
            <a:r>
              <a:rPr lang="he-IL" altLang="he-IL" sz="2400" dirty="0"/>
              <a:t>הסדר המס</a:t>
            </a:r>
          </a:p>
          <a:p>
            <a:pPr marL="457200" indent="-457200" algn="just">
              <a:spcBef>
                <a:spcPts val="600"/>
              </a:spcBef>
              <a:buAutoNum type="arabicPeriod"/>
              <a:defRPr/>
            </a:pPr>
            <a:r>
              <a:rPr lang="he-IL" altLang="he-IL" sz="3400" dirty="0"/>
              <a:t>חברה משפחתית</a:t>
            </a:r>
          </a:p>
          <a:p>
            <a:pPr lvl="1" algn="just">
              <a:spcBef>
                <a:spcPts val="600"/>
              </a:spcBef>
              <a:buFont typeface="Arial" panose="020B0604020202020204" pitchFamily="34" charset="0"/>
              <a:buChar char="•"/>
              <a:defRPr/>
            </a:pPr>
            <a:r>
              <a:rPr lang="he-IL" altLang="he-IL" sz="2400" dirty="0"/>
              <a:t>הגדרות</a:t>
            </a:r>
          </a:p>
          <a:p>
            <a:pPr lvl="1" algn="just">
              <a:spcBef>
                <a:spcPts val="600"/>
              </a:spcBef>
              <a:buFont typeface="Arial" panose="020B0604020202020204" pitchFamily="34" charset="0"/>
              <a:buChar char="•"/>
              <a:defRPr/>
            </a:pPr>
            <a:r>
              <a:rPr lang="he-IL" altLang="he-IL" sz="2400" dirty="0"/>
              <a:t>הסדר המס</a:t>
            </a:r>
            <a:endParaRPr lang="he-IL" altLang="he-IL" sz="2200" dirty="0"/>
          </a:p>
          <a:p>
            <a:pPr marL="0" indent="0" algn="just">
              <a:spcBef>
                <a:spcPts val="600"/>
              </a:spcBef>
              <a:buFontTx/>
              <a:buNone/>
              <a:defRPr/>
            </a:pPr>
            <a:endParaRPr lang="he-IL" altLang="he-IL" sz="2300" dirty="0"/>
          </a:p>
          <a:p>
            <a:pPr marL="457200" indent="-457200" algn="just">
              <a:spcBef>
                <a:spcPts val="600"/>
              </a:spcBef>
              <a:buFontTx/>
              <a:buNone/>
              <a:defRPr/>
            </a:pPr>
            <a:endParaRPr lang="he-IL" altLang="he-IL" sz="2300" dirty="0"/>
          </a:p>
          <a:p>
            <a:pPr marL="457200" indent="-457200" algn="just">
              <a:spcBef>
                <a:spcPts val="600"/>
              </a:spcBef>
              <a:buFontTx/>
              <a:buNone/>
              <a:defRPr/>
            </a:pPr>
            <a:endParaRPr lang="he-IL" altLang="he-IL" sz="2600" dirty="0"/>
          </a:p>
          <a:p>
            <a:pPr marL="457200" indent="-457200" algn="just">
              <a:spcBef>
                <a:spcPts val="600"/>
              </a:spcBef>
              <a:buFontTx/>
              <a:buAutoNum type="arabicPeriod"/>
              <a:defRPr/>
            </a:pPr>
            <a:endParaRPr lang="en-US" altLang="he-IL" sz="2600" dirty="0"/>
          </a:p>
          <a:p>
            <a:pPr marL="457200" indent="-457200" algn="just">
              <a:spcBef>
                <a:spcPts val="600"/>
              </a:spcBef>
              <a:buFontTx/>
              <a:buNone/>
              <a:defRPr/>
            </a:pPr>
            <a:endParaRPr lang="he-IL" altLang="he-IL" sz="2600" dirty="0"/>
          </a:p>
          <a:p>
            <a:pPr marL="457200" indent="-457200" algn="just">
              <a:spcBef>
                <a:spcPts val="600"/>
              </a:spcBef>
              <a:buFontTx/>
              <a:buNone/>
              <a:defRPr/>
            </a:pPr>
            <a:endParaRPr lang="en-US" altLang="he-IL" sz="2600" dirty="0"/>
          </a:p>
          <a:p>
            <a:pPr marL="457200" indent="-457200" algn="just">
              <a:spcBef>
                <a:spcPts val="600"/>
              </a:spcBef>
              <a:defRPr/>
            </a:pPr>
            <a:endParaRPr lang="he-IL" altLang="he-IL" sz="2600" dirty="0"/>
          </a:p>
          <a:p>
            <a:pPr marL="457200" indent="-457200" algn="just">
              <a:lnSpc>
                <a:spcPct val="90000"/>
              </a:lnSpc>
              <a:spcBef>
                <a:spcPct val="60000"/>
              </a:spcBef>
              <a:defRPr/>
            </a:pPr>
            <a:endParaRPr lang="he-IL" altLang="he-IL" sz="2600" dirty="0"/>
          </a:p>
          <a:p>
            <a:pPr marL="457200" indent="-457200" algn="just">
              <a:lnSpc>
                <a:spcPct val="90000"/>
              </a:lnSpc>
              <a:spcBef>
                <a:spcPct val="60000"/>
              </a:spcBef>
              <a:defRPr/>
            </a:pPr>
            <a:endParaRPr lang="he-IL" altLang="he-IL" sz="2600" dirty="0"/>
          </a:p>
          <a:p>
            <a:pPr marL="457200" indent="-457200" algn="just">
              <a:lnSpc>
                <a:spcPct val="90000"/>
              </a:lnSpc>
              <a:spcBef>
                <a:spcPct val="60000"/>
              </a:spcBef>
              <a:defRPr/>
            </a:pPr>
            <a:endParaRPr lang="he-IL" altLang="he-IL" sz="2600" dirty="0"/>
          </a:p>
          <a:p>
            <a:pPr marL="0" indent="0" algn="just">
              <a:lnSpc>
                <a:spcPct val="90000"/>
              </a:lnSpc>
              <a:spcBef>
                <a:spcPct val="60000"/>
              </a:spcBef>
              <a:buFontTx/>
              <a:buNone/>
              <a:defRPr/>
            </a:pPr>
            <a:endParaRPr lang="he-IL" altLang="he-IL" sz="2600" dirty="0"/>
          </a:p>
          <a:p>
            <a:pPr marL="457200" indent="-457200" algn="just">
              <a:lnSpc>
                <a:spcPct val="90000"/>
              </a:lnSpc>
              <a:spcBef>
                <a:spcPct val="60000"/>
              </a:spcBef>
              <a:defRPr/>
            </a:pPr>
            <a:endParaRPr lang="en-US" altLang="he-IL" sz="2600" dirty="0"/>
          </a:p>
          <a:p>
            <a:pPr marL="457200" indent="-457200" algn="just">
              <a:lnSpc>
                <a:spcPct val="90000"/>
              </a:lnSpc>
              <a:spcBef>
                <a:spcPct val="60000"/>
              </a:spcBef>
              <a:defRPr/>
            </a:pPr>
            <a:endParaRPr lang="en-US" altLang="he-IL" sz="2600" dirty="0"/>
          </a:p>
          <a:p>
            <a:pPr marL="457200" indent="-457200" algn="just">
              <a:lnSpc>
                <a:spcPct val="90000"/>
              </a:lnSpc>
              <a:spcBef>
                <a:spcPct val="60000"/>
              </a:spcBef>
              <a:defRPr/>
            </a:pPr>
            <a:endParaRPr lang="en-US" altLang="he-IL" sz="2600" dirty="0">
              <a:solidFill>
                <a:srgbClr val="FF0000"/>
              </a:solidFill>
            </a:endParaRPr>
          </a:p>
        </p:txBody>
      </p:sp>
      <p:sp>
        <p:nvSpPr>
          <p:cNvPr id="6147" name="מציין מיקום של מספר שקופית 1">
            <a:extLst>
              <a:ext uri="{FF2B5EF4-FFF2-40B4-BE49-F238E27FC236}">
                <a16:creationId xmlns:a16="http://schemas.microsoft.com/office/drawing/2014/main" id="{481221EF-089E-4C05-A998-F0252889B3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F20FB88-F5D8-4474-894B-9977955D9A81}" type="slidenum">
              <a:rPr lang="he-IL" altLang="he-IL">
                <a:latin typeface="Arial" panose="020B0604020202020204" pitchFamily="34" charset="0"/>
              </a:rPr>
              <a:pPr/>
              <a:t>2</a:t>
            </a:fld>
            <a:endParaRPr lang="en-US" altLang="he-IL">
              <a:latin typeface="Arial" panose="020B0604020202020204" pitchFamily="34" charset="0"/>
            </a:endParaRPr>
          </a:p>
        </p:txBody>
      </p:sp>
      <p:sp>
        <p:nvSpPr>
          <p:cNvPr id="6148" name="מלבן 2">
            <a:extLst>
              <a:ext uri="{FF2B5EF4-FFF2-40B4-BE49-F238E27FC236}">
                <a16:creationId xmlns:a16="http://schemas.microsoft.com/office/drawing/2014/main" id="{A6E9C3A7-FB27-46D6-9983-108CC2EFC18E}"/>
              </a:ext>
            </a:extLst>
          </p:cNvPr>
          <p:cNvSpPr>
            <a:spLocks noChangeArrowheads="1"/>
          </p:cNvSpPr>
          <p:nvPr/>
        </p:nvSpPr>
        <p:spPr bwMode="auto">
          <a:xfrm>
            <a:off x="611188" y="115888"/>
            <a:ext cx="784860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a:lnSpc>
                <a:spcPct val="90000"/>
              </a:lnSpc>
              <a:spcBef>
                <a:spcPct val="60000"/>
              </a:spcBef>
            </a:pPr>
            <a:r>
              <a:rPr lang="he-IL" altLang="he-IL" sz="3600"/>
              <a:t>נושאי ההרצאה</a:t>
            </a:r>
            <a:endParaRPr lang="en-US" altLang="he-IL" sz="3600"/>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חברת בית - תנאים</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897214"/>
          </a:xfrm>
        </p:spPr>
        <p:txBody>
          <a:bodyPr>
            <a:normAutofit fontScale="77500" lnSpcReduction="20000"/>
          </a:bodyPr>
          <a:lstStyle/>
          <a:p>
            <a:pPr marL="0" indent="0" algn="just">
              <a:lnSpc>
                <a:spcPct val="150000"/>
              </a:lnSpc>
              <a:spcBef>
                <a:spcPts val="600"/>
              </a:spcBef>
              <a:buFontTx/>
              <a:buNone/>
            </a:pPr>
            <a:r>
              <a:rPr lang="he-IL" altLang="he-IL" sz="2300" dirty="0"/>
              <a:t>חברת בית היא חברה שמתמלאים בה כל אלה:</a:t>
            </a:r>
          </a:p>
          <a:p>
            <a:pPr marL="457200" indent="-457200" algn="just">
              <a:lnSpc>
                <a:spcPct val="150000"/>
              </a:lnSpc>
              <a:spcBef>
                <a:spcPts val="600"/>
              </a:spcBef>
              <a:buFontTx/>
              <a:buAutoNum type="arabicPeriod"/>
            </a:pPr>
            <a:r>
              <a:rPr lang="he-IL" altLang="he-IL" sz="2100" b="1" dirty="0"/>
              <a:t>"חברת מעטים" </a:t>
            </a:r>
            <a:r>
              <a:rPr lang="he-IL" altLang="he-IL" sz="2100" dirty="0"/>
              <a:t>כמשמעותה בסעיף 76 לפקודה.</a:t>
            </a:r>
          </a:p>
          <a:p>
            <a:pPr marL="457200" indent="-457200" algn="just">
              <a:lnSpc>
                <a:spcPct val="150000"/>
              </a:lnSpc>
              <a:spcBef>
                <a:spcPts val="600"/>
              </a:spcBef>
              <a:buFontTx/>
              <a:buAutoNum type="arabicPeriod"/>
            </a:pPr>
            <a:r>
              <a:rPr lang="he-IL" altLang="he-IL" sz="2100" b="1" dirty="0"/>
              <a:t>מספר בעלי המניות בה אינו עולה על 20.</a:t>
            </a:r>
            <a:r>
              <a:rPr lang="he-IL" altLang="he-IL" sz="2100" dirty="0"/>
              <a:t> בהחזקה ע"י תאגיד שקוף או שותפות יש לספור את בעלי מניות הסופיים. בעלי מניות "קרובים" יספרו כאדם אחד.</a:t>
            </a:r>
          </a:p>
          <a:p>
            <a:pPr marL="457200" indent="-457200" algn="just">
              <a:lnSpc>
                <a:spcPct val="150000"/>
              </a:lnSpc>
              <a:spcBef>
                <a:spcPts val="600"/>
              </a:spcBef>
              <a:buFontTx/>
              <a:buAutoNum type="arabicPeriod"/>
            </a:pPr>
            <a:r>
              <a:rPr lang="he-IL" altLang="he-IL" sz="2100" b="1" dirty="0"/>
              <a:t>בין בעלי מניותיה אין תאגיד שקוף היכול לבחור בכל שנה את אופן המיסוי שלו</a:t>
            </a:r>
            <a:r>
              <a:rPr lang="he-IL" altLang="he-IL" sz="2100" dirty="0"/>
              <a:t>. לתאגיד </a:t>
            </a:r>
            <a:r>
              <a:rPr lang="en-US" altLang="he-IL" sz="2100" dirty="0"/>
              <a:t>LLC</a:t>
            </a:r>
            <a:r>
              <a:rPr lang="he-IL" altLang="he-IL" sz="2100" dirty="0"/>
              <a:t> המחיל את חוזר 5/2004 אין מניעה מכיוון שמחויב לדווח באופן זהה בכל שנה.</a:t>
            </a:r>
          </a:p>
          <a:p>
            <a:pPr marL="457200" indent="-457200" algn="just">
              <a:lnSpc>
                <a:spcPct val="150000"/>
              </a:lnSpc>
              <a:spcBef>
                <a:spcPts val="600"/>
              </a:spcBef>
              <a:buFontTx/>
              <a:buAutoNum type="arabicPeriod"/>
            </a:pPr>
            <a:r>
              <a:rPr lang="he-IL" altLang="he-IL" sz="2100" dirty="0"/>
              <a:t>מבחן הנכסים </a:t>
            </a:r>
            <a:endParaRPr lang="he-IL" altLang="he-IL" sz="2100" dirty="0">
              <a:highlight>
                <a:srgbClr val="FFFF00"/>
              </a:highlight>
            </a:endParaRPr>
          </a:p>
          <a:p>
            <a:pPr marL="457200" indent="-457200" algn="just">
              <a:lnSpc>
                <a:spcPct val="150000"/>
              </a:lnSpc>
              <a:spcBef>
                <a:spcPts val="600"/>
              </a:spcBef>
              <a:buFontTx/>
              <a:buAutoNum type="arabicPeriod"/>
            </a:pPr>
            <a:r>
              <a:rPr lang="he-IL" altLang="he-IL" sz="2100" dirty="0"/>
              <a:t>מבחן העיסוק</a:t>
            </a:r>
          </a:p>
          <a:p>
            <a:pPr marL="457200" indent="-457200" algn="just">
              <a:lnSpc>
                <a:spcPct val="150000"/>
              </a:lnSpc>
              <a:spcBef>
                <a:spcPts val="600"/>
              </a:spcBef>
              <a:buFontTx/>
              <a:buAutoNum type="arabicPeriod"/>
            </a:pPr>
            <a:r>
              <a:rPr lang="he-IL" altLang="he-IL" sz="2100" b="1" dirty="0"/>
              <a:t>אם היא חברה תושבת חוץ – היא תאגיד שקוף גם במקום מושבה. </a:t>
            </a:r>
            <a:r>
              <a:rPr lang="he-IL" altLang="he-IL" sz="2100" dirty="0"/>
              <a:t>אין צורך בפתיחת תיק לחברה, בעלי המניות הישראלים יצרפו לדו"ח האישי את דו"ח החברה.</a:t>
            </a:r>
          </a:p>
          <a:p>
            <a:pPr marL="457200" indent="-457200" algn="just">
              <a:lnSpc>
                <a:spcPct val="150000"/>
              </a:lnSpc>
              <a:spcBef>
                <a:spcPts val="600"/>
              </a:spcBef>
              <a:buFontTx/>
              <a:buAutoNum type="arabicPeriod"/>
            </a:pPr>
            <a:r>
              <a:rPr lang="he-IL" altLang="he-IL" sz="2100" dirty="0"/>
              <a:t>לא חל על החברה חוק עידוד השקעות הון, למעט פרק שביעי 1 (הטבות מס לבניינים להשכרה)</a:t>
            </a:r>
          </a:p>
          <a:p>
            <a:pPr marL="457200" indent="-457200" algn="just">
              <a:lnSpc>
                <a:spcPct val="150000"/>
              </a:lnSpc>
              <a:spcBef>
                <a:spcPts val="600"/>
              </a:spcBef>
              <a:buFontTx/>
              <a:buAutoNum type="arabicPeriod"/>
            </a:pPr>
            <a:r>
              <a:rPr lang="he-IL" altLang="he-IL" sz="2100" dirty="0"/>
              <a:t>החברה ביקשה להיחשב כחברת בית תוך 3 חודשים ממועד התאגדותה</a:t>
            </a:r>
            <a:r>
              <a:rPr lang="en-US" altLang="he-IL" sz="2100" dirty="0"/>
              <a:t>.</a:t>
            </a:r>
            <a:endParaRPr lang="he-IL" altLang="he-IL" sz="2100" dirty="0"/>
          </a:p>
          <a:p>
            <a:pPr marL="457200" indent="-457200" algn="just">
              <a:lnSpc>
                <a:spcPct val="150000"/>
              </a:lnSpc>
              <a:spcBef>
                <a:spcPts val="600"/>
              </a:spcBef>
              <a:buFontTx/>
              <a:buAutoNum type="arabicPeriod"/>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20</a:t>
            </a:fld>
            <a:endParaRPr lang="en-US" altLang="he-IL">
              <a:latin typeface="Arial" panose="020B0604020202020204" pitchFamily="34" charset="0"/>
            </a:endParaRPr>
          </a:p>
        </p:txBody>
      </p:sp>
    </p:spTree>
    <p:extLst>
      <p:ext uri="{BB962C8B-B14F-4D97-AF65-F5344CB8AC3E}">
        <p14:creationId xmlns:p14="http://schemas.microsoft.com/office/powerpoint/2010/main" val="2480853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חברת בית - "חברת מעטים"</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825206"/>
          </a:xfrm>
        </p:spPr>
        <p:txBody>
          <a:bodyPr>
            <a:normAutofit/>
          </a:bodyPr>
          <a:lstStyle/>
          <a:p>
            <a:pPr marL="0" indent="0" algn="just">
              <a:lnSpc>
                <a:spcPct val="150000"/>
              </a:lnSpc>
              <a:spcBef>
                <a:spcPts val="600"/>
              </a:spcBef>
              <a:buFontTx/>
              <a:buNone/>
            </a:pPr>
            <a:r>
              <a:rPr lang="he-IL" altLang="he-IL" sz="2100" b="1" dirty="0"/>
              <a:t>בשליטתם של חמישה בני-אדם לכל היותר:</a:t>
            </a:r>
            <a:r>
              <a:rPr lang="he-IL" altLang="he-IL" sz="2100" dirty="0"/>
              <a:t> חזקה לפיה אם חמישה בני-אדם (לרבות תאגיד), או פחות, מחזיקים או זכאים לרכוש מעל 50% מהון המניות של החברה, או של </a:t>
            </a:r>
            <a:r>
              <a:rPr lang="he-IL" altLang="he-IL" sz="2100" dirty="0" err="1"/>
              <a:t>כח</a:t>
            </a:r>
            <a:r>
              <a:rPr lang="he-IL" altLang="he-IL" sz="2100" dirty="0"/>
              <a:t> ההצבעה, או הזכות לקבל דיבידנד, מתקיים התנאי. "קרובים", אדם ובא כוחו ושתפים בשותפות נחשבים כאדם אחד.</a:t>
            </a:r>
          </a:p>
          <a:p>
            <a:pPr marL="0" indent="0" algn="just">
              <a:lnSpc>
                <a:spcPct val="150000"/>
              </a:lnSpc>
              <a:spcBef>
                <a:spcPts val="600"/>
              </a:spcBef>
              <a:buFontTx/>
              <a:buNone/>
            </a:pPr>
            <a:r>
              <a:rPr lang="he-IL" altLang="he-IL" sz="2100" b="1" dirty="0"/>
              <a:t>"בת-חברה": </a:t>
            </a:r>
            <a:r>
              <a:rPr lang="he-IL" altLang="he-IL" sz="2100" dirty="0"/>
              <a:t>חברה תיחשב ל"בת חברה" בהתקיים שני תנאים מצטברים –</a:t>
            </a:r>
          </a:p>
          <a:p>
            <a:pPr marL="457200" indent="-457200" algn="just">
              <a:lnSpc>
                <a:spcPct val="150000"/>
              </a:lnSpc>
              <a:spcBef>
                <a:spcPts val="600"/>
              </a:spcBef>
              <a:buFontTx/>
              <a:buAutoNum type="arabicParenR"/>
            </a:pPr>
            <a:r>
              <a:rPr lang="he-IL" altLang="he-IL" sz="2100" dirty="0"/>
              <a:t>80% לפחות מהון המניות של החברה מוחזק במישרין או בעקיפין בידי חברה אחרת.</a:t>
            </a:r>
          </a:p>
          <a:p>
            <a:pPr marL="457200" indent="-457200" algn="just">
              <a:lnSpc>
                <a:spcPct val="150000"/>
              </a:lnSpc>
              <a:spcBef>
                <a:spcPts val="600"/>
              </a:spcBef>
              <a:buFontTx/>
              <a:buAutoNum type="arabicParenR"/>
            </a:pPr>
            <a:r>
              <a:rPr lang="he-IL" altLang="he-IL" sz="2100" dirty="0"/>
              <a:t>החברה האחרת אינה חברת מעטים בעצמה.</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21</a:t>
            </a:fld>
            <a:endParaRPr lang="en-US" altLang="he-IL">
              <a:latin typeface="Arial" panose="020B0604020202020204" pitchFamily="34" charset="0"/>
            </a:endParaRPr>
          </a:p>
        </p:txBody>
      </p:sp>
    </p:spTree>
    <p:extLst>
      <p:ext uri="{BB962C8B-B14F-4D97-AF65-F5344CB8AC3E}">
        <p14:creationId xmlns:p14="http://schemas.microsoft.com/office/powerpoint/2010/main" val="550712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חברת בית - "חברת מעטים"</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897214"/>
          </a:xfrm>
        </p:spPr>
        <p:txBody>
          <a:bodyPr>
            <a:normAutofit/>
          </a:bodyPr>
          <a:lstStyle/>
          <a:p>
            <a:pPr marL="0" indent="0" algn="just">
              <a:lnSpc>
                <a:spcPct val="150000"/>
              </a:lnSpc>
              <a:spcBef>
                <a:spcPts val="600"/>
              </a:spcBef>
              <a:buFontTx/>
              <a:buNone/>
            </a:pPr>
            <a:r>
              <a:rPr lang="he-IL" altLang="he-IL" sz="1950" b="1" u="sng" dirty="0"/>
              <a:t>פס"ד פלפלון סנטר (</a:t>
            </a:r>
            <a:r>
              <a:rPr lang="he-IL" altLang="he-IL" sz="1950" b="1" u="sng" dirty="0" err="1"/>
              <a:t>עמ"ה</a:t>
            </a:r>
            <a:r>
              <a:rPr lang="he-IL" altLang="he-IL" sz="1950" b="1" u="sng" dirty="0"/>
              <a:t> 27/09)</a:t>
            </a:r>
            <a:r>
              <a:rPr lang="he-IL" altLang="he-IL" sz="1950" u="sng" dirty="0"/>
              <a:t>:</a:t>
            </a:r>
            <a:r>
              <a:rPr lang="he-IL" altLang="he-IL" sz="1950" dirty="0"/>
              <a:t> הסדר המס של חברת בית נועד לחול על חברות קטנות ולא על חברות ציבוריות ועל חברות עם פעילות ענפה. יש לפרש את תנאי ה"ענין הממשי" באופן מצומצם לאור תכלית זו. הגשת דו"ח מאוחד משפיע על ענינו של הציבור.</a:t>
            </a:r>
            <a:endParaRPr lang="he-IL" altLang="he-IL" sz="1950" b="1" u="sng" dirty="0"/>
          </a:p>
          <a:p>
            <a:pPr marL="0" indent="0" algn="just">
              <a:lnSpc>
                <a:spcPct val="150000"/>
              </a:lnSpc>
              <a:spcBef>
                <a:spcPts val="600"/>
              </a:spcBef>
              <a:buFontTx/>
              <a:buNone/>
            </a:pPr>
            <a:r>
              <a:rPr lang="he-IL" altLang="he-IL" sz="1950" b="1" u="sng" dirty="0"/>
              <a:t>פס"ד לינור חברה לנכסים בע"מ (</a:t>
            </a:r>
            <a:r>
              <a:rPr lang="he-IL" altLang="he-IL" sz="1950" b="1" u="sng" dirty="0" err="1"/>
              <a:t>עמ"ה</a:t>
            </a:r>
            <a:r>
              <a:rPr lang="he-IL" altLang="he-IL" sz="1950" b="1" u="sng" dirty="0"/>
              <a:t> 12970-02-10)</a:t>
            </a:r>
            <a:r>
              <a:rPr lang="he-IL" altLang="he-IL" sz="1950" dirty="0"/>
              <a:t>: מקום שקיימת חובת דיווח על תוצאות עסקיות של חברה פרטית במסגרת דיווחיה של חברה ציבורית, יש לציבור ענין ממשי בחברה הפרטית. כך נקבע גם ב</a:t>
            </a:r>
            <a:r>
              <a:rPr lang="he-IL" altLang="he-IL" sz="1950" b="1" dirty="0"/>
              <a:t>פס"ד ג'י כפר סבא</a:t>
            </a:r>
            <a:r>
              <a:rPr lang="he-IL" altLang="he-IL" sz="1950" dirty="0"/>
              <a:t> (ע"מ 46002-07-12).</a:t>
            </a:r>
          </a:p>
          <a:p>
            <a:pPr marL="0" indent="0" algn="just">
              <a:lnSpc>
                <a:spcPct val="150000"/>
              </a:lnSpc>
              <a:spcBef>
                <a:spcPts val="600"/>
              </a:spcBef>
              <a:buFontTx/>
              <a:buNone/>
            </a:pPr>
            <a:r>
              <a:rPr lang="he-IL" altLang="he-IL" sz="1950" b="1" u="sng" dirty="0"/>
              <a:t>פס"ד עופר נכסי רעננה בע"מ (ע"מ 49880-06-15):</a:t>
            </a:r>
            <a:r>
              <a:rPr lang="he-IL" altLang="he-IL" sz="1950" dirty="0"/>
              <a:t> קניונים ומרכזים מסחריים מיועדים למלא צרכים מגוונים ורבים של הציבור. לכן על פניו יש לציבור ענין ממשי בחברה שכזו ובקניון המוחזק על ידה. </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22</a:t>
            </a:fld>
            <a:endParaRPr lang="en-US" altLang="he-IL">
              <a:latin typeface="Arial" panose="020B0604020202020204" pitchFamily="34" charset="0"/>
            </a:endParaRPr>
          </a:p>
        </p:txBody>
      </p:sp>
    </p:spTree>
    <p:extLst>
      <p:ext uri="{BB962C8B-B14F-4D97-AF65-F5344CB8AC3E}">
        <p14:creationId xmlns:p14="http://schemas.microsoft.com/office/powerpoint/2010/main" val="3815084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חברת בית – מבחן הנכסים</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681190"/>
          </a:xfrm>
        </p:spPr>
        <p:txBody>
          <a:bodyPr>
            <a:normAutofit fontScale="92500" lnSpcReduction="10000"/>
          </a:bodyPr>
          <a:lstStyle/>
          <a:p>
            <a:pPr marL="0" indent="0" algn="just">
              <a:lnSpc>
                <a:spcPct val="150000"/>
              </a:lnSpc>
              <a:spcBef>
                <a:spcPts val="600"/>
              </a:spcBef>
              <a:buFontTx/>
              <a:buNone/>
            </a:pPr>
            <a:r>
              <a:rPr lang="he-IL" altLang="he-IL" sz="2100" dirty="0"/>
              <a:t>כל נכסי החברה מהיום שחלפו שישה חודשים ממועד הקמתה הם אחד או יותר מאלה:</a:t>
            </a:r>
          </a:p>
          <a:p>
            <a:pPr algn="just">
              <a:lnSpc>
                <a:spcPct val="150000"/>
              </a:lnSpc>
              <a:spcBef>
                <a:spcPts val="600"/>
              </a:spcBef>
              <a:buFont typeface="Arial" panose="020B0604020202020204" pitchFamily="34" charset="0"/>
              <a:buChar char="•"/>
            </a:pPr>
            <a:r>
              <a:rPr lang="he-IL" altLang="he-IL" sz="2100" dirty="0"/>
              <a:t>בניין (לרבות רכוש שהוא חלק ממנו – ריהוט, מיזוג אוויר וכו'). חניון אינו בניין, וכך גם בניין ששטחו פחות מ-30% מהשטח הניתן לבנייה.</a:t>
            </a:r>
          </a:p>
          <a:p>
            <a:pPr algn="just">
              <a:lnSpc>
                <a:spcPct val="150000"/>
              </a:lnSpc>
              <a:spcBef>
                <a:spcPts val="600"/>
              </a:spcBef>
              <a:buFont typeface="Arial" panose="020B0604020202020204" pitchFamily="34" charset="0"/>
              <a:buChar char="•"/>
            </a:pPr>
            <a:r>
              <a:rPr lang="he-IL" altLang="he-IL" sz="2100" dirty="0"/>
              <a:t>קרקע – בתנאי שתושלם תוך 5 שנים בניית בניין בהיקף של 70% לפחות מהשטח הניתן לבנייה. ניתן להאריך בשנתיים נוספות מטעמים מיוחדים שיירשמו.</a:t>
            </a:r>
          </a:p>
          <a:p>
            <a:pPr algn="just">
              <a:lnSpc>
                <a:spcPct val="150000"/>
              </a:lnSpc>
              <a:spcBef>
                <a:spcPts val="600"/>
              </a:spcBef>
              <a:buFont typeface="Arial" panose="020B0604020202020204" pitchFamily="34" charset="0"/>
              <a:buChar char="•"/>
            </a:pPr>
            <a:r>
              <a:rPr lang="he-IL" altLang="he-IL" sz="2100" dirty="0"/>
              <a:t>מזומנים המשמשים לרכישת קרקע או בניין. בתנאי שיוחזקו עד 12 חודשים מתום שנת המס שבה הושקעו בחברה.</a:t>
            </a:r>
          </a:p>
          <a:p>
            <a:pPr algn="just">
              <a:lnSpc>
                <a:spcPct val="150000"/>
              </a:lnSpc>
              <a:spcBef>
                <a:spcPts val="600"/>
              </a:spcBef>
              <a:buFont typeface="Arial" panose="020B0604020202020204" pitchFamily="34" charset="0"/>
              <a:buChar char="•"/>
            </a:pPr>
            <a:r>
              <a:rPr lang="he-IL" altLang="he-IL" sz="2100" dirty="0"/>
              <a:t>מזומנים שמקורם ברווחי חברת הבית ושולם בגינם המס.</a:t>
            </a:r>
          </a:p>
          <a:p>
            <a:pPr algn="just">
              <a:lnSpc>
                <a:spcPct val="150000"/>
              </a:lnSpc>
              <a:spcBef>
                <a:spcPts val="600"/>
              </a:spcBef>
              <a:buFont typeface="Arial" panose="020B0604020202020204" pitchFamily="34" charset="0"/>
              <a:buChar char="•"/>
            </a:pPr>
            <a:r>
              <a:rPr lang="he-IL" altLang="he-IL" sz="2100" dirty="0"/>
              <a:t>מניות בחברת בית אחרת.</a:t>
            </a:r>
          </a:p>
          <a:p>
            <a:pPr algn="just">
              <a:lnSpc>
                <a:spcPct val="150000"/>
              </a:lnSpc>
              <a:spcBef>
                <a:spcPts val="600"/>
              </a:spcBef>
              <a:buFont typeface="Arial" panose="020B0604020202020204" pitchFamily="34" charset="0"/>
              <a:buChar char="•"/>
            </a:pPr>
            <a:r>
              <a:rPr lang="he-IL" altLang="he-IL" sz="2100" dirty="0"/>
              <a:t>מניות </a:t>
            </a:r>
            <a:r>
              <a:rPr lang="he-IL" altLang="he-IL" sz="2100" u="sng" dirty="0"/>
              <a:t>שנרכשו</a:t>
            </a:r>
            <a:r>
              <a:rPr lang="he-IL" altLang="he-IL" sz="2100" dirty="0"/>
              <a:t> באיגוד מקרקעין, בתנאי שההחזקה באיגוד היא מעל 50%.</a:t>
            </a:r>
          </a:p>
          <a:p>
            <a:pPr marL="0" indent="0" algn="just">
              <a:lnSpc>
                <a:spcPct val="150000"/>
              </a:lnSpc>
              <a:spcBef>
                <a:spcPts val="600"/>
              </a:spcBef>
              <a:buFontTx/>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23</a:t>
            </a:fld>
            <a:endParaRPr lang="en-US" altLang="he-IL">
              <a:latin typeface="Arial" panose="020B0604020202020204" pitchFamily="34" charset="0"/>
            </a:endParaRPr>
          </a:p>
        </p:txBody>
      </p:sp>
    </p:spTree>
    <p:extLst>
      <p:ext uri="{BB962C8B-B14F-4D97-AF65-F5344CB8AC3E}">
        <p14:creationId xmlns:p14="http://schemas.microsoft.com/office/powerpoint/2010/main" val="2616727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חברת בית – מבחן העיסוק</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681190"/>
          </a:xfrm>
        </p:spPr>
        <p:txBody>
          <a:bodyPr>
            <a:normAutofit fontScale="92500" lnSpcReduction="10000"/>
          </a:bodyPr>
          <a:lstStyle/>
          <a:p>
            <a:pPr algn="just">
              <a:lnSpc>
                <a:spcPct val="150000"/>
              </a:lnSpc>
              <a:spcBef>
                <a:spcPts val="600"/>
              </a:spcBef>
              <a:buFont typeface="Arial" panose="020B0604020202020204" pitchFamily="34" charset="0"/>
              <a:buChar char="•"/>
            </a:pPr>
            <a:r>
              <a:rPr lang="he-IL" altLang="he-IL" sz="2100" dirty="0"/>
              <a:t>החברה עוסקת אך ורק בהחזקה של בניינים, או של קרקע שעתידים לבנות עליה, או שעוסקת בהחזקת חברת בית או איגוד מקרקעין. כלומר הכנסות החברה נובעות רק מדמי שכירות שמקורן בסעיפים 2(6) או 2(1) לפקודה, או כהכנסה מדיבידנד במקרה שמחזיקה באיגוד מקרקעין. </a:t>
            </a:r>
          </a:p>
          <a:p>
            <a:pPr algn="just">
              <a:lnSpc>
                <a:spcPct val="150000"/>
              </a:lnSpc>
              <a:spcBef>
                <a:spcPts val="600"/>
              </a:spcBef>
              <a:buFont typeface="Arial" panose="020B0604020202020204" pitchFamily="34" charset="0"/>
              <a:buChar char="•"/>
            </a:pPr>
            <a:r>
              <a:rPr lang="he-IL" altLang="he-IL" sz="2100" dirty="0"/>
              <a:t>הכנסות אחרות יכולות לפגוע בסיווג החברה כחברת בית.</a:t>
            </a:r>
          </a:p>
          <a:p>
            <a:pPr algn="just">
              <a:lnSpc>
                <a:spcPct val="150000"/>
              </a:lnSpc>
              <a:spcBef>
                <a:spcPts val="600"/>
              </a:spcBef>
              <a:buFont typeface="Arial" panose="020B0604020202020204" pitchFamily="34" charset="0"/>
              <a:buChar char="•"/>
            </a:pPr>
            <a:r>
              <a:rPr lang="he-IL" altLang="he-IL" sz="2100" b="1" u="sng" dirty="0"/>
              <a:t>פס"ד עופר נכסי רעננה:</a:t>
            </a:r>
            <a:r>
              <a:rPr lang="he-IL" altLang="he-IL" sz="2100" dirty="0"/>
              <a:t> מכירת חשמל לשוכרים בקניון והחזקה בחברת הניהול של הקניון הן פעילויות החורגות מ"החזקה של בנינים".</a:t>
            </a:r>
          </a:p>
          <a:p>
            <a:pPr algn="just">
              <a:lnSpc>
                <a:spcPct val="150000"/>
              </a:lnSpc>
              <a:spcBef>
                <a:spcPts val="600"/>
              </a:spcBef>
              <a:buFont typeface="Arial" panose="020B0604020202020204" pitchFamily="34" charset="0"/>
              <a:buChar char="•"/>
            </a:pPr>
            <a:r>
              <a:rPr lang="he-IL" altLang="he-IL" sz="2100" b="1" u="sng" dirty="0"/>
              <a:t>חוזר 2/2019:</a:t>
            </a:r>
            <a:r>
              <a:rPr lang="he-IL" altLang="he-IL" sz="2100" dirty="0"/>
              <a:t> הכנסות נלוות להכנסות דמי השכירות שאינן מהותיות, הנובעות משירותים הניתנים לפי הוראה רגולטורית, לא יהוו הפרה של התנאי.</a:t>
            </a:r>
          </a:p>
          <a:p>
            <a:pPr algn="just">
              <a:lnSpc>
                <a:spcPct val="150000"/>
              </a:lnSpc>
              <a:spcBef>
                <a:spcPts val="600"/>
              </a:spcBef>
              <a:buFont typeface="Arial" panose="020B0604020202020204" pitchFamily="34" charset="0"/>
              <a:buChar char="•"/>
            </a:pPr>
            <a:r>
              <a:rPr lang="he-IL" altLang="he-IL" sz="2100" dirty="0"/>
              <a:t>ייזום והשבחה של בניינים לא ייחשב כעיסוק בהחזקת בניינים.</a:t>
            </a:r>
          </a:p>
          <a:p>
            <a:pPr algn="just">
              <a:lnSpc>
                <a:spcPct val="150000"/>
              </a:lnSpc>
              <a:spcBef>
                <a:spcPts val="600"/>
              </a:spcBef>
              <a:buFont typeface="Arial" panose="020B0604020202020204" pitchFamily="34" charset="0"/>
              <a:buChar char="•"/>
            </a:pPr>
            <a:endParaRPr lang="he-IL" altLang="he-IL" sz="2100" dirty="0"/>
          </a:p>
          <a:p>
            <a:pPr algn="just">
              <a:lnSpc>
                <a:spcPct val="150000"/>
              </a:lnSpc>
              <a:spcBef>
                <a:spcPts val="600"/>
              </a:spcBef>
              <a:buFont typeface="Arial" panose="020B0604020202020204" pitchFamily="34" charset="0"/>
              <a:buChar char="•"/>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24</a:t>
            </a:fld>
            <a:endParaRPr lang="en-US" altLang="he-IL">
              <a:latin typeface="Arial" panose="020B0604020202020204" pitchFamily="34" charset="0"/>
            </a:endParaRPr>
          </a:p>
        </p:txBody>
      </p:sp>
    </p:spTree>
    <p:extLst>
      <p:ext uri="{BB962C8B-B14F-4D97-AF65-F5344CB8AC3E}">
        <p14:creationId xmlns:p14="http://schemas.microsoft.com/office/powerpoint/2010/main" val="1977871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כניסה ויציאה ממעמד של חברת בית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681190"/>
          </a:xfrm>
        </p:spPr>
        <p:txBody>
          <a:bodyPr>
            <a:normAutofit fontScale="77500" lnSpcReduction="20000"/>
          </a:bodyPr>
          <a:lstStyle/>
          <a:p>
            <a:pPr algn="just">
              <a:lnSpc>
                <a:spcPct val="150000"/>
              </a:lnSpc>
              <a:spcBef>
                <a:spcPts val="600"/>
              </a:spcBef>
              <a:buFont typeface="Arial" panose="020B0604020202020204" pitchFamily="34" charset="0"/>
              <a:buChar char="•"/>
            </a:pPr>
            <a:r>
              <a:rPr lang="he-IL" altLang="he-IL" sz="2100" dirty="0"/>
              <a:t>על החברה להודיע תוך 3 חודשים ממועד התאגדותה על רצונה להיחשב כחברת בית, באמצעות הודעה בחתימת כל בעלי המניות (בחברת בית תושבת חוץ – נדרשת חתימת בעלי מניות ישראלים בלבד).</a:t>
            </a:r>
          </a:p>
          <a:p>
            <a:pPr algn="just">
              <a:lnSpc>
                <a:spcPct val="150000"/>
              </a:lnSpc>
              <a:spcBef>
                <a:spcPts val="600"/>
              </a:spcBef>
              <a:buFont typeface="Arial" panose="020B0604020202020204" pitchFamily="34" charset="0"/>
              <a:buChar char="•"/>
            </a:pPr>
            <a:r>
              <a:rPr lang="he-IL" altLang="he-IL" sz="2100" dirty="0"/>
              <a:t>עד חודש לפי תום שנת המס (30 לנובמבר) ניתן להודיע על חזרה מבקשה להיחשב כחברת בית, והחברה תחדל להיות חברת בית מהשנה העוקבת.</a:t>
            </a:r>
          </a:p>
          <a:p>
            <a:pPr algn="just">
              <a:lnSpc>
                <a:spcPct val="150000"/>
              </a:lnSpc>
              <a:spcBef>
                <a:spcPts val="600"/>
              </a:spcBef>
              <a:buFont typeface="Arial" panose="020B0604020202020204" pitchFamily="34" charset="0"/>
              <a:buChar char="•"/>
            </a:pPr>
            <a:r>
              <a:rPr lang="he-IL" altLang="he-IL" sz="2100" dirty="0"/>
              <a:t>חברה שחדל להתקיים בה במהלך שנת מס אחד התנאים תחדל להיות חברת בית </a:t>
            </a:r>
            <a:r>
              <a:rPr lang="he-IL" altLang="he-IL" sz="2100" u="sng" dirty="0"/>
              <a:t>מתחילת</a:t>
            </a:r>
            <a:r>
              <a:rPr lang="he-IL" altLang="he-IL" sz="2100" dirty="0"/>
              <a:t> אותה שנת המס. </a:t>
            </a:r>
          </a:p>
          <a:p>
            <a:pPr algn="just">
              <a:lnSpc>
                <a:spcPct val="150000"/>
              </a:lnSpc>
              <a:spcBef>
                <a:spcPts val="600"/>
              </a:spcBef>
              <a:buFont typeface="Arial" panose="020B0604020202020204" pitchFamily="34" charset="0"/>
              <a:buChar char="•"/>
            </a:pPr>
            <a:r>
              <a:rPr lang="he-IL" altLang="he-IL" sz="2100" b="1" dirty="0"/>
              <a:t>אולם </a:t>
            </a:r>
            <a:r>
              <a:rPr lang="he-IL" altLang="he-IL" sz="2100" dirty="0"/>
              <a:t>– אם חדל להתקיים תנאי הנכסים או תנאי העיסוק החברה לא תחדל להיות חברת בית בהתקיים אחד מאלה:</a:t>
            </a:r>
          </a:p>
          <a:p>
            <a:pPr marL="857250" lvl="1" indent="-457200" algn="just">
              <a:lnSpc>
                <a:spcPct val="150000"/>
              </a:lnSpc>
              <a:spcBef>
                <a:spcPts val="600"/>
              </a:spcBef>
              <a:buAutoNum type="arabicPeriod"/>
            </a:pPr>
            <a:r>
              <a:rPr lang="he-IL" altLang="he-IL" sz="2100" dirty="0"/>
              <a:t>במהלך השנה העוקבת החברה רכשה בניין או חברת בית או איגוד מקרקעין.</a:t>
            </a:r>
          </a:p>
          <a:p>
            <a:pPr marL="857250" lvl="1" indent="-457200" algn="just">
              <a:lnSpc>
                <a:spcPct val="150000"/>
              </a:lnSpc>
              <a:spcBef>
                <a:spcPts val="600"/>
              </a:spcBef>
              <a:buAutoNum type="arabicPeriod"/>
            </a:pPr>
            <a:r>
              <a:rPr lang="he-IL" altLang="he-IL" sz="2100" dirty="0"/>
              <a:t>במהלך השנה העוקבת החברה התפרקה.</a:t>
            </a:r>
          </a:p>
          <a:p>
            <a:pPr marL="342900" lvl="1" indent="-342900" algn="just">
              <a:lnSpc>
                <a:spcPct val="150000"/>
              </a:lnSpc>
              <a:spcBef>
                <a:spcPts val="600"/>
              </a:spcBef>
              <a:buFont typeface="Arial" panose="020B0604020202020204" pitchFamily="34" charset="0"/>
              <a:buChar char="•"/>
            </a:pPr>
            <a:r>
              <a:rPr lang="he-IL" altLang="he-IL" sz="2100" dirty="0">
                <a:ea typeface="+mn-ea"/>
              </a:rPr>
              <a:t>חברה שחדלה להיות חברת בית, בין מרצון ובין שלא מרצון, לא תוכל לחזור מכך.</a:t>
            </a:r>
          </a:p>
          <a:p>
            <a:pPr marL="0" indent="0" algn="just">
              <a:lnSpc>
                <a:spcPct val="150000"/>
              </a:lnSpc>
              <a:spcBef>
                <a:spcPts val="600"/>
              </a:spcBef>
              <a:buNone/>
            </a:pPr>
            <a:endParaRPr lang="he-IL" altLang="he-IL" sz="2100" dirty="0"/>
          </a:p>
          <a:p>
            <a:pPr algn="just">
              <a:lnSpc>
                <a:spcPct val="150000"/>
              </a:lnSpc>
              <a:spcBef>
                <a:spcPts val="600"/>
              </a:spcBef>
              <a:buFont typeface="Arial" panose="020B0604020202020204" pitchFamily="34" charset="0"/>
              <a:buChar char="•"/>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25</a:t>
            </a:fld>
            <a:endParaRPr lang="en-US" altLang="he-IL">
              <a:latin typeface="Arial" panose="020B0604020202020204" pitchFamily="34" charset="0"/>
            </a:endParaRPr>
          </a:p>
        </p:txBody>
      </p:sp>
    </p:spTree>
    <p:extLst>
      <p:ext uri="{BB962C8B-B14F-4D97-AF65-F5344CB8AC3E}">
        <p14:creationId xmlns:p14="http://schemas.microsoft.com/office/powerpoint/2010/main" val="588112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הסדר המס החל על חברת בית ובעל המניות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825206"/>
          </a:xfrm>
        </p:spPr>
        <p:txBody>
          <a:bodyPr>
            <a:normAutofit fontScale="92500" lnSpcReduction="10000"/>
          </a:bodyPr>
          <a:lstStyle/>
          <a:p>
            <a:pPr algn="just">
              <a:lnSpc>
                <a:spcPct val="150000"/>
              </a:lnSpc>
              <a:spcBef>
                <a:spcPts val="600"/>
              </a:spcBef>
              <a:buFont typeface="Arial" panose="020B0604020202020204" pitchFamily="34" charset="0"/>
              <a:buChar char="•"/>
            </a:pPr>
            <a:r>
              <a:rPr lang="he-IL" altLang="he-IL" sz="1900" dirty="0"/>
              <a:t>יש לייחס את הכנסתה החייבת ואת הפסדיה של חברת הבית לבעלי המניות לפי חלקם היחסי בזכויות לרווחי החברה (הכנסה חייבת – לרבות שבח מקרקעין).</a:t>
            </a:r>
          </a:p>
          <a:p>
            <a:pPr algn="just">
              <a:lnSpc>
                <a:spcPct val="150000"/>
              </a:lnSpc>
              <a:spcBef>
                <a:spcPts val="600"/>
              </a:spcBef>
              <a:buFont typeface="Arial" panose="020B0604020202020204" pitchFamily="34" charset="0"/>
              <a:buChar char="•"/>
            </a:pPr>
            <a:r>
              <a:rPr lang="he-IL" altLang="he-IL" sz="1900" dirty="0"/>
              <a:t>חישוב ההכנסה החייבת או ההפסד נעשים בשלב הראשון ברמת החברה, ובשלב השני מיוחסת התוצאה לבעל המניות. </a:t>
            </a:r>
          </a:p>
          <a:p>
            <a:pPr algn="just">
              <a:lnSpc>
                <a:spcPct val="150000"/>
              </a:lnSpc>
              <a:spcBef>
                <a:spcPts val="600"/>
              </a:spcBef>
              <a:buFont typeface="Arial" panose="020B0604020202020204" pitchFamily="34" charset="0"/>
              <a:buChar char="•"/>
            </a:pPr>
            <a:r>
              <a:rPr lang="he-IL" altLang="he-IL" sz="1900" dirty="0"/>
              <a:t>רווחי חברת הבית שחויבו בשיעור מס של </a:t>
            </a:r>
            <a:r>
              <a:rPr lang="he-IL" altLang="he-IL" sz="1900" u="sng" dirty="0"/>
              <a:t>יחיד</a:t>
            </a:r>
            <a:r>
              <a:rPr lang="he-IL" altLang="he-IL" sz="1900" dirty="0"/>
              <a:t>, וחולקו, גם אם לאחר שחדלה להיות חברת בית, ייחשבו כאילו לא חולקו. לעניין זה הרווחים כוללים גם הכנסה פטורה, ובניכוי הפסדים שנוצרו בשנות ההטבה ובהפחתת המס החל אם שולם ע"י החברה.</a:t>
            </a:r>
          </a:p>
          <a:p>
            <a:pPr algn="just">
              <a:lnSpc>
                <a:spcPct val="150000"/>
              </a:lnSpc>
              <a:spcBef>
                <a:spcPts val="600"/>
              </a:spcBef>
              <a:buFont typeface="Arial" panose="020B0604020202020204" pitchFamily="34" charset="0"/>
              <a:buChar char="•"/>
            </a:pPr>
            <a:r>
              <a:rPr lang="he-IL" altLang="he-IL" sz="1900" dirty="0"/>
              <a:t>הכנסות המיוחסות לבעל מניות שהוא </a:t>
            </a:r>
            <a:r>
              <a:rPr lang="he-IL" altLang="he-IL" sz="1900" u="sng" dirty="0"/>
              <a:t>חברה</a:t>
            </a:r>
            <a:r>
              <a:rPr lang="he-IL" altLang="he-IL" sz="1900" dirty="0"/>
              <a:t> חייבות במס חברות. רווחים המחולקים לבעל המניות ייחשבו כחלוקת דיבידנד בין חברתי.</a:t>
            </a:r>
          </a:p>
          <a:p>
            <a:pPr algn="just">
              <a:lnSpc>
                <a:spcPct val="150000"/>
              </a:lnSpc>
              <a:spcBef>
                <a:spcPts val="600"/>
              </a:spcBef>
              <a:buFont typeface="Arial" panose="020B0604020202020204" pitchFamily="34" charset="0"/>
              <a:buChar char="•"/>
            </a:pPr>
            <a:r>
              <a:rPr lang="he-IL" altLang="he-IL" sz="1900" dirty="0"/>
              <a:t>הפסדים של בעל המניות מהתקופה שלפני שנות ההטבה אינם ניתנים לקיזוז כנגד הכנסות החברה.</a:t>
            </a:r>
          </a:p>
          <a:p>
            <a:pPr algn="just">
              <a:lnSpc>
                <a:spcPct val="150000"/>
              </a:lnSpc>
              <a:spcBef>
                <a:spcPts val="600"/>
              </a:spcBef>
              <a:buFont typeface="Arial" panose="020B0604020202020204" pitchFamily="34" charset="0"/>
              <a:buChar char="•"/>
            </a:pPr>
            <a:endParaRPr lang="he-IL" altLang="he-IL" sz="1900" dirty="0"/>
          </a:p>
          <a:p>
            <a:pPr algn="just">
              <a:lnSpc>
                <a:spcPct val="150000"/>
              </a:lnSpc>
              <a:spcBef>
                <a:spcPts val="600"/>
              </a:spcBef>
              <a:buFont typeface="Arial" panose="020B0604020202020204" pitchFamily="34" charset="0"/>
              <a:buChar char="•"/>
            </a:pPr>
            <a:endParaRPr lang="he-IL" altLang="he-IL" sz="19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26</a:t>
            </a:fld>
            <a:endParaRPr lang="en-US" altLang="he-IL">
              <a:latin typeface="Arial" panose="020B0604020202020204" pitchFamily="34" charset="0"/>
            </a:endParaRPr>
          </a:p>
        </p:txBody>
      </p:sp>
    </p:spTree>
    <p:extLst>
      <p:ext uri="{BB962C8B-B14F-4D97-AF65-F5344CB8AC3E}">
        <p14:creationId xmlns:p14="http://schemas.microsoft.com/office/powerpoint/2010/main" val="1569810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הסדר המס החל על חברת בית ובעל המניות - המשך</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681190"/>
          </a:xfrm>
        </p:spPr>
        <p:txBody>
          <a:bodyPr>
            <a:normAutofit/>
          </a:bodyPr>
          <a:lstStyle/>
          <a:p>
            <a:pPr algn="just">
              <a:lnSpc>
                <a:spcPct val="150000"/>
              </a:lnSpc>
              <a:spcBef>
                <a:spcPts val="600"/>
              </a:spcBef>
              <a:buFont typeface="Arial" panose="020B0604020202020204" pitchFamily="34" charset="0"/>
              <a:buChar char="•"/>
            </a:pPr>
            <a:r>
              <a:rPr lang="he-IL" altLang="he-IL" sz="2100" dirty="0"/>
              <a:t>את המס ניתן לגבות הן מחברת הבית והן מבעל המניות, בהתאם לחלקו ברווחים. זיכויים, הטבות, קיזוזים או ניכויים אישיים של בעל המניות כנגד הכנסות החברה המיוחסות ליחיד ייעשו על-ידו רק במסגרת הדו"ח האישי.</a:t>
            </a:r>
          </a:p>
          <a:p>
            <a:pPr algn="just">
              <a:lnSpc>
                <a:spcPct val="150000"/>
              </a:lnSpc>
              <a:spcBef>
                <a:spcPts val="600"/>
              </a:spcBef>
              <a:buFont typeface="Arial" panose="020B0604020202020204" pitchFamily="34" charset="0"/>
              <a:buChar char="•"/>
            </a:pPr>
            <a:r>
              <a:rPr lang="he-IL" altLang="he-IL" sz="2100" dirty="0"/>
              <a:t>לעניין מקדמות בעל המניות: יש לצרף את החלק היחסי </a:t>
            </a:r>
            <a:r>
              <a:rPr lang="he-IL" altLang="he-IL" sz="2100" u="sng" dirty="0"/>
              <a:t>בהכנסה החייבת</a:t>
            </a:r>
            <a:r>
              <a:rPr lang="he-IL" altLang="he-IL" sz="2100" dirty="0"/>
              <a:t> של החברה למחזור המהווה בסיס למקדמות. למעט אם החברה משלמת את המס בשם בעל המניות ושילמה מקדמות בעצמה. </a:t>
            </a:r>
          </a:p>
          <a:p>
            <a:pPr algn="just">
              <a:lnSpc>
                <a:spcPct val="150000"/>
              </a:lnSpc>
              <a:spcBef>
                <a:spcPts val="600"/>
              </a:spcBef>
              <a:buFont typeface="Arial" panose="020B0604020202020204" pitchFamily="34" charset="0"/>
              <a:buChar char="•"/>
            </a:pPr>
            <a:r>
              <a:rPr lang="he-IL" altLang="he-IL" sz="2100" dirty="0"/>
              <a:t>לעניין קיזוז הפסדים: הפסדים של בעל המניות מהתקופה שלפני שנות ההטבה, וכן מהתקופה שלפני הפיכתו לבעל מניות בחברת בית, אינם ניתנים לקיזוז כנגד הכנסות החברה.</a:t>
            </a:r>
          </a:p>
          <a:p>
            <a:pPr algn="just">
              <a:lnSpc>
                <a:spcPct val="150000"/>
              </a:lnSpc>
              <a:spcBef>
                <a:spcPts val="600"/>
              </a:spcBef>
              <a:buFont typeface="Arial" panose="020B0604020202020204" pitchFamily="34" charset="0"/>
              <a:buChar char="•"/>
            </a:pPr>
            <a:endParaRPr lang="he-IL" altLang="he-IL" sz="2100" dirty="0"/>
          </a:p>
          <a:p>
            <a:pPr algn="just">
              <a:lnSpc>
                <a:spcPct val="150000"/>
              </a:lnSpc>
              <a:spcBef>
                <a:spcPts val="600"/>
              </a:spcBef>
              <a:buFont typeface="Arial" panose="020B0604020202020204" pitchFamily="34" charset="0"/>
              <a:buChar char="•"/>
            </a:pPr>
            <a:endParaRPr lang="he-IL" altLang="he-IL" sz="2100" dirty="0"/>
          </a:p>
          <a:p>
            <a:pPr algn="just">
              <a:lnSpc>
                <a:spcPct val="150000"/>
              </a:lnSpc>
              <a:spcBef>
                <a:spcPts val="600"/>
              </a:spcBef>
              <a:buFont typeface="Arial" panose="020B0604020202020204" pitchFamily="34" charset="0"/>
              <a:buChar char="•"/>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27</a:t>
            </a:fld>
            <a:endParaRPr lang="en-US" altLang="he-IL">
              <a:latin typeface="Arial" panose="020B0604020202020204" pitchFamily="34" charset="0"/>
            </a:endParaRPr>
          </a:p>
        </p:txBody>
      </p:sp>
    </p:spTree>
    <p:extLst>
      <p:ext uri="{BB962C8B-B14F-4D97-AF65-F5344CB8AC3E}">
        <p14:creationId xmlns:p14="http://schemas.microsoft.com/office/powerpoint/2010/main" val="2067187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57200" y="0"/>
            <a:ext cx="8229600" cy="620713"/>
          </a:xfrm>
        </p:spPr>
        <p:txBody>
          <a:bodyPr/>
          <a:lstStyle/>
          <a:p>
            <a:r>
              <a:rPr lang="he-IL" altLang="he-IL" sz="2300" b="1" dirty="0"/>
              <a:t>מכירת המניות בחברת בית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467544" y="908720"/>
            <a:ext cx="8229600" cy="4681190"/>
          </a:xfrm>
        </p:spPr>
        <p:txBody>
          <a:bodyPr>
            <a:normAutofit/>
          </a:bodyPr>
          <a:lstStyle/>
          <a:p>
            <a:pPr marL="0" indent="0" algn="just">
              <a:lnSpc>
                <a:spcPct val="150000"/>
              </a:lnSpc>
              <a:spcBef>
                <a:spcPts val="600"/>
              </a:spcBef>
              <a:buNone/>
            </a:pPr>
            <a:r>
              <a:rPr lang="he-IL" altLang="he-IL" sz="2100" dirty="0"/>
              <a:t>בעת מכירת מניות חברת בית יחולו הוראות אלה:</a:t>
            </a:r>
          </a:p>
          <a:p>
            <a:pPr marL="0" indent="0" algn="just">
              <a:lnSpc>
                <a:spcPct val="150000"/>
              </a:lnSpc>
              <a:spcBef>
                <a:spcPts val="600"/>
              </a:spcBef>
              <a:buNone/>
            </a:pPr>
            <a:r>
              <a:rPr lang="he-IL" altLang="he-IL" sz="2100" dirty="0"/>
              <a:t>כאשר המניה הנמכרת מגלמת בתוכה רווחים שחויבו בשיעורי מס של </a:t>
            </a:r>
            <a:r>
              <a:rPr lang="he-IL" altLang="he-IL" sz="2100" u="sng" dirty="0"/>
              <a:t>יחיד</a:t>
            </a:r>
            <a:r>
              <a:rPr lang="he-IL" altLang="he-IL" sz="2100" dirty="0"/>
              <a:t> שהצטברו בחברה ולא חולקו, יופחת מהתמורה לגבי המוכר ומהמחיר המקורי עבור הרוכש סכום כדלקמן:</a:t>
            </a:r>
          </a:p>
          <a:p>
            <a:pPr marL="0" indent="0" algn="just">
              <a:lnSpc>
                <a:spcPct val="150000"/>
              </a:lnSpc>
              <a:spcBef>
                <a:spcPts val="600"/>
              </a:spcBef>
              <a:buNone/>
            </a:pPr>
            <a:r>
              <a:rPr lang="he-IL" altLang="he-IL" sz="2100" dirty="0"/>
              <a:t>          </a:t>
            </a:r>
            <a:r>
              <a:rPr lang="he-IL" altLang="he-IL" sz="2100" spc="-100" dirty="0"/>
              <a:t>המניה הנמכרת</a:t>
            </a:r>
          </a:p>
          <a:p>
            <a:pPr marL="0" indent="0" algn="ctr">
              <a:spcBef>
                <a:spcPts val="0"/>
              </a:spcBef>
              <a:buNone/>
            </a:pPr>
            <a:r>
              <a:rPr lang="he-IL" altLang="he-IL" sz="2100" spc="-100" dirty="0"/>
              <a:t>-----------------------------------  </a:t>
            </a:r>
            <a:r>
              <a:rPr lang="en-US" altLang="he-IL" sz="2100" spc="-100" dirty="0"/>
              <a:t>X</a:t>
            </a:r>
            <a:r>
              <a:rPr lang="he-IL" altLang="he-IL" sz="2100" spc="-100" dirty="0"/>
              <a:t>   רווחי החברה שחויבו בשיעור מס של יחיד ולא חולקו</a:t>
            </a:r>
          </a:p>
          <a:p>
            <a:pPr marL="0" indent="0">
              <a:spcBef>
                <a:spcPts val="0"/>
              </a:spcBef>
              <a:buNone/>
            </a:pPr>
            <a:r>
              <a:rPr lang="he-IL" altLang="he-IL" sz="2100" spc="-100" dirty="0"/>
              <a:t>    כלל הזכויות ברווחי החברה </a:t>
            </a:r>
            <a:br>
              <a:rPr lang="en-US" altLang="he-IL" sz="2100" spc="-100" dirty="0"/>
            </a:br>
            <a:r>
              <a:rPr lang="he-IL" altLang="he-IL" sz="2100" spc="-100" dirty="0"/>
              <a:t>  שחויבו בשיעור המס של יחיד</a:t>
            </a:r>
          </a:p>
          <a:p>
            <a:pPr marL="0" indent="0" algn="just">
              <a:lnSpc>
                <a:spcPct val="150000"/>
              </a:lnSpc>
              <a:spcBef>
                <a:spcPts val="600"/>
              </a:spcBef>
              <a:buNone/>
            </a:pPr>
            <a:r>
              <a:rPr lang="he-IL" altLang="he-IL" sz="2100" dirty="0"/>
              <a:t>במקביל: לא יחולו הוראות סעיף 94ב לפקודה (</a:t>
            </a:r>
            <a:r>
              <a:rPr lang="he-IL" altLang="he-IL" sz="2100" dirty="0" err="1"/>
              <a:t>רר"ל</a:t>
            </a:r>
            <a:r>
              <a:rPr lang="he-IL" altLang="he-IL" sz="2100" dirty="0"/>
              <a:t>) וסעיף 71א לחוק מסמ"ק (רווח נוסף בפירוק).</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28</a:t>
            </a:fld>
            <a:endParaRPr lang="en-US" altLang="he-IL">
              <a:latin typeface="Arial" panose="020B0604020202020204" pitchFamily="34" charset="0"/>
            </a:endParaRPr>
          </a:p>
        </p:txBody>
      </p:sp>
    </p:spTree>
    <p:extLst>
      <p:ext uri="{BB962C8B-B14F-4D97-AF65-F5344CB8AC3E}">
        <p14:creationId xmlns:p14="http://schemas.microsoft.com/office/powerpoint/2010/main" val="1206235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57200" y="0"/>
            <a:ext cx="8229600" cy="620713"/>
          </a:xfrm>
        </p:spPr>
        <p:txBody>
          <a:bodyPr/>
          <a:lstStyle/>
          <a:p>
            <a:r>
              <a:rPr lang="he-IL" altLang="he-IL" sz="2300" b="1" dirty="0"/>
              <a:t>מכירת המניות בחברת בית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467544" y="908720"/>
            <a:ext cx="8229600" cy="4681190"/>
          </a:xfrm>
        </p:spPr>
        <p:txBody>
          <a:bodyPr>
            <a:normAutofit/>
          </a:bodyPr>
          <a:lstStyle/>
          <a:p>
            <a:pPr marL="0" indent="0" algn="just">
              <a:lnSpc>
                <a:spcPct val="150000"/>
              </a:lnSpc>
              <a:spcBef>
                <a:spcPts val="600"/>
              </a:spcBef>
              <a:buNone/>
            </a:pPr>
            <a:r>
              <a:rPr lang="he-IL" altLang="he-IL" sz="2100" dirty="0"/>
              <a:t>על מנת למנוע כפל הטבה, הפסדים שיוחסו לבעל המניות בשנים שלפני המכירה יתווספו לתמורה של המוכר.</a:t>
            </a:r>
          </a:p>
          <a:p>
            <a:pPr marL="0" indent="0" algn="just">
              <a:lnSpc>
                <a:spcPct val="150000"/>
              </a:lnSpc>
              <a:spcBef>
                <a:spcPts val="600"/>
              </a:spcBef>
              <a:buNone/>
            </a:pPr>
            <a:r>
              <a:rPr lang="he-IL" altLang="he-IL" sz="2100" dirty="0"/>
              <a:t>"הפסדים" – סכום השווה להכנסה חייבת שיוחסה למוכר בניכוי הפסדים שיוחסו לו בתקופת ההטבה, ובלבד שהתוצאה היא סכום שלילי.</a:t>
            </a:r>
          </a:p>
          <a:p>
            <a:pPr marL="0" indent="0" algn="just">
              <a:lnSpc>
                <a:spcPct val="150000"/>
              </a:lnSpc>
              <a:spcBef>
                <a:spcPts val="600"/>
              </a:spcBef>
              <a:buNone/>
            </a:pPr>
            <a:r>
              <a:rPr lang="he-IL" altLang="he-IL" sz="2100" dirty="0"/>
              <a:t>אם ההפסדים טרם קוזזו ע"י המוכר הוא רשאי לקזזם כנגד רווח ההון הריאלי או השבח הריאלי ממכירת המניה. </a:t>
            </a:r>
          </a:p>
          <a:p>
            <a:pPr marL="0" indent="0" algn="just">
              <a:lnSpc>
                <a:spcPct val="150000"/>
              </a:lnSpc>
              <a:spcBef>
                <a:spcPts val="600"/>
              </a:spcBef>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29</a:t>
            </a:fld>
            <a:endParaRPr lang="en-US" altLang="he-IL">
              <a:latin typeface="Arial" panose="020B0604020202020204" pitchFamily="34" charset="0"/>
            </a:endParaRPr>
          </a:p>
        </p:txBody>
      </p:sp>
    </p:spTree>
    <p:extLst>
      <p:ext uri="{BB962C8B-B14F-4D97-AF65-F5344CB8AC3E}">
        <p14:creationId xmlns:p14="http://schemas.microsoft.com/office/powerpoint/2010/main" val="334093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7591860-7328-410B-B02F-B6DC0CFAA5E0}"/>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ctr">
              <a:spcBef>
                <a:spcPts val="600"/>
              </a:spcBef>
              <a:buFontTx/>
              <a:buNone/>
              <a:defRPr/>
            </a:pPr>
            <a:r>
              <a:rPr lang="he-IL" altLang="he-IL" sz="5400" b="1" dirty="0"/>
              <a:t>1. חברות ארנק</a:t>
            </a:r>
          </a:p>
        </p:txBody>
      </p:sp>
      <p:sp>
        <p:nvSpPr>
          <p:cNvPr id="9219" name="מציין מיקום של מספר שקופית 1">
            <a:extLst>
              <a:ext uri="{FF2B5EF4-FFF2-40B4-BE49-F238E27FC236}">
                <a16:creationId xmlns:a16="http://schemas.microsoft.com/office/drawing/2014/main" id="{A28285F1-6162-4CC1-8026-EEAFAA6ABB5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D50EEC39-0D45-45B9-B0C7-44BF0306642B}" type="slidenum">
              <a:rPr lang="he-IL" altLang="he-IL">
                <a:latin typeface="Arial" panose="020B0604020202020204" pitchFamily="34" charset="0"/>
              </a:rPr>
              <a:pPr/>
              <a:t>3</a:t>
            </a:fld>
            <a:endParaRPr lang="en-US" altLang="he-IL">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הליכי שומה, השגה וערעור</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681190"/>
          </a:xfrm>
        </p:spPr>
        <p:txBody>
          <a:bodyPr>
            <a:normAutofit fontScale="85000" lnSpcReduction="20000"/>
          </a:bodyPr>
          <a:lstStyle/>
          <a:p>
            <a:pPr marL="0" indent="0" algn="just">
              <a:lnSpc>
                <a:spcPct val="150000"/>
              </a:lnSpc>
              <a:spcBef>
                <a:spcPts val="600"/>
              </a:spcBef>
              <a:buNone/>
            </a:pPr>
            <a:r>
              <a:rPr lang="he-IL" altLang="he-IL" sz="2100" dirty="0"/>
              <a:t>יצאה שומה לחברה – פקיד השומה רשאי לקבוע שומה לבעל המניות במאוחר מבין התקופות הללו:</a:t>
            </a:r>
          </a:p>
          <a:p>
            <a:pPr marL="457200" indent="-457200" algn="just">
              <a:lnSpc>
                <a:spcPct val="150000"/>
              </a:lnSpc>
              <a:spcBef>
                <a:spcPts val="600"/>
              </a:spcBef>
              <a:buAutoNum type="arabicPeriod"/>
            </a:pPr>
            <a:r>
              <a:rPr lang="he-IL" altLang="he-IL" sz="2100" dirty="0"/>
              <a:t>המועד שבו הוא רשאי לשום את בעל המניות.</a:t>
            </a:r>
          </a:p>
          <a:p>
            <a:pPr marL="457200" indent="-457200" algn="just">
              <a:lnSpc>
                <a:spcPct val="150000"/>
              </a:lnSpc>
              <a:spcBef>
                <a:spcPts val="600"/>
              </a:spcBef>
              <a:buAutoNum type="arabicPeriod"/>
            </a:pPr>
            <a:r>
              <a:rPr lang="he-IL" altLang="he-IL" sz="2100" dirty="0"/>
              <a:t>בתוך שנתיים מתום שנת המס שבה נקבעה שומת החברה. </a:t>
            </a:r>
          </a:p>
          <a:p>
            <a:pPr marL="0" indent="0" algn="just">
              <a:lnSpc>
                <a:spcPct val="150000"/>
              </a:lnSpc>
              <a:spcBef>
                <a:spcPts val="600"/>
              </a:spcBef>
              <a:buNone/>
            </a:pPr>
            <a:r>
              <a:rPr lang="he-IL" altLang="he-IL" sz="2100" b="1" u="sng" dirty="0"/>
              <a:t>לדוגמה:</a:t>
            </a:r>
            <a:r>
              <a:rPr lang="en-US" altLang="he-IL" sz="2100" dirty="0"/>
              <a:t> </a:t>
            </a:r>
            <a:r>
              <a:rPr lang="he-IL" altLang="he-IL" sz="2100" dirty="0"/>
              <a:t>שומת בעל המניות לשנת המס 2018 התיישנה ביום 31.12.2023 (הדו"ח הוגש במהלך 2019). ביום 1.1.2024 נעשתה לחברה שומה לשנת 2018 (דו"ח החברה הוגש בשנת 2020). פקיד השומה רשאי לשום את בעל המניות לשנת 2018 עד ליום 31.12.2026</a:t>
            </a:r>
          </a:p>
          <a:p>
            <a:pPr algn="just">
              <a:lnSpc>
                <a:spcPct val="150000"/>
              </a:lnSpc>
              <a:spcBef>
                <a:spcPts val="600"/>
              </a:spcBef>
              <a:buFont typeface="Arial" panose="020B0604020202020204" pitchFamily="34" charset="0"/>
              <a:buChar char="•"/>
            </a:pPr>
            <a:r>
              <a:rPr lang="he-IL" altLang="he-IL" sz="2100" dirty="0"/>
              <a:t>שומת בעל המניות תהיה מוגבלת לתיקון השפעת שומת החברה בלבד. </a:t>
            </a:r>
          </a:p>
          <a:p>
            <a:pPr algn="just">
              <a:lnSpc>
                <a:spcPct val="150000"/>
              </a:lnSpc>
              <a:spcBef>
                <a:spcPts val="600"/>
              </a:spcBef>
              <a:buFont typeface="Arial" panose="020B0604020202020204" pitchFamily="34" charset="0"/>
              <a:buChar char="•"/>
            </a:pPr>
            <a:r>
              <a:rPr lang="he-IL" altLang="he-IL" sz="2100" dirty="0"/>
              <a:t>רק חברת הבית רשאית להשיג או לערער על השומה שנקבעה לה. </a:t>
            </a:r>
          </a:p>
          <a:p>
            <a:pPr algn="just">
              <a:lnSpc>
                <a:spcPct val="150000"/>
              </a:lnSpc>
              <a:spcBef>
                <a:spcPts val="600"/>
              </a:spcBef>
              <a:buFont typeface="Arial" panose="020B0604020202020204" pitchFamily="34" charset="0"/>
              <a:buChar char="•"/>
            </a:pPr>
            <a:r>
              <a:rPr lang="he-IL" altLang="he-IL" sz="2100" dirty="0"/>
              <a:t>בעלי המניות רשאים להשיג או לערער רק על ייחוס ההכנסות אליהם ועל השפעת השומה על הכנסתם.</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30</a:t>
            </a:fld>
            <a:endParaRPr lang="en-US" altLang="he-IL">
              <a:latin typeface="Arial" panose="020B0604020202020204" pitchFamily="34" charset="0"/>
            </a:endParaRPr>
          </a:p>
        </p:txBody>
      </p:sp>
    </p:spTree>
    <p:extLst>
      <p:ext uri="{BB962C8B-B14F-4D97-AF65-F5344CB8AC3E}">
        <p14:creationId xmlns:p14="http://schemas.microsoft.com/office/powerpoint/2010/main" val="1175820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57200" y="0"/>
            <a:ext cx="8229600" cy="620713"/>
          </a:xfrm>
        </p:spPr>
        <p:txBody>
          <a:bodyPr/>
          <a:lstStyle/>
          <a:p>
            <a:r>
              <a:rPr lang="he-IL" altLang="he-IL" sz="2300" b="1" dirty="0"/>
              <a:t>שינויי מבנה</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467544" y="908720"/>
            <a:ext cx="8229600" cy="4681190"/>
          </a:xfrm>
        </p:spPr>
        <p:txBody>
          <a:bodyPr>
            <a:normAutofit/>
          </a:bodyPr>
          <a:lstStyle/>
          <a:p>
            <a:pPr marL="0" indent="0" algn="just">
              <a:lnSpc>
                <a:spcPct val="150000"/>
              </a:lnSpc>
              <a:spcBef>
                <a:spcPts val="600"/>
              </a:spcBef>
              <a:buNone/>
            </a:pPr>
            <a:r>
              <a:rPr lang="he-IL" altLang="he-IL" sz="2100" dirty="0"/>
              <a:t>חלק ה'2 לא יחול על חברת בית למעט:</a:t>
            </a:r>
          </a:p>
          <a:p>
            <a:pPr marL="0" indent="0" algn="just">
              <a:lnSpc>
                <a:spcPct val="150000"/>
              </a:lnSpc>
              <a:spcBef>
                <a:spcPts val="600"/>
              </a:spcBef>
              <a:buNone/>
            </a:pPr>
            <a:r>
              <a:rPr lang="he-IL" altLang="he-IL" sz="2100" dirty="0"/>
              <a:t>סעיף 104א – העברת נכס לחברה תמורת קבלת הזכויות באותה חברה.</a:t>
            </a:r>
          </a:p>
          <a:p>
            <a:pPr marL="0" indent="0" algn="just">
              <a:lnSpc>
                <a:spcPct val="150000"/>
              </a:lnSpc>
              <a:spcBef>
                <a:spcPts val="600"/>
              </a:spcBef>
              <a:buNone/>
            </a:pPr>
            <a:r>
              <a:rPr lang="he-IL" altLang="he-IL" sz="2100" dirty="0"/>
              <a:t>סעיף 104ב(א) – העברת נכס/ים בבעלות משותפת לחברה תמורת קבלת מניות באותה חברה.</a:t>
            </a:r>
          </a:p>
          <a:p>
            <a:pPr marL="0" indent="0" algn="just">
              <a:lnSpc>
                <a:spcPct val="150000"/>
              </a:lnSpc>
              <a:spcBef>
                <a:spcPts val="600"/>
              </a:spcBef>
              <a:buNone/>
            </a:pPr>
            <a:endParaRPr lang="he-IL" altLang="he-IL" sz="2100" dirty="0"/>
          </a:p>
          <a:p>
            <a:pPr marL="0" indent="0">
              <a:spcBef>
                <a:spcPts val="0"/>
              </a:spcBef>
              <a:buNone/>
            </a:pPr>
            <a:endParaRPr lang="he-IL" altLang="he-IL" sz="2100" dirty="0"/>
          </a:p>
          <a:p>
            <a:pPr marL="0" indent="0">
              <a:spcBef>
                <a:spcPts val="0"/>
              </a:spcBef>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31</a:t>
            </a:fld>
            <a:endParaRPr lang="en-US" altLang="he-IL">
              <a:latin typeface="Arial" panose="020B0604020202020204" pitchFamily="34" charset="0"/>
            </a:endParaRPr>
          </a:p>
        </p:txBody>
      </p:sp>
    </p:spTree>
    <p:extLst>
      <p:ext uri="{BB962C8B-B14F-4D97-AF65-F5344CB8AC3E}">
        <p14:creationId xmlns:p14="http://schemas.microsoft.com/office/powerpoint/2010/main" val="28792600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57B7F1-B3BF-4F97-B9B2-F95707AF4EAF}"/>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ctr">
              <a:spcBef>
                <a:spcPts val="600"/>
              </a:spcBef>
              <a:buNone/>
              <a:defRPr/>
            </a:pPr>
            <a:r>
              <a:rPr lang="he-IL" altLang="he-IL" sz="5400" b="1" dirty="0"/>
              <a:t>חברה משפחתית</a:t>
            </a:r>
          </a:p>
        </p:txBody>
      </p:sp>
      <p:sp>
        <p:nvSpPr>
          <p:cNvPr id="27651" name="מציין מיקום של מספר שקופית 1">
            <a:extLst>
              <a:ext uri="{FF2B5EF4-FFF2-40B4-BE49-F238E27FC236}">
                <a16:creationId xmlns:a16="http://schemas.microsoft.com/office/drawing/2014/main" id="{8F3ED66C-0831-42F5-AEB0-0D24995BD8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5706469-ABBF-4310-8AFA-0B900D0F0F75}" type="slidenum">
              <a:rPr lang="he-IL" altLang="he-IL">
                <a:latin typeface="Arial" panose="020B0604020202020204" pitchFamily="34" charset="0"/>
              </a:rPr>
              <a:pPr/>
              <a:t>32</a:t>
            </a:fld>
            <a:endParaRPr lang="en-US" altLang="he-IL">
              <a:latin typeface="Arial" panose="020B0604020202020204" pitchFamily="34" charset="0"/>
            </a:endParaRPr>
          </a:p>
        </p:txBody>
      </p:sp>
    </p:spTree>
    <p:extLst>
      <p:ext uri="{BB962C8B-B14F-4D97-AF65-F5344CB8AC3E}">
        <p14:creationId xmlns:p14="http://schemas.microsoft.com/office/powerpoint/2010/main" val="1817524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46856" y="116632"/>
            <a:ext cx="8229600" cy="620713"/>
          </a:xfrm>
        </p:spPr>
        <p:txBody>
          <a:bodyPr/>
          <a:lstStyle/>
          <a:p>
            <a:r>
              <a:rPr lang="he-IL" altLang="he-IL" sz="2300" b="1" dirty="0"/>
              <a:t>חברה משפחתית - הגדרות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539552" y="980728"/>
            <a:ext cx="8136904" cy="4681190"/>
          </a:xfrm>
        </p:spPr>
        <p:txBody>
          <a:bodyPr>
            <a:normAutofit/>
          </a:bodyPr>
          <a:lstStyle/>
          <a:p>
            <a:pPr marL="457200" indent="-457200" algn="just">
              <a:lnSpc>
                <a:spcPct val="150000"/>
              </a:lnSpc>
              <a:spcBef>
                <a:spcPts val="600"/>
              </a:spcBef>
              <a:buFontTx/>
              <a:buAutoNum type="arabicPeriod"/>
            </a:pPr>
            <a:r>
              <a:rPr lang="he-IL" altLang="he-IL" sz="2100" dirty="0"/>
              <a:t>כל חבריה הם קרובים כדלקמן: בן זוג, אח, אחות, הורה, הורה </a:t>
            </a:r>
            <a:r>
              <a:rPr lang="he-IL" altLang="he-IL" sz="2100" dirty="0" err="1"/>
              <a:t>הורה</a:t>
            </a:r>
            <a:r>
              <a:rPr lang="he-IL" altLang="he-IL" sz="2100" dirty="0"/>
              <a:t>, צאצא, צאצא של בן זוג, ובן זוגו של אחד מאלה, וכן צאצא של אח או של אחות, ואח או אחות של הורה. </a:t>
            </a:r>
          </a:p>
          <a:p>
            <a:pPr marL="457200" indent="-457200" algn="just">
              <a:lnSpc>
                <a:spcPct val="150000"/>
              </a:lnSpc>
              <a:spcBef>
                <a:spcPts val="600"/>
              </a:spcBef>
              <a:buFontTx/>
              <a:buAutoNum type="arabicPeriod"/>
            </a:pPr>
            <a:r>
              <a:rPr lang="he-IL" altLang="he-IL" sz="2100" dirty="0"/>
              <a:t>אין צורך כי כל אחד מהחברים יהיה "קרוב" לאחר, ובלבד שישנו אחד המשמש "בריח תיכון" אל כל השאר.</a:t>
            </a:r>
          </a:p>
          <a:p>
            <a:pPr marL="457200" indent="-457200" algn="just">
              <a:lnSpc>
                <a:spcPct val="150000"/>
              </a:lnSpc>
              <a:spcBef>
                <a:spcPts val="600"/>
              </a:spcBef>
              <a:buFontTx/>
              <a:buAutoNum type="arabicPeriod"/>
            </a:pPr>
            <a:r>
              <a:rPr lang="he-IL" altLang="he-IL" sz="2100" dirty="0"/>
              <a:t>החברה ביקשה להיחשב כמשפחתית תוך 3 חודשים מיום ההתאגדות. </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33</a:t>
            </a:fld>
            <a:endParaRPr lang="en-US" altLang="he-IL">
              <a:latin typeface="Arial" panose="020B0604020202020204" pitchFamily="34" charset="0"/>
            </a:endParaRPr>
          </a:p>
        </p:txBody>
      </p:sp>
    </p:spTree>
    <p:extLst>
      <p:ext uri="{BB962C8B-B14F-4D97-AF65-F5344CB8AC3E}">
        <p14:creationId xmlns:p14="http://schemas.microsoft.com/office/powerpoint/2010/main" val="2783071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חברה משפחתית - הנישום המייצג</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539552" y="908720"/>
            <a:ext cx="8136904" cy="4753198"/>
          </a:xfrm>
        </p:spPr>
        <p:txBody>
          <a:bodyPr>
            <a:normAutofit/>
          </a:bodyPr>
          <a:lstStyle/>
          <a:p>
            <a:pPr marL="0" indent="0" algn="just">
              <a:lnSpc>
                <a:spcPct val="150000"/>
              </a:lnSpc>
              <a:spcBef>
                <a:spcPts val="600"/>
              </a:spcBef>
              <a:buNone/>
            </a:pPr>
            <a:r>
              <a:rPr lang="he-IL" altLang="he-IL" sz="2100" b="1" u="sng" dirty="0"/>
              <a:t>נישום מייצג</a:t>
            </a:r>
            <a:r>
              <a:rPr lang="he-IL" altLang="he-IL" sz="2100" b="1" dirty="0"/>
              <a:t>:</a:t>
            </a:r>
            <a:r>
              <a:rPr lang="he-IL" altLang="he-IL" sz="2100" dirty="0"/>
              <a:t> מי שהוא בעל הזכות לחלק הגדול ביות ברווחים, ואם יש יותר מאחד - מי שהחברה ציינה בבקשתה.</a:t>
            </a:r>
          </a:p>
          <a:p>
            <a:pPr marL="0" indent="0" algn="just">
              <a:lnSpc>
                <a:spcPct val="150000"/>
              </a:lnSpc>
              <a:spcBef>
                <a:spcPts val="600"/>
              </a:spcBef>
              <a:buNone/>
            </a:pPr>
            <a:r>
              <a:rPr lang="he-IL" altLang="he-IL" sz="2100" dirty="0"/>
              <a:t>במקרה שבו הפסיק להתקיים בנישום המייצג תנאי, על החברה להודיע תוך 60 יום מיהו הנישום המייצג שלה. אם לא הודיעה החברה במועד – תחדל להיות חברה משפחתית מתחילת שנת המס.</a:t>
            </a:r>
          </a:p>
          <a:p>
            <a:pPr marL="0" indent="0" algn="just">
              <a:lnSpc>
                <a:spcPct val="150000"/>
              </a:lnSpc>
              <a:spcBef>
                <a:spcPts val="600"/>
              </a:spcBef>
              <a:buNone/>
            </a:pPr>
            <a:r>
              <a:rPr lang="he-IL" altLang="he-IL" sz="2100" dirty="0"/>
              <a:t>החלפת נישום מייצג - לא לשם הימנעות או הפחתת מס (למשל לצורך קיזוז הפסדים).</a:t>
            </a:r>
          </a:p>
          <a:p>
            <a:pPr marL="0" indent="0" algn="just">
              <a:lnSpc>
                <a:spcPct val="150000"/>
              </a:lnSpc>
              <a:spcBef>
                <a:spcPts val="600"/>
              </a:spcBef>
              <a:buFontTx/>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34</a:t>
            </a:fld>
            <a:endParaRPr lang="en-US" altLang="he-IL">
              <a:latin typeface="Arial" panose="020B0604020202020204" pitchFamily="34" charset="0"/>
            </a:endParaRPr>
          </a:p>
        </p:txBody>
      </p:sp>
    </p:spTree>
    <p:extLst>
      <p:ext uri="{BB962C8B-B14F-4D97-AF65-F5344CB8AC3E}">
        <p14:creationId xmlns:p14="http://schemas.microsoft.com/office/powerpoint/2010/main" val="526724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כניסה ויציאה ממעמד של חברה משפחתית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539552" y="908720"/>
            <a:ext cx="8136904" cy="4753198"/>
          </a:xfrm>
        </p:spPr>
        <p:txBody>
          <a:bodyPr>
            <a:normAutofit/>
          </a:bodyPr>
          <a:lstStyle/>
          <a:p>
            <a:pPr algn="just">
              <a:lnSpc>
                <a:spcPct val="150000"/>
              </a:lnSpc>
              <a:spcBef>
                <a:spcPts val="600"/>
              </a:spcBef>
              <a:buFont typeface="Arial" panose="020B0604020202020204" pitchFamily="34" charset="0"/>
              <a:buChar char="•"/>
            </a:pPr>
            <a:r>
              <a:rPr lang="he-IL" altLang="he-IL" sz="2100" dirty="0"/>
              <a:t>על החברה לבקש תוך 3 חודשים מיום התאגדותה על רצונה להפוך לחברה משפחתית (בעבר ניתן היה להודיע עד חודש לפני תחילת שנת המס).</a:t>
            </a:r>
          </a:p>
          <a:p>
            <a:pPr algn="just">
              <a:lnSpc>
                <a:spcPct val="150000"/>
              </a:lnSpc>
              <a:spcBef>
                <a:spcPts val="600"/>
              </a:spcBef>
              <a:buFont typeface="Arial" panose="020B0604020202020204" pitchFamily="34" charset="0"/>
              <a:buChar char="•"/>
            </a:pPr>
            <a:r>
              <a:rPr lang="he-IL" altLang="he-IL" sz="2100" dirty="0"/>
              <a:t>חברה רשאית להודיע עד חודש לפני תחילת שנת המס (30 לנובמבר) שהיא חוזרת בה מבקשתה להיות חברה משפחתית. אם הודיעה – תחדל להיות משפחתית החל מהשנה העוקבת.</a:t>
            </a:r>
          </a:p>
          <a:p>
            <a:pPr algn="just">
              <a:lnSpc>
                <a:spcPct val="150000"/>
              </a:lnSpc>
              <a:spcBef>
                <a:spcPts val="600"/>
              </a:spcBef>
              <a:buFont typeface="Arial" panose="020B0604020202020204" pitchFamily="34" charset="0"/>
              <a:buChar char="•"/>
            </a:pPr>
            <a:r>
              <a:rPr lang="he-IL" altLang="he-IL" sz="2100" dirty="0"/>
              <a:t>חברה משפחתית שחדל להתקיים בה אחד התנאים תחדל להיות חברה משפחתית </a:t>
            </a:r>
            <a:r>
              <a:rPr lang="he-IL" altLang="he-IL" sz="2100" u="sng" dirty="0"/>
              <a:t>מתחילת</a:t>
            </a:r>
            <a:r>
              <a:rPr lang="he-IL" altLang="he-IL" sz="2100" dirty="0"/>
              <a:t> שנת המס שבה חדל להתקיים התנאי.</a:t>
            </a:r>
          </a:p>
          <a:p>
            <a:pPr algn="just">
              <a:lnSpc>
                <a:spcPct val="150000"/>
              </a:lnSpc>
              <a:spcBef>
                <a:spcPts val="600"/>
              </a:spcBef>
              <a:buFont typeface="Arial" panose="020B0604020202020204" pitchFamily="34" charset="0"/>
              <a:buChar char="•"/>
            </a:pPr>
            <a:r>
              <a:rPr lang="he-IL" altLang="he-IL" sz="2100" dirty="0"/>
              <a:t>חברה משפחתית שחדלה להיות כזו, מכל סיבה שהיא, לא תוכל לשוב ולהיחשב כחברה משפחתית.</a:t>
            </a:r>
          </a:p>
          <a:p>
            <a:pPr marL="0" indent="0" algn="just">
              <a:lnSpc>
                <a:spcPct val="150000"/>
              </a:lnSpc>
              <a:spcBef>
                <a:spcPts val="600"/>
              </a:spcBef>
              <a:buFontTx/>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35</a:t>
            </a:fld>
            <a:endParaRPr lang="en-US" altLang="he-IL">
              <a:latin typeface="Arial" panose="020B0604020202020204" pitchFamily="34" charset="0"/>
            </a:endParaRPr>
          </a:p>
        </p:txBody>
      </p:sp>
    </p:spTree>
    <p:extLst>
      <p:ext uri="{BB962C8B-B14F-4D97-AF65-F5344CB8AC3E}">
        <p14:creationId xmlns:p14="http://schemas.microsoft.com/office/powerpoint/2010/main" val="2564868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הסדר המס של חברה משפחתית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539552" y="908720"/>
            <a:ext cx="8136904" cy="4753198"/>
          </a:xfrm>
        </p:spPr>
        <p:txBody>
          <a:bodyPr>
            <a:normAutofit fontScale="92500" lnSpcReduction="10000"/>
          </a:bodyPr>
          <a:lstStyle/>
          <a:p>
            <a:pPr algn="just">
              <a:lnSpc>
                <a:spcPct val="150000"/>
              </a:lnSpc>
              <a:spcBef>
                <a:spcPts val="600"/>
              </a:spcBef>
              <a:buFont typeface="Arial" panose="020B0604020202020204" pitchFamily="34" charset="0"/>
              <a:buChar char="•"/>
            </a:pPr>
            <a:r>
              <a:rPr lang="he-IL" altLang="he-IL" sz="2100" dirty="0"/>
              <a:t>הכנסתה החייבת של החברה והפסדיה ייחשבו כהכנסותיו או הפסדיו של הנישום המייצג (הכנסה חייבת – לרבות שבח מקרקעין), </a:t>
            </a:r>
            <a:r>
              <a:rPr lang="he-IL" altLang="he-IL" sz="2100" dirty="0" err="1"/>
              <a:t>הממוסה</a:t>
            </a:r>
            <a:r>
              <a:rPr lang="he-IL" altLang="he-IL" sz="2100" dirty="0"/>
              <a:t> עליהם לפי שיעורי המס החלים עליו.</a:t>
            </a:r>
          </a:p>
          <a:p>
            <a:pPr algn="just">
              <a:lnSpc>
                <a:spcPct val="150000"/>
              </a:lnSpc>
              <a:spcBef>
                <a:spcPts val="600"/>
              </a:spcBef>
              <a:buFont typeface="Arial" panose="020B0604020202020204" pitchFamily="34" charset="0"/>
              <a:buChar char="•"/>
            </a:pPr>
            <a:r>
              <a:rPr lang="he-IL" altLang="he-IL" sz="2100" dirty="0"/>
              <a:t>חישוב ההכנסה החייבת או ההפסד נעשים בשלב הראשון ברמת החברה, ובשלב השני מיוחסת התוצאה לנישום המייצג. </a:t>
            </a:r>
          </a:p>
          <a:p>
            <a:pPr algn="just">
              <a:lnSpc>
                <a:spcPct val="150000"/>
              </a:lnSpc>
              <a:spcBef>
                <a:spcPts val="600"/>
              </a:spcBef>
              <a:buFont typeface="Arial" panose="020B0604020202020204" pitchFamily="34" charset="0"/>
              <a:buChar char="•"/>
            </a:pPr>
            <a:r>
              <a:rPr lang="he-IL" altLang="he-IL" sz="2100" dirty="0"/>
              <a:t>רווחי החברה שמקורם בהכנסות בתקופת היותה חברה משפחתית, וחולקו, גם אם לאחר שחדלה להיות חברה משפחתית, ייחשבו כאילו לא חולקו. לעניין זה הרווחים כוללים גם הכנסה פטורה ובניכוי הפסדים שנוצרו בתקופת ההטבה ובהפחתת המס החל אם שולם ע"י החברה.</a:t>
            </a:r>
          </a:p>
          <a:p>
            <a:pPr algn="just">
              <a:lnSpc>
                <a:spcPct val="150000"/>
              </a:lnSpc>
              <a:spcBef>
                <a:spcPts val="600"/>
              </a:spcBef>
              <a:buFont typeface="Arial" panose="020B0604020202020204" pitchFamily="34" charset="0"/>
              <a:buChar char="•"/>
            </a:pPr>
            <a:r>
              <a:rPr lang="he-IL" altLang="he-IL" sz="2100" dirty="0"/>
              <a:t>את המס ואת המקדמות ניתן לגבות הן מהחברה והן מהנישום המייצג. הבסיס למקדמות כולל את הכנסות החברה והנישום המייצג יחד.</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smtClean="0">
                <a:latin typeface="Arial" panose="020B0604020202020204" pitchFamily="34" charset="0"/>
              </a:rPr>
              <a:pPr/>
              <a:t>36</a:t>
            </a:fld>
            <a:endParaRPr lang="en-US" altLang="he-IL" dirty="0">
              <a:latin typeface="Arial" panose="020B0604020202020204" pitchFamily="34" charset="0"/>
            </a:endParaRPr>
          </a:p>
        </p:txBody>
      </p:sp>
    </p:spTree>
    <p:extLst>
      <p:ext uri="{BB962C8B-B14F-4D97-AF65-F5344CB8AC3E}">
        <p14:creationId xmlns:p14="http://schemas.microsoft.com/office/powerpoint/2010/main" val="23251513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הוראות אנטי תכנוניות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539552" y="908720"/>
            <a:ext cx="8136904" cy="4753198"/>
          </a:xfrm>
        </p:spPr>
        <p:txBody>
          <a:bodyPr>
            <a:normAutofit/>
          </a:bodyPr>
          <a:lstStyle/>
          <a:p>
            <a:pPr marL="0" indent="0" algn="just">
              <a:lnSpc>
                <a:spcPct val="150000"/>
              </a:lnSpc>
              <a:spcBef>
                <a:spcPts val="600"/>
              </a:spcBef>
              <a:buNone/>
            </a:pPr>
            <a:r>
              <a:rPr lang="he-IL" altLang="he-IL" sz="2100" dirty="0"/>
              <a:t>חברה שחדלה להיות משפחתית מתחילת שנת המס (חדל להתקיים בה תנאי או שלא הודיע על נישום מייצג חלופי) ומקבלת דיבידנד מחברה מוחזקת לא תהיה פטורה ממס עליו ותחויב במס לפי סעיף 125ב(3) - 25% או 30%.</a:t>
            </a:r>
          </a:p>
          <a:p>
            <a:pPr marL="0" indent="0" algn="just">
              <a:lnSpc>
                <a:spcPct val="150000"/>
              </a:lnSpc>
              <a:spcBef>
                <a:spcPts val="600"/>
              </a:spcBef>
              <a:buNone/>
            </a:pPr>
            <a:r>
              <a:rPr lang="he-IL" altLang="he-IL" sz="2100" dirty="0"/>
              <a:t>אולם – אם החברה חדלה להיות משפחתית בשל פטירת אחד מחבריה או בשל רכישה (לרבות הקצאה) של 25% ומעלה מזכויותיה ע"י צד שאינו קשור לה או לחברה (כלומר במצבים בהם אין חשש לתכנון מס), אז יהיה הדיבידנד הבין חברתי פטור.</a:t>
            </a:r>
          </a:p>
          <a:p>
            <a:pPr marL="0" indent="0" algn="just">
              <a:lnSpc>
                <a:spcPct val="150000"/>
              </a:lnSpc>
              <a:spcBef>
                <a:spcPts val="600"/>
              </a:spcBef>
              <a:buNone/>
            </a:pPr>
            <a:r>
              <a:rPr lang="he-IL" altLang="he-IL" sz="2100" dirty="0"/>
              <a:t>אם הדיבידנד חויב במס לפי סעיף 125ב(3), חלוקתו בעתיד תהיה פטורה ממס.</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37</a:t>
            </a:fld>
            <a:endParaRPr lang="en-US" altLang="he-IL">
              <a:latin typeface="Arial" panose="020B0604020202020204" pitchFamily="34" charset="0"/>
            </a:endParaRPr>
          </a:p>
        </p:txBody>
      </p:sp>
    </p:spTree>
    <p:extLst>
      <p:ext uri="{BB962C8B-B14F-4D97-AF65-F5344CB8AC3E}">
        <p14:creationId xmlns:p14="http://schemas.microsoft.com/office/powerpoint/2010/main" val="946286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הוראות אנטי תכנוניות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539552" y="908720"/>
            <a:ext cx="8136904" cy="4753198"/>
          </a:xfrm>
        </p:spPr>
        <p:txBody>
          <a:bodyPr>
            <a:normAutofit/>
          </a:bodyPr>
          <a:lstStyle/>
          <a:p>
            <a:pPr algn="just">
              <a:lnSpc>
                <a:spcPct val="150000"/>
              </a:lnSpc>
              <a:spcBef>
                <a:spcPts val="600"/>
              </a:spcBef>
              <a:buFont typeface="Arial" panose="020B0604020202020204" pitchFamily="34" charset="0"/>
              <a:buChar char="•"/>
            </a:pPr>
            <a:r>
              <a:rPr lang="he-IL" altLang="he-IL" sz="2100" dirty="0"/>
              <a:t>נישום מייצג הזכאי להטבות לפי סעיפים 9(5) לפקודה (עיוור או נכה) או כתושב חוזר, תושב חוזר ותיק ותושב ישראל לראשונה, או כתושב חוץ – יחולו ההטבות רק על חלקו היחסי ברווחי החברה.</a:t>
            </a:r>
          </a:p>
          <a:p>
            <a:pPr algn="just">
              <a:lnSpc>
                <a:spcPct val="150000"/>
              </a:lnSpc>
              <a:spcBef>
                <a:spcPts val="600"/>
              </a:spcBef>
              <a:buFont typeface="Arial" panose="020B0604020202020204" pitchFamily="34" charset="0"/>
              <a:buChar char="•"/>
            </a:pPr>
            <a:r>
              <a:rPr lang="he-IL" altLang="he-IL" sz="2100" dirty="0"/>
              <a:t>אולם לגבי נישום מייצג שהוא תושב ישראל לראשונה או תושב חוזר ותיק (הזכאים להטבות מס במשך 10 שנים)</a:t>
            </a:r>
            <a:r>
              <a:rPr lang="en-US" altLang="he-IL" sz="2100" dirty="0"/>
              <a:t> </a:t>
            </a:r>
            <a:r>
              <a:rPr lang="he-IL" altLang="he-IL" sz="2100" dirty="0"/>
              <a:t>שהיה לתושבי לישראל לפני 1.1.2014 או שהפך לנישום מייצג לפני 1.1.2014, מלוא הכנסות החברה ייהנו מהטבות המס להם זכאי הנישום המייצג.</a:t>
            </a:r>
          </a:p>
          <a:p>
            <a:pPr algn="just">
              <a:lnSpc>
                <a:spcPct val="150000"/>
              </a:lnSpc>
              <a:spcBef>
                <a:spcPts val="600"/>
              </a:spcBef>
              <a:buFont typeface="Arial" panose="020B0604020202020204" pitchFamily="34" charset="0"/>
              <a:buChar char="•"/>
            </a:pPr>
            <a:endParaRPr lang="he-IL" altLang="he-IL" sz="2100" dirty="0"/>
          </a:p>
          <a:p>
            <a:pPr marL="0" indent="0" algn="just">
              <a:lnSpc>
                <a:spcPct val="150000"/>
              </a:lnSpc>
              <a:spcBef>
                <a:spcPts val="600"/>
              </a:spcBef>
              <a:buFontTx/>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38</a:t>
            </a:fld>
            <a:endParaRPr lang="en-US" altLang="he-IL">
              <a:latin typeface="Arial" panose="020B0604020202020204" pitchFamily="34" charset="0"/>
            </a:endParaRPr>
          </a:p>
        </p:txBody>
      </p:sp>
    </p:spTree>
    <p:extLst>
      <p:ext uri="{BB962C8B-B14F-4D97-AF65-F5344CB8AC3E}">
        <p14:creationId xmlns:p14="http://schemas.microsoft.com/office/powerpoint/2010/main" val="584187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57200" y="0"/>
            <a:ext cx="8229600" cy="620713"/>
          </a:xfrm>
        </p:spPr>
        <p:txBody>
          <a:bodyPr/>
          <a:lstStyle/>
          <a:p>
            <a:r>
              <a:rPr lang="he-IL" altLang="he-IL" sz="2300" b="1" dirty="0"/>
              <a:t>מכירת המניות בחברה משפחתית</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467544" y="908720"/>
            <a:ext cx="8229600" cy="4681190"/>
          </a:xfrm>
        </p:spPr>
        <p:txBody>
          <a:bodyPr>
            <a:normAutofit fontScale="85000" lnSpcReduction="10000"/>
          </a:bodyPr>
          <a:lstStyle/>
          <a:p>
            <a:pPr marL="0" indent="0" algn="just">
              <a:lnSpc>
                <a:spcPct val="150000"/>
              </a:lnSpc>
              <a:spcBef>
                <a:spcPts val="600"/>
              </a:spcBef>
              <a:buNone/>
            </a:pPr>
            <a:r>
              <a:rPr lang="he-IL" altLang="he-IL" sz="2100" dirty="0"/>
              <a:t>בעת מכירת מניות החברה יחולו הוראות אלה:</a:t>
            </a:r>
          </a:p>
          <a:p>
            <a:pPr marL="0" indent="0" algn="just">
              <a:lnSpc>
                <a:spcPct val="150000"/>
              </a:lnSpc>
              <a:spcBef>
                <a:spcPts val="600"/>
              </a:spcBef>
              <a:buNone/>
            </a:pPr>
            <a:r>
              <a:rPr lang="he-IL" altLang="he-IL" sz="2100" dirty="0"/>
              <a:t>יופחת מהתמורה לגבי המוכר ומהמחיר המקורי עבור הרוכש סכום כדלקמן:</a:t>
            </a:r>
          </a:p>
          <a:p>
            <a:pPr marL="0" indent="0" algn="just">
              <a:lnSpc>
                <a:spcPct val="150000"/>
              </a:lnSpc>
              <a:spcBef>
                <a:spcPts val="600"/>
              </a:spcBef>
              <a:buNone/>
            </a:pPr>
            <a:r>
              <a:rPr lang="he-IL" altLang="he-IL" sz="2100" dirty="0"/>
              <a:t>                         </a:t>
            </a:r>
            <a:r>
              <a:rPr lang="he-IL" altLang="he-IL" sz="2100" spc="-100" dirty="0"/>
              <a:t>המניה הנמכרת</a:t>
            </a:r>
          </a:p>
          <a:p>
            <a:pPr marL="0" indent="0" algn="ctr">
              <a:spcBef>
                <a:spcPts val="0"/>
              </a:spcBef>
              <a:buNone/>
            </a:pPr>
            <a:r>
              <a:rPr lang="he-IL" altLang="he-IL" sz="2100" spc="-100" dirty="0"/>
              <a:t>-----------------------------------  </a:t>
            </a:r>
            <a:r>
              <a:rPr lang="en-US" altLang="he-IL" sz="2100" spc="-100" dirty="0"/>
              <a:t>X</a:t>
            </a:r>
            <a:r>
              <a:rPr lang="he-IL" altLang="he-IL" sz="2100" spc="-100" dirty="0"/>
              <a:t>   רווחי החברה בתקופת ההטבה שלא חולקו</a:t>
            </a:r>
          </a:p>
          <a:p>
            <a:pPr marL="0" indent="0">
              <a:spcBef>
                <a:spcPts val="0"/>
              </a:spcBef>
              <a:buNone/>
            </a:pPr>
            <a:r>
              <a:rPr lang="he-IL" altLang="he-IL" sz="2100" spc="-100" dirty="0"/>
              <a:t>                       כלל הזכויות ברווחי החברה </a:t>
            </a:r>
          </a:p>
          <a:p>
            <a:pPr marL="0" indent="0" algn="just">
              <a:lnSpc>
                <a:spcPct val="150000"/>
              </a:lnSpc>
              <a:spcBef>
                <a:spcPts val="600"/>
              </a:spcBef>
              <a:buNone/>
            </a:pPr>
            <a:r>
              <a:rPr lang="he-IL" altLang="he-IL" sz="2100" dirty="0"/>
              <a:t>במקביל: לא יחולו הוראות סעיף 94ב לפקודה (</a:t>
            </a:r>
            <a:r>
              <a:rPr lang="he-IL" altLang="he-IL" sz="2100" dirty="0" err="1"/>
              <a:t>רר"ל</a:t>
            </a:r>
            <a:r>
              <a:rPr lang="he-IL" altLang="he-IL" sz="2100" dirty="0"/>
              <a:t>)</a:t>
            </a:r>
          </a:p>
          <a:p>
            <a:pPr marL="0" indent="0" algn="just">
              <a:lnSpc>
                <a:spcPct val="150000"/>
              </a:lnSpc>
              <a:spcBef>
                <a:spcPts val="600"/>
              </a:spcBef>
              <a:buNone/>
            </a:pPr>
            <a:r>
              <a:rPr lang="he-IL" altLang="he-IL" sz="2100" dirty="0"/>
              <a:t>הפסדים שיוחסו לנישום בתקופת ההטבה יתווספו לתמורה של המוכר, למעט אם הנישום המייצג נפטר לפני מכירת המניה. "הפסדים" – סכום השווה להכנסה חייבת שיוחסה למוכר המניה בניכוי הפסדים שיוחסו לו בשנת 2014 ואילך, ובלבד שהתוצאה היא סכום שלילי.</a:t>
            </a:r>
          </a:p>
          <a:p>
            <a:pPr marL="0" indent="0" algn="just">
              <a:lnSpc>
                <a:spcPct val="150000"/>
              </a:lnSpc>
              <a:spcBef>
                <a:spcPts val="600"/>
              </a:spcBef>
              <a:buNone/>
            </a:pPr>
            <a:r>
              <a:rPr lang="he-IL" altLang="he-IL" sz="2100" dirty="0"/>
              <a:t>אם ההפסדים טרם קוזזו ע"י הנישום המייצג הוא רשאי לקזזם כנגד רווח ההון הריאלי או השבח הריאלי ממכירת המניה. </a:t>
            </a:r>
          </a:p>
          <a:p>
            <a:pPr marL="0" indent="0" algn="just">
              <a:lnSpc>
                <a:spcPct val="150000"/>
              </a:lnSpc>
              <a:spcBef>
                <a:spcPts val="600"/>
              </a:spcBef>
              <a:buNone/>
            </a:pPr>
            <a:endParaRPr lang="he-IL" altLang="he-IL" sz="2100" dirty="0"/>
          </a:p>
          <a:p>
            <a:pPr marL="0" indent="0" algn="just">
              <a:lnSpc>
                <a:spcPct val="150000"/>
              </a:lnSpc>
              <a:spcBef>
                <a:spcPts val="600"/>
              </a:spcBef>
              <a:buNone/>
            </a:pPr>
            <a:endParaRPr lang="he-IL" altLang="he-IL" sz="2100" dirty="0"/>
          </a:p>
          <a:p>
            <a:pPr marL="0" indent="0">
              <a:spcBef>
                <a:spcPts val="0"/>
              </a:spcBef>
              <a:buNone/>
            </a:pPr>
            <a:endParaRPr lang="he-IL" altLang="he-IL" sz="2100" dirty="0"/>
          </a:p>
          <a:p>
            <a:pPr marL="0" indent="0">
              <a:spcBef>
                <a:spcPts val="0"/>
              </a:spcBef>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39</a:t>
            </a:fld>
            <a:endParaRPr lang="en-US" altLang="he-IL">
              <a:latin typeface="Arial" panose="020B0604020202020204" pitchFamily="34" charset="0"/>
            </a:endParaRPr>
          </a:p>
        </p:txBody>
      </p:sp>
    </p:spTree>
    <p:extLst>
      <p:ext uri="{BB962C8B-B14F-4D97-AF65-F5344CB8AC3E}">
        <p14:creationId xmlns:p14="http://schemas.microsoft.com/office/powerpoint/2010/main" val="3538291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כותרת 1">
            <a:extLst>
              <a:ext uri="{FF2B5EF4-FFF2-40B4-BE49-F238E27FC236}">
                <a16:creationId xmlns:a16="http://schemas.microsoft.com/office/drawing/2014/main" id="{68B4D093-90A0-44F3-8446-681AC3565EFA}"/>
              </a:ext>
            </a:extLst>
          </p:cNvPr>
          <p:cNvSpPr>
            <a:spLocks noGrp="1" noChangeArrowheads="1"/>
          </p:cNvSpPr>
          <p:nvPr>
            <p:ph type="title"/>
          </p:nvPr>
        </p:nvSpPr>
        <p:spPr>
          <a:xfrm>
            <a:off x="452438" y="0"/>
            <a:ext cx="8229600" cy="620713"/>
          </a:xfrm>
        </p:spPr>
        <p:txBody>
          <a:bodyPr/>
          <a:lstStyle/>
          <a:p>
            <a:r>
              <a:rPr lang="he-IL" altLang="he-IL" sz="3000" b="1" dirty="0"/>
              <a:t>חברת ארנק - רקע</a:t>
            </a:r>
            <a:endParaRPr lang="he-IL" altLang="he-IL" sz="3000" dirty="0"/>
          </a:p>
        </p:txBody>
      </p:sp>
      <p:sp>
        <p:nvSpPr>
          <p:cNvPr id="11267" name="מציין מיקום תוכן 2">
            <a:extLst>
              <a:ext uri="{FF2B5EF4-FFF2-40B4-BE49-F238E27FC236}">
                <a16:creationId xmlns:a16="http://schemas.microsoft.com/office/drawing/2014/main" id="{C00D1DEF-3615-4CF8-848C-86FBAE930675}"/>
              </a:ext>
            </a:extLst>
          </p:cNvPr>
          <p:cNvSpPr>
            <a:spLocks noGrp="1" noChangeArrowheads="1"/>
          </p:cNvSpPr>
          <p:nvPr>
            <p:ph idx="1"/>
          </p:nvPr>
        </p:nvSpPr>
        <p:spPr>
          <a:xfrm>
            <a:off x="611188" y="908050"/>
            <a:ext cx="8229600" cy="4525963"/>
          </a:xfrm>
        </p:spPr>
        <p:txBody>
          <a:bodyPr/>
          <a:lstStyle/>
          <a:p>
            <a:pPr marL="0" indent="0" algn="just">
              <a:lnSpc>
                <a:spcPct val="150000"/>
              </a:lnSpc>
              <a:spcBef>
                <a:spcPts val="600"/>
              </a:spcBef>
              <a:buFontTx/>
              <a:buNone/>
            </a:pPr>
            <a:r>
              <a:rPr lang="he-IL" altLang="he-IL" sz="2200"/>
              <a:t>עיקרון המיסוי הדו שלבי הינם מעקרונות היסוד בשיטת מיסוי התאגידים. אחד היתרונות המהותיים לפעילות באמצעות חברה, היא השליטה על עיתוי החיוב במס בשלב בו מחולקת ההכנסה לבעלי המניות (קרי, השלב השני במיסוי הדו - שלבי). שליטה זו מאפשרת דחייה משמעותית במועד תשלום המס.</a:t>
            </a:r>
          </a:p>
          <a:p>
            <a:pPr marL="0" indent="0" algn="just">
              <a:lnSpc>
                <a:spcPct val="150000"/>
              </a:lnSpc>
              <a:spcBef>
                <a:spcPts val="600"/>
              </a:spcBef>
              <a:buFontTx/>
              <a:buNone/>
            </a:pPr>
            <a:r>
              <a:rPr lang="he-IL" altLang="he-IL" sz="2200"/>
              <a:t>השינויים בתקרת הביטוח הלאומי ועלייה בנטל המס יצרו תמריץ ליחידים בעלי הכנסות גבוהות לפעול באמצעות חברות ארנק על מנת להקטין את נטל המס, שכן החברות מאפשרות לבעליהן לשמר סכומים שאינם דרושים ליחידים לצריכה שוטפת. </a:t>
            </a:r>
          </a:p>
        </p:txBody>
      </p:sp>
      <p:sp>
        <p:nvSpPr>
          <p:cNvPr id="11268" name="מציין מיקום של מספר שקופית 3">
            <a:extLst>
              <a:ext uri="{FF2B5EF4-FFF2-40B4-BE49-F238E27FC236}">
                <a16:creationId xmlns:a16="http://schemas.microsoft.com/office/drawing/2014/main" id="{FB8D6281-B895-4812-9424-3F87918EC7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7AE39A57-C2BF-414F-8C99-FD425E7F7D4E}" type="slidenum">
              <a:rPr lang="he-IL" altLang="he-IL">
                <a:latin typeface="Arial" panose="020B0604020202020204" pitchFamily="34" charset="0"/>
              </a:rPr>
              <a:pPr/>
              <a:t>4</a:t>
            </a:fld>
            <a:endParaRPr lang="en-US" altLang="he-IL">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57200" y="0"/>
            <a:ext cx="8229600" cy="620713"/>
          </a:xfrm>
        </p:spPr>
        <p:txBody>
          <a:bodyPr/>
          <a:lstStyle/>
          <a:p>
            <a:r>
              <a:rPr lang="he-IL" altLang="he-IL" sz="2300" b="1" dirty="0"/>
              <a:t>שינויי מבנה</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467544" y="908720"/>
            <a:ext cx="8229600" cy="4681190"/>
          </a:xfrm>
        </p:spPr>
        <p:txBody>
          <a:bodyPr>
            <a:normAutofit/>
          </a:bodyPr>
          <a:lstStyle/>
          <a:p>
            <a:pPr marL="0" indent="0" algn="just">
              <a:lnSpc>
                <a:spcPct val="150000"/>
              </a:lnSpc>
              <a:spcBef>
                <a:spcPts val="600"/>
              </a:spcBef>
              <a:buNone/>
            </a:pPr>
            <a:r>
              <a:rPr lang="he-IL" altLang="he-IL" sz="2100" dirty="0"/>
              <a:t>חלק ה'2 לא יחול על חברה משפחתית למעט:</a:t>
            </a:r>
          </a:p>
          <a:p>
            <a:pPr marL="0" indent="0" algn="just">
              <a:lnSpc>
                <a:spcPct val="150000"/>
              </a:lnSpc>
              <a:spcBef>
                <a:spcPts val="600"/>
              </a:spcBef>
              <a:buNone/>
            </a:pPr>
            <a:r>
              <a:rPr lang="he-IL" altLang="he-IL" sz="2100" dirty="0"/>
              <a:t>סעיף 104א </a:t>
            </a:r>
            <a:r>
              <a:rPr lang="en-US" altLang="he-IL" sz="2100" dirty="0"/>
              <a:t>-</a:t>
            </a:r>
            <a:r>
              <a:rPr lang="he-IL" altLang="he-IL" sz="2100" dirty="0"/>
              <a:t> העברת נכס לחברה תמורת קבלת הזכויות באותה חברה.</a:t>
            </a:r>
          </a:p>
          <a:p>
            <a:pPr marL="0" indent="0" algn="just">
              <a:lnSpc>
                <a:spcPct val="150000"/>
              </a:lnSpc>
              <a:spcBef>
                <a:spcPts val="600"/>
              </a:spcBef>
              <a:buNone/>
            </a:pPr>
            <a:r>
              <a:rPr lang="he-IL" altLang="he-IL" sz="2100" dirty="0"/>
              <a:t>סעיף 104ב(א) </a:t>
            </a:r>
            <a:r>
              <a:rPr lang="en-US" altLang="he-IL" sz="2100" dirty="0"/>
              <a:t>-</a:t>
            </a:r>
            <a:r>
              <a:rPr lang="he-IL" altLang="he-IL" sz="2100" dirty="0"/>
              <a:t> העברת נכס/ים בבעלות משותפת לחברה תמורת קבלת מניות באותה חברה.</a:t>
            </a:r>
          </a:p>
          <a:p>
            <a:pPr marL="0" indent="0" algn="just">
              <a:lnSpc>
                <a:spcPct val="150000"/>
              </a:lnSpc>
              <a:spcBef>
                <a:spcPts val="600"/>
              </a:spcBef>
              <a:buNone/>
            </a:pPr>
            <a:endParaRPr lang="he-IL" altLang="he-IL" sz="2100" dirty="0"/>
          </a:p>
          <a:p>
            <a:pPr marL="0" indent="0">
              <a:spcBef>
                <a:spcPts val="0"/>
              </a:spcBef>
              <a:buNone/>
            </a:pPr>
            <a:endParaRPr lang="he-IL" altLang="he-IL" sz="2100" dirty="0"/>
          </a:p>
          <a:p>
            <a:pPr marL="0" indent="0">
              <a:spcBef>
                <a:spcPts val="0"/>
              </a:spcBef>
              <a:buNone/>
            </a:pPr>
            <a:endParaRPr lang="he-IL" altLang="he-IL" sz="2100" dirty="0"/>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40</a:t>
            </a:fld>
            <a:endParaRPr lang="en-US" altLang="he-IL">
              <a:latin typeface="Arial" panose="020B0604020202020204" pitchFamily="34" charset="0"/>
            </a:endParaRPr>
          </a:p>
        </p:txBody>
      </p:sp>
    </p:spTree>
    <p:extLst>
      <p:ext uri="{BB962C8B-B14F-4D97-AF65-F5344CB8AC3E}">
        <p14:creationId xmlns:p14="http://schemas.microsoft.com/office/powerpoint/2010/main" val="31642187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7" name="מציין מיקום של מספר שקופית 1">
            <a:extLst>
              <a:ext uri="{FF2B5EF4-FFF2-40B4-BE49-F238E27FC236}">
                <a16:creationId xmlns:a16="http://schemas.microsoft.com/office/drawing/2014/main" id="{E9388390-364D-4E0A-912F-D5F044E0C38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51188F31-FB80-411D-80B1-0910AD3AA820}" type="slidenum">
              <a:rPr lang="he-IL" altLang="he-IL">
                <a:latin typeface="Arial" panose="020B0604020202020204" pitchFamily="34" charset="0"/>
              </a:rPr>
              <a:pPr/>
              <a:t>41</a:t>
            </a:fld>
            <a:endParaRPr lang="en-US" altLang="he-IL">
              <a:latin typeface="Arial" panose="020B0604020202020204" pitchFamily="34" charset="0"/>
            </a:endParaRPr>
          </a:p>
        </p:txBody>
      </p:sp>
      <p:sp>
        <p:nvSpPr>
          <p:cNvPr id="4" name="Text Box 9">
            <a:extLst>
              <a:ext uri="{FF2B5EF4-FFF2-40B4-BE49-F238E27FC236}">
                <a16:creationId xmlns:a16="http://schemas.microsoft.com/office/drawing/2014/main" id="{B13CB79E-A37B-4E10-87F7-251C5486B9DE}"/>
              </a:ext>
            </a:extLst>
          </p:cNvPr>
          <p:cNvSpPr txBox="1">
            <a:spLocks noChangeArrowheads="1"/>
          </p:cNvSpPr>
          <p:nvPr/>
        </p:nvSpPr>
        <p:spPr bwMode="auto">
          <a:xfrm>
            <a:off x="1600200" y="1641475"/>
            <a:ext cx="6043613" cy="235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defRPr/>
            </a:pPr>
            <a:r>
              <a:rPr lang="he-IL" altLang="he-IL" sz="4400" b="1" dirty="0"/>
              <a:t>תודה</a:t>
            </a:r>
          </a:p>
          <a:p>
            <a:pPr algn="ctr" rtl="1" eaLnBrk="1" hangingPunct="1">
              <a:spcBef>
                <a:spcPts val="600"/>
              </a:spcBef>
              <a:defRPr/>
            </a:pPr>
            <a:r>
              <a:rPr lang="he-IL" altLang="he-IL" sz="2200" b="1" dirty="0"/>
              <a:t>עו"ד (רו"ח) גיא חן</a:t>
            </a:r>
          </a:p>
          <a:p>
            <a:pPr algn="ctr" rtl="1" eaLnBrk="1" hangingPunct="1">
              <a:spcBef>
                <a:spcPts val="600"/>
              </a:spcBef>
              <a:defRPr/>
            </a:pPr>
            <a:endParaRPr lang="he-IL" altLang="he-IL" sz="2200" b="1" dirty="0"/>
          </a:p>
          <a:p>
            <a:pPr algn="ctr" rtl="1" eaLnBrk="1" hangingPunct="1">
              <a:spcBef>
                <a:spcPts val="600"/>
              </a:spcBef>
              <a:defRPr/>
            </a:pPr>
            <a:r>
              <a:rPr lang="he-IL" altLang="he-IL" sz="2200" b="1" dirty="0"/>
              <a:t>טל': 077-6467030 פקס': 077-6467031</a:t>
            </a:r>
          </a:p>
          <a:p>
            <a:pPr algn="ctr" rtl="1" eaLnBrk="1" hangingPunct="1">
              <a:defRPr/>
            </a:pPr>
            <a:r>
              <a:rPr lang="en-US" altLang="he-IL" sz="2200" dirty="0">
                <a:latin typeface="+mn-lt"/>
                <a:hlinkClick r:id="rId3"/>
              </a:rPr>
              <a:t>guy@sagilaw.com</a:t>
            </a:r>
            <a:endParaRPr lang="en-US" altLang="he-IL" sz="2200" dirty="0">
              <a:latin typeface="+mn-lt"/>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כותרת 1">
            <a:extLst>
              <a:ext uri="{FF2B5EF4-FFF2-40B4-BE49-F238E27FC236}">
                <a16:creationId xmlns:a16="http://schemas.microsoft.com/office/drawing/2014/main" id="{C9D54F7D-4E7E-4BAF-80D7-39AFE65B05B0}"/>
              </a:ext>
            </a:extLst>
          </p:cNvPr>
          <p:cNvSpPr>
            <a:spLocks noGrp="1" noChangeArrowheads="1"/>
          </p:cNvSpPr>
          <p:nvPr>
            <p:ph type="title"/>
          </p:nvPr>
        </p:nvSpPr>
        <p:spPr>
          <a:xfrm>
            <a:off x="452438" y="0"/>
            <a:ext cx="8229600" cy="620713"/>
          </a:xfrm>
        </p:spPr>
        <p:txBody>
          <a:bodyPr/>
          <a:lstStyle/>
          <a:p>
            <a:r>
              <a:rPr lang="he-IL" altLang="he-IL" sz="3000" b="1" dirty="0"/>
              <a:t>חברות ארנק - רקע</a:t>
            </a:r>
            <a:endParaRPr lang="he-IL" altLang="he-IL" sz="3000" dirty="0"/>
          </a:p>
        </p:txBody>
      </p:sp>
      <p:sp>
        <p:nvSpPr>
          <p:cNvPr id="12291" name="מציין מיקום תוכן 2">
            <a:extLst>
              <a:ext uri="{FF2B5EF4-FFF2-40B4-BE49-F238E27FC236}">
                <a16:creationId xmlns:a16="http://schemas.microsoft.com/office/drawing/2014/main" id="{183422B4-25A6-4A5A-87F4-DE2345DA267F}"/>
              </a:ext>
            </a:extLst>
          </p:cNvPr>
          <p:cNvSpPr>
            <a:spLocks noGrp="1" noChangeArrowheads="1"/>
          </p:cNvSpPr>
          <p:nvPr>
            <p:ph idx="1"/>
          </p:nvPr>
        </p:nvSpPr>
        <p:spPr>
          <a:xfrm>
            <a:off x="611188" y="908050"/>
            <a:ext cx="8229600" cy="4525963"/>
          </a:xfrm>
        </p:spPr>
        <p:txBody>
          <a:bodyPr>
            <a:normAutofit/>
          </a:bodyPr>
          <a:lstStyle/>
          <a:p>
            <a:pPr marL="0" indent="0" algn="just">
              <a:lnSpc>
                <a:spcPct val="150000"/>
              </a:lnSpc>
              <a:spcBef>
                <a:spcPts val="600"/>
              </a:spcBef>
              <a:spcAft>
                <a:spcPts val="600"/>
              </a:spcAft>
              <a:buFontTx/>
              <a:buNone/>
            </a:pPr>
            <a:r>
              <a:rPr lang="he-IL" altLang="he-IL" sz="2200" dirty="0"/>
              <a:t>במסגרת חוק ההסדרים נחקק תיקון מספר 235 לפקודה ובו נוסף סעיף 62א לפקודה.</a:t>
            </a:r>
          </a:p>
          <a:p>
            <a:pPr marL="0" indent="0" algn="just">
              <a:lnSpc>
                <a:spcPct val="150000"/>
              </a:lnSpc>
              <a:spcBef>
                <a:spcPts val="600"/>
              </a:spcBef>
              <a:spcAft>
                <a:spcPts val="600"/>
              </a:spcAft>
              <a:buFontTx/>
              <a:buNone/>
            </a:pPr>
            <a:r>
              <a:rPr lang="he-IL" altLang="he-IL" sz="2200" b="1" dirty="0"/>
              <a:t>סעיף 62א קובע את אופן המיסוי של בעל מניות מהותי בחברת מעטים, הנותן שירותים לחבר בני אדם או לאדם אחר, באמצעות אותה חברת מעטים</a:t>
            </a:r>
            <a:r>
              <a:rPr lang="he-IL" altLang="he-IL" sz="2200" dirty="0"/>
              <a:t>.</a:t>
            </a:r>
          </a:p>
          <a:p>
            <a:pPr marL="0" indent="0" algn="just">
              <a:lnSpc>
                <a:spcPct val="150000"/>
              </a:lnSpc>
              <a:spcBef>
                <a:spcPts val="600"/>
              </a:spcBef>
              <a:spcAft>
                <a:spcPts val="600"/>
              </a:spcAft>
              <a:buFontTx/>
              <a:buNone/>
            </a:pPr>
            <a:r>
              <a:rPr lang="he-IL" altLang="he-IL" sz="2200" dirty="0"/>
              <a:t>העיקרון – הכנסתה החייבת של חברת מעטים הנובעת מפעילותו של יחיד, בעל מניות מהותי בה, תחשב כהכנסתו של היחיד, והוא יהיה החייב במס בשל הכנסה זו.</a:t>
            </a:r>
          </a:p>
        </p:txBody>
      </p:sp>
      <p:sp>
        <p:nvSpPr>
          <p:cNvPr id="12292" name="מציין מיקום של מספר שקופית 3">
            <a:extLst>
              <a:ext uri="{FF2B5EF4-FFF2-40B4-BE49-F238E27FC236}">
                <a16:creationId xmlns:a16="http://schemas.microsoft.com/office/drawing/2014/main" id="{65F72ADB-AC5C-4EFF-A878-82E16BBC04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6C63E78D-B458-4E15-8501-196F44B67B3D}" type="slidenum">
              <a:rPr lang="he-IL" altLang="he-IL">
                <a:latin typeface="Arial" panose="020B0604020202020204" pitchFamily="34" charset="0"/>
              </a:rPr>
              <a:pPr/>
              <a:t>5</a:t>
            </a:fld>
            <a:endParaRPr lang="en-US" altLang="he-I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כותרת 1">
            <a:extLst>
              <a:ext uri="{FF2B5EF4-FFF2-40B4-BE49-F238E27FC236}">
                <a16:creationId xmlns:a16="http://schemas.microsoft.com/office/drawing/2014/main" id="{C9D54F7D-4E7E-4BAF-80D7-39AFE65B05B0}"/>
              </a:ext>
            </a:extLst>
          </p:cNvPr>
          <p:cNvSpPr>
            <a:spLocks noGrp="1" noChangeArrowheads="1"/>
          </p:cNvSpPr>
          <p:nvPr>
            <p:ph type="title"/>
          </p:nvPr>
        </p:nvSpPr>
        <p:spPr>
          <a:xfrm>
            <a:off x="452438" y="0"/>
            <a:ext cx="8229600" cy="620713"/>
          </a:xfrm>
        </p:spPr>
        <p:txBody>
          <a:bodyPr/>
          <a:lstStyle/>
          <a:p>
            <a:r>
              <a:rPr lang="he-IL" altLang="he-IL" sz="3000" b="1" dirty="0"/>
              <a:t>חברות ארנק - רקע</a:t>
            </a:r>
            <a:endParaRPr lang="he-IL" altLang="he-IL" sz="3000" dirty="0"/>
          </a:p>
        </p:txBody>
      </p:sp>
      <p:sp>
        <p:nvSpPr>
          <p:cNvPr id="12291" name="מציין מיקום תוכן 2">
            <a:extLst>
              <a:ext uri="{FF2B5EF4-FFF2-40B4-BE49-F238E27FC236}">
                <a16:creationId xmlns:a16="http://schemas.microsoft.com/office/drawing/2014/main" id="{183422B4-25A6-4A5A-87F4-DE2345DA267F}"/>
              </a:ext>
            </a:extLst>
          </p:cNvPr>
          <p:cNvSpPr>
            <a:spLocks noGrp="1" noChangeArrowheads="1"/>
          </p:cNvSpPr>
          <p:nvPr>
            <p:ph idx="1"/>
          </p:nvPr>
        </p:nvSpPr>
        <p:spPr>
          <a:xfrm>
            <a:off x="611188" y="908050"/>
            <a:ext cx="8229600" cy="4525963"/>
          </a:xfrm>
        </p:spPr>
        <p:txBody>
          <a:bodyPr>
            <a:normAutofit fontScale="85000" lnSpcReduction="20000"/>
          </a:bodyPr>
          <a:lstStyle/>
          <a:p>
            <a:pPr marL="0" indent="0" algn="just">
              <a:lnSpc>
                <a:spcPct val="150000"/>
              </a:lnSpc>
              <a:spcBef>
                <a:spcPts val="600"/>
              </a:spcBef>
              <a:spcAft>
                <a:spcPts val="600"/>
              </a:spcAft>
              <a:buFontTx/>
              <a:buNone/>
            </a:pPr>
            <a:r>
              <a:rPr lang="he-IL" altLang="he-IL" sz="2200" b="1" u="sng" dirty="0"/>
              <a:t>פס"ד קרן תל אביב לפיתוח (ע"מ 28320-05-12)</a:t>
            </a:r>
            <a:r>
              <a:rPr lang="he-IL" altLang="he-IL" sz="2200" b="1" dirty="0"/>
              <a:t>:</a:t>
            </a:r>
            <a:r>
              <a:rPr lang="he-IL" altLang="he-IL" sz="2200" dirty="0"/>
              <a:t> מוסד ציבורי אשר קיבל שירותי ניהול (מנכ"ל) מיחיד באמצעות חברה שבבעלותו. בגין תשלומי המוסד הוציאה החברה בבעלות היחיד חשבוניות מס למוסד. </a:t>
            </a:r>
          </a:p>
          <a:p>
            <a:pPr marL="0" indent="0" algn="just">
              <a:lnSpc>
                <a:spcPct val="150000"/>
              </a:lnSpc>
              <a:spcBef>
                <a:spcPts val="600"/>
              </a:spcBef>
              <a:spcAft>
                <a:spcPts val="600"/>
              </a:spcAft>
              <a:buFontTx/>
              <a:buNone/>
            </a:pPr>
            <a:r>
              <a:rPr lang="he-IL" altLang="he-IL" sz="2200" dirty="0"/>
              <a:t>נקבע כי המוסד הציבורי הלכה למעשה העסיק את היחיד כעובד, ולמעשה היה עליו לנכות מס במקור משכר עבודה. בית המשפט נסמך בין היתר על הנסיבות הבאות:</a:t>
            </a:r>
          </a:p>
          <a:p>
            <a:pPr algn="just">
              <a:lnSpc>
                <a:spcPct val="150000"/>
              </a:lnSpc>
              <a:spcBef>
                <a:spcPts val="600"/>
              </a:spcBef>
              <a:spcAft>
                <a:spcPts val="600"/>
              </a:spcAft>
              <a:buFont typeface="Arial" panose="020B0604020202020204" pitchFamily="34" charset="0"/>
              <a:buChar char="•"/>
            </a:pPr>
            <a:r>
              <a:rPr lang="he-IL" altLang="he-IL" sz="2200" dirty="0"/>
              <a:t>ההסכם נוסח בין המוסד לבין המנכ"ל עצמו</a:t>
            </a:r>
          </a:p>
          <a:p>
            <a:pPr algn="just">
              <a:lnSpc>
                <a:spcPct val="150000"/>
              </a:lnSpc>
              <a:spcBef>
                <a:spcPts val="600"/>
              </a:spcBef>
              <a:spcAft>
                <a:spcPts val="600"/>
              </a:spcAft>
              <a:buFont typeface="Arial" panose="020B0604020202020204" pitchFamily="34" charset="0"/>
              <a:buChar char="•"/>
            </a:pPr>
            <a:r>
              <a:rPr lang="he-IL" altLang="he-IL" sz="2200" dirty="0"/>
              <a:t>המנכ"ל מילא טופס 101</a:t>
            </a:r>
          </a:p>
          <a:p>
            <a:pPr algn="just">
              <a:lnSpc>
                <a:spcPct val="150000"/>
              </a:lnSpc>
              <a:spcBef>
                <a:spcPts val="600"/>
              </a:spcBef>
              <a:spcAft>
                <a:spcPts val="600"/>
              </a:spcAft>
              <a:buFont typeface="Arial" panose="020B0604020202020204" pitchFamily="34" charset="0"/>
              <a:buChar char="•"/>
            </a:pPr>
            <a:r>
              <a:rPr lang="he-IL" altLang="he-IL" sz="2200" dirty="0"/>
              <a:t>התקיימו יחסי עובד-מעביד</a:t>
            </a:r>
          </a:p>
          <a:p>
            <a:pPr algn="just">
              <a:lnSpc>
                <a:spcPct val="150000"/>
              </a:lnSpc>
              <a:spcBef>
                <a:spcPts val="600"/>
              </a:spcBef>
              <a:spcAft>
                <a:spcPts val="600"/>
              </a:spcAft>
              <a:buFont typeface="Arial" panose="020B0604020202020204" pitchFamily="34" charset="0"/>
              <a:buChar char="•"/>
            </a:pPr>
            <a:r>
              <a:rPr lang="he-IL" altLang="he-IL" sz="2200" dirty="0"/>
              <a:t>בגמר חשבון הייתה התחשבנות בין הצדדים בגין זכויות סוציאליות</a:t>
            </a:r>
          </a:p>
          <a:p>
            <a:pPr algn="just">
              <a:lnSpc>
                <a:spcPct val="150000"/>
              </a:lnSpc>
              <a:spcBef>
                <a:spcPts val="600"/>
              </a:spcBef>
              <a:spcAft>
                <a:spcPts val="600"/>
              </a:spcAft>
              <a:buFont typeface="Arial" panose="020B0604020202020204" pitchFamily="34" charset="0"/>
              <a:buChar char="•"/>
            </a:pPr>
            <a:endParaRPr lang="he-IL" altLang="he-IL" sz="2200" dirty="0"/>
          </a:p>
          <a:p>
            <a:pPr algn="just">
              <a:lnSpc>
                <a:spcPct val="150000"/>
              </a:lnSpc>
              <a:spcBef>
                <a:spcPts val="600"/>
              </a:spcBef>
              <a:spcAft>
                <a:spcPts val="600"/>
              </a:spcAft>
              <a:buFont typeface="Arial" panose="020B0604020202020204" pitchFamily="34" charset="0"/>
              <a:buChar char="•"/>
            </a:pPr>
            <a:endParaRPr lang="he-IL" altLang="he-IL" sz="2200" dirty="0"/>
          </a:p>
        </p:txBody>
      </p:sp>
      <p:sp>
        <p:nvSpPr>
          <p:cNvPr id="12292" name="מציין מיקום של מספר שקופית 3">
            <a:extLst>
              <a:ext uri="{FF2B5EF4-FFF2-40B4-BE49-F238E27FC236}">
                <a16:creationId xmlns:a16="http://schemas.microsoft.com/office/drawing/2014/main" id="{65F72ADB-AC5C-4EFF-A878-82E16BBC04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6C63E78D-B458-4E15-8501-196F44B67B3D}" type="slidenum">
              <a:rPr lang="he-IL" altLang="he-IL">
                <a:latin typeface="Arial" panose="020B0604020202020204" pitchFamily="34" charset="0"/>
              </a:rPr>
              <a:pPr/>
              <a:t>6</a:t>
            </a:fld>
            <a:endParaRPr lang="en-US" altLang="he-IL">
              <a:latin typeface="Arial" panose="020B0604020202020204" pitchFamily="34" charset="0"/>
            </a:endParaRPr>
          </a:p>
        </p:txBody>
      </p:sp>
    </p:spTree>
    <p:extLst>
      <p:ext uri="{BB962C8B-B14F-4D97-AF65-F5344CB8AC3E}">
        <p14:creationId xmlns:p14="http://schemas.microsoft.com/office/powerpoint/2010/main" val="780478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F0B866A-C09F-4C53-ADEA-6ED8B703FC0F}"/>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just">
              <a:lnSpc>
                <a:spcPct val="90000"/>
              </a:lnSpc>
              <a:spcBef>
                <a:spcPct val="60000"/>
              </a:spcBef>
              <a:buFontTx/>
              <a:buNone/>
              <a:defRPr/>
            </a:pPr>
            <a:endParaRPr lang="he-IL" altLang="he-IL" sz="2400" b="1" dirty="0">
              <a:solidFill>
                <a:srgbClr val="FF0000"/>
              </a:solidFill>
            </a:endParaRPr>
          </a:p>
          <a:p>
            <a:pPr marL="0" indent="0" algn="ctr">
              <a:spcBef>
                <a:spcPts val="600"/>
              </a:spcBef>
              <a:buFontTx/>
              <a:buNone/>
              <a:defRPr/>
            </a:pPr>
            <a:r>
              <a:rPr lang="he-IL" altLang="he-IL" sz="5400" b="1" dirty="0"/>
              <a:t>הוראות סעיף 62א לפקודה</a:t>
            </a:r>
          </a:p>
        </p:txBody>
      </p:sp>
      <p:sp>
        <p:nvSpPr>
          <p:cNvPr id="13315" name="מציין מיקום של מספר שקופית 1">
            <a:extLst>
              <a:ext uri="{FF2B5EF4-FFF2-40B4-BE49-F238E27FC236}">
                <a16:creationId xmlns:a16="http://schemas.microsoft.com/office/drawing/2014/main" id="{4DBBAAF7-FF55-47D4-B558-A5BB004904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97D88D51-B592-4D0F-9237-CF54DA3ACF4F}" type="slidenum">
              <a:rPr lang="he-IL" altLang="he-IL">
                <a:latin typeface="Arial" panose="020B0604020202020204" pitchFamily="34" charset="0"/>
              </a:rPr>
              <a:pPr/>
              <a:t>7</a:t>
            </a:fld>
            <a:endParaRPr lang="en-US" altLang="he-I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כותרת 1">
            <a:extLst>
              <a:ext uri="{FF2B5EF4-FFF2-40B4-BE49-F238E27FC236}">
                <a16:creationId xmlns:a16="http://schemas.microsoft.com/office/drawing/2014/main" id="{ADB8A795-FF16-4D87-B124-C29E46D62058}"/>
              </a:ext>
            </a:extLst>
          </p:cNvPr>
          <p:cNvSpPr>
            <a:spLocks noGrp="1" noChangeArrowheads="1"/>
          </p:cNvSpPr>
          <p:nvPr>
            <p:ph type="title"/>
          </p:nvPr>
        </p:nvSpPr>
        <p:spPr>
          <a:xfrm>
            <a:off x="452438" y="0"/>
            <a:ext cx="8229600" cy="620713"/>
          </a:xfrm>
        </p:spPr>
        <p:txBody>
          <a:bodyPr/>
          <a:lstStyle/>
          <a:p>
            <a:r>
              <a:rPr lang="he-IL" altLang="he-IL" sz="3000" b="1" dirty="0"/>
              <a:t>הוראת סעיף 62א לפקודה</a:t>
            </a:r>
            <a:endParaRPr lang="he-IL" altLang="he-IL" sz="3000" dirty="0"/>
          </a:p>
        </p:txBody>
      </p:sp>
      <p:sp>
        <p:nvSpPr>
          <p:cNvPr id="11267" name="מציין מיקום תוכן 2">
            <a:extLst>
              <a:ext uri="{FF2B5EF4-FFF2-40B4-BE49-F238E27FC236}">
                <a16:creationId xmlns:a16="http://schemas.microsoft.com/office/drawing/2014/main" id="{407C3311-A1B0-4239-879E-453A4AA737DE}"/>
              </a:ext>
            </a:extLst>
          </p:cNvPr>
          <p:cNvSpPr>
            <a:spLocks noGrp="1" noChangeArrowheads="1"/>
          </p:cNvSpPr>
          <p:nvPr>
            <p:ph idx="1"/>
          </p:nvPr>
        </p:nvSpPr>
        <p:spPr>
          <a:xfrm>
            <a:off x="611188" y="908050"/>
            <a:ext cx="8229600" cy="4825206"/>
          </a:xfrm>
        </p:spPr>
        <p:txBody>
          <a:bodyPr>
            <a:normAutofit fontScale="92500" lnSpcReduction="20000"/>
          </a:bodyPr>
          <a:lstStyle/>
          <a:p>
            <a:pPr marL="0" indent="0" algn="just">
              <a:lnSpc>
                <a:spcPct val="150000"/>
              </a:lnSpc>
              <a:spcBef>
                <a:spcPts val="600"/>
              </a:spcBef>
              <a:spcAft>
                <a:spcPts val="0"/>
              </a:spcAft>
              <a:buFontTx/>
              <a:buNone/>
              <a:defRPr/>
            </a:pPr>
            <a:r>
              <a:rPr lang="he-IL" altLang="he-IL" sz="2400" dirty="0"/>
              <a:t>סעיף 62א(א) לפקודה קובע, כי הכנסה חייבת של </a:t>
            </a:r>
            <a:r>
              <a:rPr lang="he-IL" altLang="he-IL" sz="2400" u="sng" dirty="0"/>
              <a:t>חברת מעטים </a:t>
            </a:r>
            <a:r>
              <a:rPr lang="he-IL" altLang="he-IL" sz="2400" dirty="0"/>
              <a:t>(כמשמעותה בסעיף 76 לפקודה), שאינה חברת משלח יד זרה, הנובעת מפעילות של יחיד שהוא בעל מניות מהותי בה, תחשב כהכנסתו של היחיד במקרים הבאים:</a:t>
            </a:r>
          </a:p>
          <a:p>
            <a:pPr marL="457200" indent="-457200" algn="just">
              <a:lnSpc>
                <a:spcPct val="150000"/>
              </a:lnSpc>
              <a:spcBef>
                <a:spcPts val="600"/>
              </a:spcBef>
              <a:spcAft>
                <a:spcPts val="0"/>
              </a:spcAft>
              <a:buFontTx/>
              <a:buAutoNum type="arabicPeriod"/>
              <a:defRPr/>
            </a:pPr>
            <a:r>
              <a:rPr lang="he-IL" altLang="he-IL" sz="2400" dirty="0"/>
              <a:t>הכנסות כנושא משרה בחבר בני אדם אחר ומהענקת שירותי ניהול – יסווגו כהכנסה מיגיעה אישית לפי סעיף 2(1), 2(2) או 2(10).</a:t>
            </a:r>
          </a:p>
          <a:p>
            <a:pPr marL="457200" indent="-457200" algn="just">
              <a:lnSpc>
                <a:spcPct val="150000"/>
              </a:lnSpc>
              <a:spcBef>
                <a:spcPts val="600"/>
              </a:spcBef>
              <a:spcAft>
                <a:spcPts val="0"/>
              </a:spcAft>
              <a:buFontTx/>
              <a:buAutoNum type="arabicPeriod"/>
              <a:defRPr/>
            </a:pPr>
            <a:r>
              <a:rPr lang="he-IL" altLang="he-IL" sz="2400" dirty="0"/>
              <a:t>הכנסות הנובעות מפעילות שהיא מסוג של עובד בעבור מעסיקו – יסווגו כהכנסה מיגיעה אישית לפי סעיף 2(2).</a:t>
            </a:r>
          </a:p>
          <a:p>
            <a:pPr marL="0" indent="0" algn="just">
              <a:lnSpc>
                <a:spcPct val="150000"/>
              </a:lnSpc>
              <a:spcBef>
                <a:spcPts val="600"/>
              </a:spcBef>
              <a:spcAft>
                <a:spcPts val="0"/>
              </a:spcAft>
              <a:buNone/>
              <a:defRPr/>
            </a:pPr>
            <a:r>
              <a:rPr lang="he-IL" altLang="he-IL" sz="2400" b="1" dirty="0"/>
              <a:t>"בעל מניות מהותי"</a:t>
            </a:r>
            <a:r>
              <a:rPr lang="he-IL" altLang="he-IL" sz="2400" dirty="0"/>
              <a:t> (סעיף 88 לפקודה) – מי שמחזיק במישרין או בעקיפין ב-10% לפחות באחד או יותר מאמצעי השליטה בחברה.</a:t>
            </a:r>
          </a:p>
        </p:txBody>
      </p:sp>
      <p:sp>
        <p:nvSpPr>
          <p:cNvPr id="14340" name="מציין מיקום של מספר שקופית 3">
            <a:extLst>
              <a:ext uri="{FF2B5EF4-FFF2-40B4-BE49-F238E27FC236}">
                <a16:creationId xmlns:a16="http://schemas.microsoft.com/office/drawing/2014/main" id="{23DD3813-596D-4E05-8144-9044D1A6DE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3F456E01-0212-4152-8C4A-C7EDA3229EA3}" type="slidenum">
              <a:rPr lang="he-IL" altLang="he-IL">
                <a:latin typeface="Arial" panose="020B0604020202020204" pitchFamily="34" charset="0"/>
              </a:rPr>
              <a:pPr/>
              <a:t>8</a:t>
            </a:fld>
            <a:endParaRPr lang="en-US" altLang="he-I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36A0F47E-9452-49B5-9CD6-7CB70DD0A829}"/>
              </a:ext>
            </a:extLst>
          </p:cNvPr>
          <p:cNvSpPr>
            <a:spLocks noGrp="1" noChangeArrowheads="1"/>
          </p:cNvSpPr>
          <p:nvPr>
            <p:ph type="title"/>
          </p:nvPr>
        </p:nvSpPr>
        <p:spPr>
          <a:xfrm>
            <a:off x="468313" y="0"/>
            <a:ext cx="8229600" cy="620713"/>
          </a:xfrm>
        </p:spPr>
        <p:txBody>
          <a:bodyPr/>
          <a:lstStyle/>
          <a:p>
            <a:r>
              <a:rPr lang="he-IL" altLang="he-IL" sz="2300" b="1" dirty="0"/>
              <a:t>מהי "חברת מעטים"?</a:t>
            </a:r>
            <a:endParaRPr lang="he-IL" altLang="he-IL" sz="2300" dirty="0"/>
          </a:p>
        </p:txBody>
      </p:sp>
      <p:sp>
        <p:nvSpPr>
          <p:cNvPr id="26627" name="מציין מיקום תוכן 2">
            <a:extLst>
              <a:ext uri="{FF2B5EF4-FFF2-40B4-BE49-F238E27FC236}">
                <a16:creationId xmlns:a16="http://schemas.microsoft.com/office/drawing/2014/main" id="{1D95EB24-67DC-4619-93B0-239B7C66BB76}"/>
              </a:ext>
            </a:extLst>
          </p:cNvPr>
          <p:cNvSpPr>
            <a:spLocks noGrp="1" noChangeArrowheads="1"/>
          </p:cNvSpPr>
          <p:nvPr>
            <p:ph idx="1"/>
          </p:nvPr>
        </p:nvSpPr>
        <p:spPr>
          <a:xfrm>
            <a:off x="611188" y="908050"/>
            <a:ext cx="8229600" cy="4825206"/>
          </a:xfrm>
        </p:spPr>
        <p:txBody>
          <a:bodyPr>
            <a:normAutofit fontScale="92500"/>
          </a:bodyPr>
          <a:lstStyle/>
          <a:p>
            <a:pPr marL="0" indent="0" algn="just">
              <a:lnSpc>
                <a:spcPct val="150000"/>
              </a:lnSpc>
              <a:spcBef>
                <a:spcPts val="600"/>
              </a:spcBef>
              <a:buFontTx/>
              <a:buNone/>
            </a:pPr>
            <a:r>
              <a:rPr lang="he-IL" altLang="he-IL" sz="2100" dirty="0"/>
              <a:t>סעיף 76 לפקודה: </a:t>
            </a:r>
          </a:p>
          <a:p>
            <a:pPr marL="0" indent="0" algn="just">
              <a:lnSpc>
                <a:spcPct val="150000"/>
              </a:lnSpc>
              <a:spcBef>
                <a:spcPts val="600"/>
              </a:spcBef>
              <a:buFontTx/>
              <a:buNone/>
            </a:pPr>
            <a:r>
              <a:rPr lang="he-IL" altLang="he-IL" sz="2100" b="1" i="1" dirty="0"/>
              <a:t>(א)</a:t>
            </a:r>
            <a:r>
              <a:rPr lang="he-IL" altLang="he-IL" sz="2100" i="1" dirty="0"/>
              <a:t> ...חברה שהיא בשליטתם של חמישה בני-אדם לכל היותר ואיננה בת-חברה ולא חברה שיש לציבור ענין ממשי בה (להלן - חברת מעטים).</a:t>
            </a:r>
          </a:p>
          <a:p>
            <a:pPr marL="0" indent="0" algn="just">
              <a:lnSpc>
                <a:spcPct val="150000"/>
              </a:lnSpc>
              <a:spcBef>
                <a:spcPts val="600"/>
              </a:spcBef>
              <a:buFontTx/>
              <a:buNone/>
            </a:pPr>
            <a:r>
              <a:rPr lang="he-IL" altLang="he-IL" sz="2100" b="1" i="1" dirty="0"/>
              <a:t>(ב) "חברה שהיא בשליטתם של חמישה בני-אדם לכל היותר"</a:t>
            </a:r>
            <a:r>
              <a:rPr lang="he-IL" altLang="he-IL" sz="2100" i="1" dirty="0"/>
              <a:t>, </a:t>
            </a:r>
            <a:r>
              <a:rPr lang="he-IL" altLang="he-IL" sz="2100" i="1" dirty="0" err="1"/>
              <a:t>לענין</a:t>
            </a:r>
            <a:r>
              <a:rPr lang="he-IL" altLang="he-IL" sz="2100" i="1" dirty="0"/>
              <a:t> פרק זה - חברה שחמישה בני-אדם או פחות מזה, ביחד, שולטים שליטה ישירה או עקיפה בענייניה של החברה..., ובפרט - אך בלי לגרוע מהכלל האמור - כשהם ביחד, מחזיקים או זכאים לרכוש , רובו של הון המניות או כוח ההצבעה של החברה...</a:t>
            </a:r>
          </a:p>
          <a:p>
            <a:pPr marL="0" indent="0" algn="just">
              <a:lnSpc>
                <a:spcPct val="150000"/>
              </a:lnSpc>
              <a:spcBef>
                <a:spcPts val="600"/>
              </a:spcBef>
              <a:buFontTx/>
              <a:buNone/>
            </a:pPr>
            <a:r>
              <a:rPr lang="he-IL" altLang="he-IL" sz="2100" b="1" i="1" dirty="0"/>
              <a:t>(ג) "בת-חברה"</a:t>
            </a:r>
            <a:r>
              <a:rPr lang="he-IL" altLang="he-IL" sz="2100" i="1" dirty="0"/>
              <a:t>, </a:t>
            </a:r>
            <a:r>
              <a:rPr lang="he-IL" altLang="he-IL" sz="2100" i="1" dirty="0" err="1"/>
              <a:t>לענין</a:t>
            </a:r>
            <a:r>
              <a:rPr lang="he-IL" altLang="he-IL" sz="2100" i="1" dirty="0"/>
              <a:t> סעיף זה - חברה שמניות שלה, המייצגות לא פחות משמונים אחוז של הון מניותיה, הן בידיהן או בשליטתן של חברה או חברות שאין הוראות פרק זה חלות עליהן.</a:t>
            </a:r>
          </a:p>
        </p:txBody>
      </p:sp>
      <p:sp>
        <p:nvSpPr>
          <p:cNvPr id="26628" name="מציין מיקום של מספר שקופית 3">
            <a:extLst>
              <a:ext uri="{FF2B5EF4-FFF2-40B4-BE49-F238E27FC236}">
                <a16:creationId xmlns:a16="http://schemas.microsoft.com/office/drawing/2014/main" id="{5DD955A2-F328-44B9-8BE6-6C278F3D64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C95B60C-04B9-450B-BC91-78892813F6EE}" type="slidenum">
              <a:rPr lang="he-IL" altLang="he-IL">
                <a:latin typeface="Arial" panose="020B0604020202020204" pitchFamily="34" charset="0"/>
              </a:rPr>
              <a:pPr/>
              <a:t>9</a:t>
            </a:fld>
            <a:endParaRPr lang="en-US" altLang="he-IL">
              <a:latin typeface="Arial" panose="020B0604020202020204" pitchFamily="34" charset="0"/>
            </a:endParaRPr>
          </a:p>
        </p:txBody>
      </p:sp>
    </p:spTree>
    <p:extLst>
      <p:ext uri="{BB962C8B-B14F-4D97-AF65-F5344CB8AC3E}">
        <p14:creationId xmlns:p14="http://schemas.microsoft.com/office/powerpoint/2010/main" val="3098999486"/>
      </p:ext>
    </p:extLst>
  </p:cSld>
  <p:clrMapOvr>
    <a:masterClrMapping/>
  </p:clrMapOvr>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Stream</Template>
  <TotalTime>12848</TotalTime>
  <Words>3479</Words>
  <Application>Microsoft Office PowerPoint</Application>
  <PresentationFormat>‫הצגה על המסך (4:3)</PresentationFormat>
  <Paragraphs>280</Paragraphs>
  <Slides>41</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41</vt:i4>
      </vt:variant>
    </vt:vector>
  </HeadingPairs>
  <TitlesOfParts>
    <vt:vector size="48" baseType="lpstr">
      <vt:lpstr>Arial</vt:lpstr>
      <vt:lpstr>Calibri</vt:lpstr>
      <vt:lpstr>Garamond</vt:lpstr>
      <vt:lpstr>Times New Roman</vt:lpstr>
      <vt:lpstr>Wingdings</vt:lpstr>
      <vt:lpstr>עיצוב ברירת מחדל</vt:lpstr>
      <vt:lpstr>1_עיצוב ברירת מחדל</vt:lpstr>
      <vt:lpstr>       הקלות במס  נדב שגיא, עו"ד (רו"ח) </vt:lpstr>
      <vt:lpstr>מצגת של PowerPoint‏</vt:lpstr>
      <vt:lpstr>מצגת של PowerPoint‏</vt:lpstr>
      <vt:lpstr>חברת ארנק - רקע</vt:lpstr>
      <vt:lpstr>חברות ארנק - רקע</vt:lpstr>
      <vt:lpstr>חברות ארנק - רקע</vt:lpstr>
      <vt:lpstr>מצגת של PowerPoint‏</vt:lpstr>
      <vt:lpstr>הוראת סעיף 62א לפקודה</vt:lpstr>
      <vt:lpstr>מהי "חברת מעטים"?</vt:lpstr>
      <vt:lpstr>מהי "חברת מעטים"?</vt:lpstr>
      <vt:lpstr>הכנסות כנושא משרה ומהענקת שירותי ניהול  סעיף 62א(א)(1)</vt:lpstr>
      <vt:lpstr>הכנסות שמקורן בפעולות בידי עובד בעבור מעסיקו  סעיף 62א(א)(2)</vt:lpstr>
      <vt:lpstr>סעיף 62א(3) – חזקה של פעולות הנעשות בידי עובד עבור מעסיקו</vt:lpstr>
      <vt:lpstr>פעולות היחיד המהוות פעולות הנעשות בידי עובד בעבור מעסיקו - המשך</vt:lpstr>
      <vt:lpstr>פעולות היחיד המהוות פעולות הנעשות בידי עובד בעבור מעסיקו - המשך</vt:lpstr>
      <vt:lpstr>חריגים</vt:lpstr>
      <vt:lpstr>מצגת של PowerPoint‏</vt:lpstr>
      <vt:lpstr>הוראות דיווח, תשלום המס, מקדמות וניכוי מס במקור</vt:lpstr>
      <vt:lpstr>מצגת של PowerPoint‏</vt:lpstr>
      <vt:lpstr>חברת בית - תנאים</vt:lpstr>
      <vt:lpstr>חברת בית - "חברת מעטים"</vt:lpstr>
      <vt:lpstr>חברת בית - "חברת מעטים"</vt:lpstr>
      <vt:lpstr>חברת בית – מבחן הנכסים</vt:lpstr>
      <vt:lpstr>חברת בית – מבחן העיסוק</vt:lpstr>
      <vt:lpstr>כניסה ויציאה ממעמד של חברת בית</vt:lpstr>
      <vt:lpstr>הסדר המס החל על חברת בית ובעל המניות</vt:lpstr>
      <vt:lpstr>הסדר המס החל על חברת בית ובעל המניות - המשך</vt:lpstr>
      <vt:lpstr>מכירת המניות בחברת בית</vt:lpstr>
      <vt:lpstr>מכירת המניות בחברת בית</vt:lpstr>
      <vt:lpstr>הליכי שומה, השגה וערעור</vt:lpstr>
      <vt:lpstr>שינויי מבנה</vt:lpstr>
      <vt:lpstr>מצגת של PowerPoint‏</vt:lpstr>
      <vt:lpstr>חברה משפחתית - הגדרות</vt:lpstr>
      <vt:lpstr>חברה משפחתית - הנישום המייצג</vt:lpstr>
      <vt:lpstr>כניסה ויציאה ממעמד של חברה משפחתית</vt:lpstr>
      <vt:lpstr>הסדר המס של חברה משפחתית</vt:lpstr>
      <vt:lpstr>הוראות אנטי תכנוניות</vt:lpstr>
      <vt:lpstr>הוראות אנטי תכנוניות</vt:lpstr>
      <vt:lpstr>מכירת המניות בחברה משפחתית</vt:lpstr>
      <vt:lpstr>שינויי מבנה</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מחשב</dc:creator>
  <cp:lastModifiedBy>Guy Hen</cp:lastModifiedBy>
  <cp:revision>800</cp:revision>
  <cp:lastPrinted>2020-01-19T10:00:45Z</cp:lastPrinted>
  <dcterms:created xsi:type="dcterms:W3CDTF">2008-10-19T13:53:32Z</dcterms:created>
  <dcterms:modified xsi:type="dcterms:W3CDTF">2020-02-04T13:47:21Z</dcterms:modified>
</cp:coreProperties>
</file>