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 id="2147483709" r:id="rId2"/>
  </p:sldMasterIdLst>
  <p:notesMasterIdLst>
    <p:notesMasterId r:id="rId31"/>
  </p:notesMasterIdLst>
  <p:handoutMasterIdLst>
    <p:handoutMasterId r:id="rId32"/>
  </p:handoutMasterIdLst>
  <p:sldIdLst>
    <p:sldId id="265" r:id="rId3"/>
    <p:sldId id="268" r:id="rId4"/>
    <p:sldId id="307" r:id="rId5"/>
    <p:sldId id="287" r:id="rId6"/>
    <p:sldId id="288" r:id="rId7"/>
    <p:sldId id="349" r:id="rId8"/>
    <p:sldId id="350" r:id="rId9"/>
    <p:sldId id="351" r:id="rId10"/>
    <p:sldId id="352" r:id="rId11"/>
    <p:sldId id="309" r:id="rId12"/>
    <p:sldId id="314" r:id="rId13"/>
    <p:sldId id="293" r:id="rId14"/>
    <p:sldId id="295" r:id="rId15"/>
    <p:sldId id="296" r:id="rId16"/>
    <p:sldId id="318" r:id="rId17"/>
    <p:sldId id="325" r:id="rId18"/>
    <p:sldId id="326" r:id="rId19"/>
    <p:sldId id="336" r:id="rId20"/>
    <p:sldId id="335" r:id="rId21"/>
    <p:sldId id="310" r:id="rId22"/>
    <p:sldId id="298" r:id="rId23"/>
    <p:sldId id="299" r:id="rId24"/>
    <p:sldId id="322" r:id="rId25"/>
    <p:sldId id="300" r:id="rId26"/>
    <p:sldId id="311" r:id="rId27"/>
    <p:sldId id="301" r:id="rId28"/>
    <p:sldId id="338" r:id="rId29"/>
    <p:sldId id="283" r:id="rId30"/>
  </p:sldIdLst>
  <p:sldSz cx="9144000" cy="6858000" type="screen4x3"/>
  <p:notesSz cx="6794500" cy="9931400"/>
  <p:defaultTextStyle>
    <a:defPPr>
      <a:defRPr lang="he-IL"/>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1AD"/>
    <a:srgbClr val="E5DBD0"/>
    <a:srgbClr val="FF0000"/>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504E78-0016-4FD7-ACC8-1662045B7B67}" v="3" dt="2019-09-15T08:19:03.159"/>
    <p1510:client id="{665E0E58-4378-4112-9171-53DAC7D356BD}" v="3" dt="2019-09-16T07:02:36.627"/>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38" autoAdjust="0"/>
    <p:restoredTop sz="94291" autoAdjust="0"/>
  </p:normalViewPr>
  <p:slideViewPr>
    <p:cSldViewPr>
      <p:cViewPr varScale="1">
        <p:scale>
          <a:sx n="107" d="100"/>
          <a:sy n="107" d="100"/>
        </p:scale>
        <p:origin x="1734" y="156"/>
      </p:cViewPr>
      <p:guideLst>
        <p:guide orient="horz" pos="2160"/>
        <p:guide pos="2880"/>
      </p:guideLst>
    </p:cSldViewPr>
  </p:slideViewPr>
  <p:outlineViewPr>
    <p:cViewPr>
      <p:scale>
        <a:sx n="33" d="100"/>
        <a:sy n="33" d="100"/>
      </p:scale>
      <p:origin x="0" y="-57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akov David" userId="b926cabc-0f4d-4d89-9522-473cdd87a26a" providerId="ADAL" clId="{02504E78-0016-4FD7-ACC8-1662045B7B67}"/>
    <pc:docChg chg="undo addSld delSld modSld sldOrd">
      <pc:chgData name="Yaakov David" userId="b926cabc-0f4d-4d89-9522-473cdd87a26a" providerId="ADAL" clId="{02504E78-0016-4FD7-ACC8-1662045B7B67}" dt="2019-09-15T15:27:24.152" v="22" actId="2696"/>
      <pc:docMkLst>
        <pc:docMk/>
      </pc:docMkLst>
      <pc:sldChg chg="modSp">
        <pc:chgData name="Yaakov David" userId="b926cabc-0f4d-4d89-9522-473cdd87a26a" providerId="ADAL" clId="{02504E78-0016-4FD7-ACC8-1662045B7B67}" dt="2019-09-15T15:27:06.406" v="4" actId="20577"/>
        <pc:sldMkLst>
          <pc:docMk/>
          <pc:sldMk cId="0" sldId="268"/>
        </pc:sldMkLst>
        <pc:spChg chg="mod">
          <ac:chgData name="Yaakov David" userId="b926cabc-0f4d-4d89-9522-473cdd87a26a" providerId="ADAL" clId="{02504E78-0016-4FD7-ACC8-1662045B7B67}" dt="2019-09-15T15:27:06.406" v="4" actId="20577"/>
          <ac:spMkLst>
            <pc:docMk/>
            <pc:sldMk cId="0" sldId="268"/>
            <ac:spMk id="8194" creationId="{F407F155-0C4F-449C-B7D1-F72DFAA4EA24}"/>
          </ac:spMkLst>
        </pc:spChg>
      </pc:sldChg>
      <pc:sldChg chg="del">
        <pc:chgData name="Yaakov David" userId="b926cabc-0f4d-4d89-9522-473cdd87a26a" providerId="ADAL" clId="{02504E78-0016-4FD7-ACC8-1662045B7B67}" dt="2019-09-15T15:27:14.514" v="9" actId="2696"/>
        <pc:sldMkLst>
          <pc:docMk/>
          <pc:sldMk cId="0" sldId="285"/>
        </pc:sldMkLst>
      </pc:sldChg>
      <pc:sldChg chg="del ord">
        <pc:chgData name="Yaakov David" userId="b926cabc-0f4d-4d89-9522-473cdd87a26a" providerId="ADAL" clId="{02504E78-0016-4FD7-ACC8-1662045B7B67}" dt="2019-09-15T15:27:14.498" v="5" actId="2696"/>
        <pc:sldMkLst>
          <pc:docMk/>
          <pc:sldMk cId="0" sldId="286"/>
        </pc:sldMkLst>
      </pc:sldChg>
      <pc:sldChg chg="del">
        <pc:chgData name="Yaakov David" userId="b926cabc-0f4d-4d89-9522-473cdd87a26a" providerId="ADAL" clId="{02504E78-0016-4FD7-ACC8-1662045B7B67}" dt="2019-09-15T15:27:14.514" v="11" actId="2696"/>
        <pc:sldMkLst>
          <pc:docMk/>
          <pc:sldMk cId="0" sldId="305"/>
        </pc:sldMkLst>
      </pc:sldChg>
      <pc:sldChg chg="del">
        <pc:chgData name="Yaakov David" userId="b926cabc-0f4d-4d89-9522-473cdd87a26a" providerId="ADAL" clId="{02504E78-0016-4FD7-ACC8-1662045B7B67}" dt="2019-09-15T15:27:14.514" v="10" actId="2696"/>
        <pc:sldMkLst>
          <pc:docMk/>
          <pc:sldMk cId="0" sldId="306"/>
        </pc:sldMkLst>
      </pc:sldChg>
      <pc:sldChg chg="del">
        <pc:chgData name="Yaakov David" userId="b926cabc-0f4d-4d89-9522-473cdd87a26a" providerId="ADAL" clId="{02504E78-0016-4FD7-ACC8-1662045B7B67}" dt="2019-09-15T15:27:17.966" v="16" actId="2696"/>
        <pc:sldMkLst>
          <pc:docMk/>
          <pc:sldMk cId="0" sldId="327"/>
        </pc:sldMkLst>
      </pc:sldChg>
      <pc:sldChg chg="add del">
        <pc:chgData name="Yaakov David" userId="b926cabc-0f4d-4d89-9522-473cdd87a26a" providerId="ADAL" clId="{02504E78-0016-4FD7-ACC8-1662045B7B67}" dt="2019-09-15T15:27:24.152" v="22" actId="2696"/>
        <pc:sldMkLst>
          <pc:docMk/>
          <pc:sldMk cId="0" sldId="328"/>
        </pc:sldMkLst>
      </pc:sldChg>
      <pc:sldChg chg="del">
        <pc:chgData name="Yaakov David" userId="b926cabc-0f4d-4d89-9522-473cdd87a26a" providerId="ADAL" clId="{02504E78-0016-4FD7-ACC8-1662045B7B67}" dt="2019-09-15T15:27:18.825" v="18" actId="2696"/>
        <pc:sldMkLst>
          <pc:docMk/>
          <pc:sldMk cId="0" sldId="330"/>
        </pc:sldMkLst>
      </pc:sldChg>
      <pc:sldChg chg="del">
        <pc:chgData name="Yaakov David" userId="b926cabc-0f4d-4d89-9522-473cdd87a26a" providerId="ADAL" clId="{02504E78-0016-4FD7-ACC8-1662045B7B67}" dt="2019-09-15T15:27:19.419" v="19" actId="2696"/>
        <pc:sldMkLst>
          <pc:docMk/>
          <pc:sldMk cId="0" sldId="331"/>
        </pc:sldMkLst>
      </pc:sldChg>
      <pc:sldChg chg="modSp del">
        <pc:chgData name="Yaakov David" userId="b926cabc-0f4d-4d89-9522-473cdd87a26a" providerId="ADAL" clId="{02504E78-0016-4FD7-ACC8-1662045B7B67}" dt="2019-09-15T15:27:17.794" v="15" actId="2696"/>
        <pc:sldMkLst>
          <pc:docMk/>
          <pc:sldMk cId="0" sldId="333"/>
        </pc:sldMkLst>
        <pc:spChg chg="mod">
          <ac:chgData name="Yaakov David" userId="b926cabc-0f4d-4d89-9522-473cdd87a26a" providerId="ADAL" clId="{02504E78-0016-4FD7-ACC8-1662045B7B67}" dt="2019-09-15T08:18:28.261" v="0" actId="20577"/>
          <ac:spMkLst>
            <pc:docMk/>
            <pc:sldMk cId="0" sldId="333"/>
            <ac:spMk id="15363" creationId="{719077F7-2F2B-4767-B9AD-81275DC3D409}"/>
          </ac:spMkLst>
        </pc:spChg>
      </pc:sldChg>
      <pc:sldChg chg="del">
        <pc:chgData name="Yaakov David" userId="b926cabc-0f4d-4d89-9522-473cdd87a26a" providerId="ADAL" clId="{02504E78-0016-4FD7-ACC8-1662045B7B67}" dt="2019-09-15T15:27:17.466" v="13" actId="2696"/>
        <pc:sldMkLst>
          <pc:docMk/>
          <pc:sldMk cId="0" sldId="337"/>
        </pc:sldMkLst>
      </pc:sldChg>
      <pc:sldChg chg="del">
        <pc:chgData name="Yaakov David" userId="b926cabc-0f4d-4d89-9522-473cdd87a26a" providerId="ADAL" clId="{02504E78-0016-4FD7-ACC8-1662045B7B67}" dt="2019-09-15T15:27:17.638" v="14" actId="2696"/>
        <pc:sldMkLst>
          <pc:docMk/>
          <pc:sldMk cId="4159294188" sldId="344"/>
        </pc:sldMkLst>
      </pc:sldChg>
      <pc:sldChg chg="del">
        <pc:chgData name="Yaakov David" userId="b926cabc-0f4d-4d89-9522-473cdd87a26a" providerId="ADAL" clId="{02504E78-0016-4FD7-ACC8-1662045B7B67}" dt="2019-09-15T15:27:14.514" v="8" actId="2696"/>
        <pc:sldMkLst>
          <pc:docMk/>
          <pc:sldMk cId="682855638" sldId="345"/>
        </pc:sldMkLst>
      </pc:sldChg>
      <pc:sldChg chg="del">
        <pc:chgData name="Yaakov David" userId="b926cabc-0f4d-4d89-9522-473cdd87a26a" providerId="ADAL" clId="{02504E78-0016-4FD7-ACC8-1662045B7B67}" dt="2019-09-15T15:27:14.514" v="7" actId="2696"/>
        <pc:sldMkLst>
          <pc:docMk/>
          <pc:sldMk cId="3303863889" sldId="346"/>
        </pc:sldMkLst>
      </pc:sldChg>
      <pc:sldChg chg="del">
        <pc:chgData name="Yaakov David" userId="b926cabc-0f4d-4d89-9522-473cdd87a26a" providerId="ADAL" clId="{02504E78-0016-4FD7-ACC8-1662045B7B67}" dt="2019-09-15T15:27:14.498" v="6" actId="2696"/>
        <pc:sldMkLst>
          <pc:docMk/>
          <pc:sldMk cId="3159694359" sldId="347"/>
        </pc:sldMkLst>
      </pc:sldChg>
      <pc:sldChg chg="del">
        <pc:chgData name="Yaakov David" userId="b926cabc-0f4d-4d89-9522-473cdd87a26a" providerId="ADAL" clId="{02504E78-0016-4FD7-ACC8-1662045B7B67}" dt="2019-09-15T15:27:18.638" v="17" actId="2696"/>
        <pc:sldMkLst>
          <pc:docMk/>
          <pc:sldMk cId="2442346449" sldId="348"/>
        </pc:sldMkLst>
      </pc:sldChg>
      <pc:sldChg chg="add del">
        <pc:chgData name="Yaakov David" userId="b926cabc-0f4d-4d89-9522-473cdd87a26a" providerId="ADAL" clId="{02504E78-0016-4FD7-ACC8-1662045B7B67}" dt="2019-09-15T15:27:17.310" v="12" actId="2696"/>
        <pc:sldMkLst>
          <pc:docMk/>
          <pc:sldMk cId="1045732083" sldId="353"/>
        </pc:sldMkLst>
      </pc:sldChg>
    </pc:docChg>
  </pc:docChgLst>
  <pc:docChgLst>
    <pc:chgData name="Yaakov David" userId="b926cabc-0f4d-4d89-9522-473cdd87a26a" providerId="ADAL" clId="{665E0E58-4378-4112-9171-53DAC7D356BD}"/>
    <pc:docChg chg="modSld">
      <pc:chgData name="Yaakov David" userId="b926cabc-0f4d-4d89-9522-473cdd87a26a" providerId="ADAL" clId="{665E0E58-4378-4112-9171-53DAC7D356BD}" dt="2019-09-16T07:20:06.111" v="8" actId="20577"/>
      <pc:docMkLst>
        <pc:docMk/>
      </pc:docMkLst>
      <pc:sldChg chg="addSp">
        <pc:chgData name="Yaakov David" userId="b926cabc-0f4d-4d89-9522-473cdd87a26a" providerId="ADAL" clId="{665E0E58-4378-4112-9171-53DAC7D356BD}" dt="2019-09-16T07:02:36.627" v="2"/>
        <pc:sldMkLst>
          <pc:docMk/>
          <pc:sldMk cId="0" sldId="265"/>
        </pc:sldMkLst>
        <pc:picChg chg="add">
          <ac:chgData name="Yaakov David" userId="b926cabc-0f4d-4d89-9522-473cdd87a26a" providerId="ADAL" clId="{665E0E58-4378-4112-9171-53DAC7D356BD}" dt="2019-09-16T07:02:26.409" v="0"/>
          <ac:picMkLst>
            <pc:docMk/>
            <pc:sldMk cId="0" sldId="265"/>
            <ac:picMk id="13" creationId="{E2FCE409-67F8-4003-B1CC-2FD9985C82AD}"/>
          </ac:picMkLst>
        </pc:picChg>
        <pc:picChg chg="add">
          <ac:chgData name="Yaakov David" userId="b926cabc-0f4d-4d89-9522-473cdd87a26a" providerId="ADAL" clId="{665E0E58-4378-4112-9171-53DAC7D356BD}" dt="2019-09-16T07:02:33.893" v="1"/>
          <ac:picMkLst>
            <pc:docMk/>
            <pc:sldMk cId="0" sldId="265"/>
            <ac:picMk id="14" creationId="{055D55B9-F907-49E8-BA32-130405808F97}"/>
          </ac:picMkLst>
        </pc:picChg>
        <pc:picChg chg="add">
          <ac:chgData name="Yaakov David" userId="b926cabc-0f4d-4d89-9522-473cdd87a26a" providerId="ADAL" clId="{665E0E58-4378-4112-9171-53DAC7D356BD}" dt="2019-09-16T07:02:36.627" v="2"/>
          <ac:picMkLst>
            <pc:docMk/>
            <pc:sldMk cId="0" sldId="265"/>
            <ac:picMk id="15" creationId="{42F1AEEC-8BDE-4E7D-8CB7-27011D7AF692}"/>
          </ac:picMkLst>
        </pc:picChg>
      </pc:sldChg>
      <pc:sldChg chg="modSp">
        <pc:chgData name="Yaakov David" userId="b926cabc-0f4d-4d89-9522-473cdd87a26a" providerId="ADAL" clId="{665E0E58-4378-4112-9171-53DAC7D356BD}" dt="2019-09-16T07:02:47.999" v="3" actId="948"/>
        <pc:sldMkLst>
          <pc:docMk/>
          <pc:sldMk cId="0" sldId="268"/>
        </pc:sldMkLst>
        <pc:spChg chg="mod">
          <ac:chgData name="Yaakov David" userId="b926cabc-0f4d-4d89-9522-473cdd87a26a" providerId="ADAL" clId="{665E0E58-4378-4112-9171-53DAC7D356BD}" dt="2019-09-16T07:02:47.999" v="3" actId="948"/>
          <ac:spMkLst>
            <pc:docMk/>
            <pc:sldMk cId="0" sldId="268"/>
            <ac:spMk id="8194" creationId="{F407F155-0C4F-449C-B7D1-F72DFAA4EA24}"/>
          </ac:spMkLst>
        </pc:spChg>
      </pc:sldChg>
      <pc:sldChg chg="modSp">
        <pc:chgData name="Yaakov David" userId="b926cabc-0f4d-4d89-9522-473cdd87a26a" providerId="ADAL" clId="{665E0E58-4378-4112-9171-53DAC7D356BD}" dt="2019-09-16T07:15:03.221" v="7" actId="20577"/>
        <pc:sldMkLst>
          <pc:docMk/>
          <pc:sldMk cId="0" sldId="293"/>
        </pc:sldMkLst>
        <pc:spChg chg="mod">
          <ac:chgData name="Yaakov David" userId="b926cabc-0f4d-4d89-9522-473cdd87a26a" providerId="ADAL" clId="{665E0E58-4378-4112-9171-53DAC7D356BD}" dt="2019-09-16T07:15:03.221" v="7" actId="20577"/>
          <ac:spMkLst>
            <pc:docMk/>
            <pc:sldMk cId="0" sldId="293"/>
            <ac:spMk id="25603" creationId="{618D8BC5-63F1-48C7-843D-DF3EAC131B1D}"/>
          </ac:spMkLst>
        </pc:spChg>
      </pc:sldChg>
      <pc:sldChg chg="modSp">
        <pc:chgData name="Yaakov David" userId="b926cabc-0f4d-4d89-9522-473cdd87a26a" providerId="ADAL" clId="{665E0E58-4378-4112-9171-53DAC7D356BD}" dt="2019-09-16T07:20:06.111" v="8" actId="20577"/>
        <pc:sldMkLst>
          <pc:docMk/>
          <pc:sldMk cId="0" sldId="338"/>
        </pc:sldMkLst>
        <pc:spChg chg="mod">
          <ac:chgData name="Yaakov David" userId="b926cabc-0f4d-4d89-9522-473cdd87a26a" providerId="ADAL" clId="{665E0E58-4378-4112-9171-53DAC7D356BD}" dt="2019-09-16T07:20:06.111" v="8" actId="20577"/>
          <ac:spMkLst>
            <pc:docMk/>
            <pc:sldMk cId="0" sldId="338"/>
            <ac:spMk id="3" creationId="{E309FC28-DC66-4A87-8A4A-E49B9D965CB3}"/>
          </ac:spMkLst>
        </pc:spChg>
      </pc:sldChg>
      <pc:sldChg chg="modSp">
        <pc:chgData name="Yaakov David" userId="b926cabc-0f4d-4d89-9522-473cdd87a26a" providerId="ADAL" clId="{665E0E58-4378-4112-9171-53DAC7D356BD}" dt="2019-09-16T07:13:02.098" v="4" actId="20577"/>
        <pc:sldMkLst>
          <pc:docMk/>
          <pc:sldMk cId="56079583" sldId="350"/>
        </pc:sldMkLst>
        <pc:spChg chg="mod">
          <ac:chgData name="Yaakov David" userId="b926cabc-0f4d-4d89-9522-473cdd87a26a" providerId="ADAL" clId="{665E0E58-4378-4112-9171-53DAC7D356BD}" dt="2019-09-16T07:13:02.098" v="4" actId="20577"/>
          <ac:spMkLst>
            <pc:docMk/>
            <pc:sldMk cId="56079583" sldId="350"/>
            <ac:spMk id="3" creationId="{AD2539B6-1858-48D0-979D-A7DF10C0519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C1380C32-4F6D-4858-BCE2-795A74F63B56}"/>
              </a:ext>
            </a:extLst>
          </p:cNvPr>
          <p:cNvSpPr>
            <a:spLocks noGrp="1"/>
          </p:cNvSpPr>
          <p:nvPr>
            <p:ph type="hdr" sz="quarter"/>
          </p:nvPr>
        </p:nvSpPr>
        <p:spPr>
          <a:xfrm>
            <a:off x="3850217" y="0"/>
            <a:ext cx="2944283" cy="496570"/>
          </a:xfrm>
          <a:prstGeom prst="rect">
            <a:avLst/>
          </a:prstGeom>
        </p:spPr>
        <p:txBody>
          <a:bodyPr vert="horz" lIns="91440" tIns="45720" rIns="91440" bIns="45720" rtlCol="1"/>
          <a:lstStyle>
            <a:lvl1pPr algn="r" rtl="1" eaLnBrk="1" hangingPunct="1">
              <a:defRPr sz="1200">
                <a:cs typeface="Arial" charset="0"/>
              </a:defRPr>
            </a:lvl1pPr>
          </a:lstStyle>
          <a:p>
            <a:pPr>
              <a:defRPr/>
            </a:pPr>
            <a:endParaRPr lang="he-IL"/>
          </a:p>
        </p:txBody>
      </p:sp>
      <p:sp>
        <p:nvSpPr>
          <p:cNvPr id="3" name="מציין מיקום של תאריך 2">
            <a:extLst>
              <a:ext uri="{FF2B5EF4-FFF2-40B4-BE49-F238E27FC236}">
                <a16:creationId xmlns:a16="http://schemas.microsoft.com/office/drawing/2014/main" id="{50E7BAF5-5A19-4F14-B39A-2C41D4288D80}"/>
              </a:ext>
            </a:extLst>
          </p:cNvPr>
          <p:cNvSpPr>
            <a:spLocks noGrp="1"/>
          </p:cNvSpPr>
          <p:nvPr>
            <p:ph type="dt" sz="quarter" idx="1"/>
          </p:nvPr>
        </p:nvSpPr>
        <p:spPr>
          <a:xfrm>
            <a:off x="1573" y="0"/>
            <a:ext cx="2944283" cy="496570"/>
          </a:xfrm>
          <a:prstGeom prst="rect">
            <a:avLst/>
          </a:prstGeom>
        </p:spPr>
        <p:txBody>
          <a:bodyPr vert="horz" lIns="91440" tIns="45720" rIns="91440" bIns="45720" rtlCol="1"/>
          <a:lstStyle>
            <a:lvl1pPr algn="l" rtl="1" eaLnBrk="1" hangingPunct="1">
              <a:defRPr sz="1200">
                <a:cs typeface="Arial" charset="0"/>
              </a:defRPr>
            </a:lvl1pPr>
          </a:lstStyle>
          <a:p>
            <a:pPr>
              <a:defRPr/>
            </a:pPr>
            <a:fld id="{C767F79F-9098-4005-9DCE-6EA0BD094438}" type="datetimeFigureOut">
              <a:rPr lang="he-IL"/>
              <a:pPr>
                <a:defRPr/>
              </a:pPr>
              <a:t>ט"ז/אלול/תשע"ט</a:t>
            </a:fld>
            <a:endParaRPr lang="he-IL"/>
          </a:p>
        </p:txBody>
      </p:sp>
      <p:sp>
        <p:nvSpPr>
          <p:cNvPr id="4" name="מציין מיקום של כותרת תחתונה 3">
            <a:extLst>
              <a:ext uri="{FF2B5EF4-FFF2-40B4-BE49-F238E27FC236}">
                <a16:creationId xmlns:a16="http://schemas.microsoft.com/office/drawing/2014/main" id="{3FED48FD-B935-4B57-8CE6-19F9982DAE3D}"/>
              </a:ext>
            </a:extLst>
          </p:cNvPr>
          <p:cNvSpPr>
            <a:spLocks noGrp="1"/>
          </p:cNvSpPr>
          <p:nvPr>
            <p:ph type="ftr" sz="quarter" idx="2"/>
          </p:nvPr>
        </p:nvSpPr>
        <p:spPr>
          <a:xfrm>
            <a:off x="3850217" y="9433106"/>
            <a:ext cx="2944283" cy="496570"/>
          </a:xfrm>
          <a:prstGeom prst="rect">
            <a:avLst/>
          </a:prstGeom>
        </p:spPr>
        <p:txBody>
          <a:bodyPr vert="horz" lIns="91440" tIns="45720" rIns="91440" bIns="45720" rtlCol="1" anchor="b"/>
          <a:lstStyle>
            <a:lvl1pPr algn="r" rtl="1" eaLnBrk="1" hangingPunct="1">
              <a:defRPr sz="1200">
                <a:cs typeface="Arial" charset="0"/>
              </a:defRPr>
            </a:lvl1pPr>
          </a:lstStyle>
          <a:p>
            <a:pPr>
              <a:defRPr/>
            </a:pPr>
            <a:endParaRPr lang="he-IL"/>
          </a:p>
        </p:txBody>
      </p:sp>
      <p:sp>
        <p:nvSpPr>
          <p:cNvPr id="5" name="מציין מיקום של מספר שקופית 4">
            <a:extLst>
              <a:ext uri="{FF2B5EF4-FFF2-40B4-BE49-F238E27FC236}">
                <a16:creationId xmlns:a16="http://schemas.microsoft.com/office/drawing/2014/main" id="{C2E8F06A-DF5C-4AC7-B7F0-F5D98DF03727}"/>
              </a:ext>
            </a:extLst>
          </p:cNvPr>
          <p:cNvSpPr>
            <a:spLocks noGrp="1"/>
          </p:cNvSpPr>
          <p:nvPr>
            <p:ph type="sldNum" sz="quarter" idx="3"/>
          </p:nvPr>
        </p:nvSpPr>
        <p:spPr>
          <a:xfrm>
            <a:off x="1573" y="9433106"/>
            <a:ext cx="2944283" cy="496570"/>
          </a:xfrm>
          <a:prstGeom prst="rect">
            <a:avLst/>
          </a:prstGeom>
        </p:spPr>
        <p:txBody>
          <a:bodyPr vert="horz" wrap="square" lIns="91440" tIns="45720" rIns="91440" bIns="45720" numCol="1" anchor="b" anchorCtr="0" compatLnSpc="1">
            <a:prstTxWarp prst="textNoShape">
              <a:avLst/>
            </a:prstTxWarp>
          </a:bodyPr>
          <a:lstStyle>
            <a:lvl1pPr algn="l" rtl="1" eaLnBrk="1" hangingPunct="1">
              <a:defRPr sz="1200"/>
            </a:lvl1pPr>
          </a:lstStyle>
          <a:p>
            <a:pPr>
              <a:defRPr/>
            </a:pPr>
            <a:fld id="{F450D142-3159-4D87-A93C-DEC3DCA7F57A}" type="slidenum">
              <a:rPr lang="he-IL" altLang="he-IL"/>
              <a:pPr>
                <a:defRPr/>
              </a:pPr>
              <a:t>‹#›</a:t>
            </a:fld>
            <a:endParaRPr lang="he-IL" altLang="he-I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7C4F76DD-B4F9-4F92-B127-8D06EF383754}"/>
              </a:ext>
            </a:extLst>
          </p:cNvPr>
          <p:cNvSpPr>
            <a:spLocks noGrp="1"/>
          </p:cNvSpPr>
          <p:nvPr>
            <p:ph type="hdr" sz="quarter"/>
          </p:nvPr>
        </p:nvSpPr>
        <p:spPr>
          <a:xfrm>
            <a:off x="3850217" y="0"/>
            <a:ext cx="2944283" cy="498295"/>
          </a:xfrm>
          <a:prstGeom prst="rect">
            <a:avLst/>
          </a:prstGeom>
        </p:spPr>
        <p:txBody>
          <a:bodyPr vert="horz" lIns="91440" tIns="45720" rIns="91440" bIns="45720" rtlCol="1"/>
          <a:lstStyle>
            <a:lvl1pPr algn="r">
              <a:defRPr sz="1200"/>
            </a:lvl1pPr>
          </a:lstStyle>
          <a:p>
            <a:pPr>
              <a:defRPr/>
            </a:pPr>
            <a:endParaRPr lang="he-IL"/>
          </a:p>
        </p:txBody>
      </p:sp>
      <p:sp>
        <p:nvSpPr>
          <p:cNvPr id="3" name="מציין מיקום של תאריך 2">
            <a:extLst>
              <a:ext uri="{FF2B5EF4-FFF2-40B4-BE49-F238E27FC236}">
                <a16:creationId xmlns:a16="http://schemas.microsoft.com/office/drawing/2014/main" id="{0D21D654-FEDE-49F1-ABCC-DAA6B6A4BF36}"/>
              </a:ext>
            </a:extLst>
          </p:cNvPr>
          <p:cNvSpPr>
            <a:spLocks noGrp="1"/>
          </p:cNvSpPr>
          <p:nvPr>
            <p:ph type="dt" idx="1"/>
          </p:nvPr>
        </p:nvSpPr>
        <p:spPr>
          <a:xfrm>
            <a:off x="1573" y="0"/>
            <a:ext cx="2944283" cy="498295"/>
          </a:xfrm>
          <a:prstGeom prst="rect">
            <a:avLst/>
          </a:prstGeom>
        </p:spPr>
        <p:txBody>
          <a:bodyPr vert="horz" lIns="91440" tIns="45720" rIns="91440" bIns="45720" rtlCol="1"/>
          <a:lstStyle>
            <a:lvl1pPr algn="l">
              <a:defRPr sz="1200"/>
            </a:lvl1pPr>
          </a:lstStyle>
          <a:p>
            <a:pPr>
              <a:defRPr/>
            </a:pPr>
            <a:fld id="{8F6512DF-E8B4-47EA-AFD4-3C1D8F363904}" type="datetimeFigureOut">
              <a:rPr lang="he-IL"/>
              <a:pPr>
                <a:defRPr/>
              </a:pPr>
              <a:t>ט"ז/אלול/תשע"ט</a:t>
            </a:fld>
            <a:endParaRPr lang="he-IL"/>
          </a:p>
        </p:txBody>
      </p:sp>
      <p:sp>
        <p:nvSpPr>
          <p:cNvPr id="4" name="מציין מיקום של תמונת שקופית 3">
            <a:extLst>
              <a:ext uri="{FF2B5EF4-FFF2-40B4-BE49-F238E27FC236}">
                <a16:creationId xmlns:a16="http://schemas.microsoft.com/office/drawing/2014/main" id="{27FD5C90-FD05-416D-9BEF-70AAEDF4C284}"/>
              </a:ext>
            </a:extLst>
          </p:cNvPr>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a:extLst>
              <a:ext uri="{FF2B5EF4-FFF2-40B4-BE49-F238E27FC236}">
                <a16:creationId xmlns:a16="http://schemas.microsoft.com/office/drawing/2014/main" id="{2C894EA1-A602-4C5E-AF8D-60921F22038C}"/>
              </a:ext>
            </a:extLst>
          </p:cNvPr>
          <p:cNvSpPr>
            <a:spLocks noGrp="1"/>
          </p:cNvSpPr>
          <p:nvPr>
            <p:ph type="body" sz="quarter" idx="3"/>
          </p:nvPr>
        </p:nvSpPr>
        <p:spPr>
          <a:xfrm>
            <a:off x="679450" y="4779486"/>
            <a:ext cx="5435600" cy="3910489"/>
          </a:xfrm>
          <a:prstGeom prst="rect">
            <a:avLst/>
          </a:prstGeom>
        </p:spPr>
        <p:txBody>
          <a:bodyPr vert="horz" lIns="91440" tIns="45720" rIns="91440" bIns="45720" rtlCol="1"/>
          <a:lstStyle/>
          <a:p>
            <a:pPr lvl="0"/>
            <a:r>
              <a:rPr lang="he-IL" noProof="0"/>
              <a:t>ערוך סגנונות טקסט של תבנית בסיס</a:t>
            </a:r>
          </a:p>
          <a:p>
            <a:pPr lvl="1"/>
            <a:r>
              <a:rPr lang="he-IL" noProof="0"/>
              <a:t>רמה שניה</a:t>
            </a:r>
          </a:p>
          <a:p>
            <a:pPr lvl="2"/>
            <a:r>
              <a:rPr lang="he-IL" noProof="0"/>
              <a:t>רמה שלישית</a:t>
            </a:r>
          </a:p>
          <a:p>
            <a:pPr lvl="3"/>
            <a:r>
              <a:rPr lang="he-IL" noProof="0"/>
              <a:t>רמה רביעית</a:t>
            </a:r>
          </a:p>
          <a:p>
            <a:pPr lvl="4"/>
            <a:r>
              <a:rPr lang="he-IL" noProof="0"/>
              <a:t>רמה חמישית</a:t>
            </a:r>
          </a:p>
        </p:txBody>
      </p:sp>
      <p:sp>
        <p:nvSpPr>
          <p:cNvPr id="6" name="מציין מיקום של כותרת תחתונה 5">
            <a:extLst>
              <a:ext uri="{FF2B5EF4-FFF2-40B4-BE49-F238E27FC236}">
                <a16:creationId xmlns:a16="http://schemas.microsoft.com/office/drawing/2014/main" id="{A0A2B4F1-D0E2-4A4A-97B4-2FE20050B960}"/>
              </a:ext>
            </a:extLst>
          </p:cNvPr>
          <p:cNvSpPr>
            <a:spLocks noGrp="1"/>
          </p:cNvSpPr>
          <p:nvPr>
            <p:ph type="ftr" sz="quarter" idx="4"/>
          </p:nvPr>
        </p:nvSpPr>
        <p:spPr>
          <a:xfrm>
            <a:off x="3850217" y="9433107"/>
            <a:ext cx="2944283" cy="498294"/>
          </a:xfrm>
          <a:prstGeom prst="rect">
            <a:avLst/>
          </a:prstGeom>
        </p:spPr>
        <p:txBody>
          <a:bodyPr vert="horz" lIns="91440" tIns="45720" rIns="91440" bIns="45720" rtlCol="1" anchor="b"/>
          <a:lstStyle>
            <a:lvl1pPr algn="r">
              <a:defRPr sz="1200"/>
            </a:lvl1pPr>
          </a:lstStyle>
          <a:p>
            <a:pPr>
              <a:defRPr/>
            </a:pPr>
            <a:endParaRPr lang="he-IL"/>
          </a:p>
        </p:txBody>
      </p:sp>
      <p:sp>
        <p:nvSpPr>
          <p:cNvPr id="7" name="מציין מיקום של מספר שקופית 6">
            <a:extLst>
              <a:ext uri="{FF2B5EF4-FFF2-40B4-BE49-F238E27FC236}">
                <a16:creationId xmlns:a16="http://schemas.microsoft.com/office/drawing/2014/main" id="{DC1A7DF8-EEF6-4F03-9AA6-33A70ED3F64D}"/>
              </a:ext>
            </a:extLst>
          </p:cNvPr>
          <p:cNvSpPr>
            <a:spLocks noGrp="1"/>
          </p:cNvSpPr>
          <p:nvPr>
            <p:ph type="sldNum" sz="quarter" idx="5"/>
          </p:nvPr>
        </p:nvSpPr>
        <p:spPr>
          <a:xfrm>
            <a:off x="1573" y="9433107"/>
            <a:ext cx="2944283" cy="498294"/>
          </a:xfrm>
          <a:prstGeom prst="rect">
            <a:avLst/>
          </a:prstGeom>
        </p:spPr>
        <p:txBody>
          <a:bodyPr vert="horz" lIns="91440" tIns="45720" rIns="91440" bIns="45720" rtlCol="1" anchor="b"/>
          <a:lstStyle>
            <a:lvl1pPr algn="l">
              <a:defRPr sz="1200"/>
            </a:lvl1pPr>
          </a:lstStyle>
          <a:p>
            <a:pPr>
              <a:defRPr/>
            </a:pPr>
            <a:fld id="{784467D1-31F7-428F-BA14-9E19AC1886F3}"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6C826331-966F-40F8-8E34-E59426B2F0B1}"/>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Rectangle 4">
            <a:extLst>
              <a:ext uri="{FF2B5EF4-FFF2-40B4-BE49-F238E27FC236}">
                <a16:creationId xmlns:a16="http://schemas.microsoft.com/office/drawing/2014/main" id="{B437B5AA-C67F-479A-A194-61B374D864A9}"/>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1BA9B85-BCF0-4350-9B8A-A8EBB54474CF}"/>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DA60792-6766-4EC1-8A8A-CCC7EB307FBF}"/>
              </a:ext>
            </a:extLst>
          </p:cNvPr>
          <p:cNvSpPr>
            <a:spLocks noGrp="1" noChangeArrowheads="1"/>
          </p:cNvSpPr>
          <p:nvPr>
            <p:ph type="sldNum" sz="quarter" idx="12"/>
          </p:nvPr>
        </p:nvSpPr>
        <p:spPr/>
        <p:txBody>
          <a:bodyPr/>
          <a:lstStyle>
            <a:lvl1pPr>
              <a:defRPr/>
            </a:lvl1pPr>
          </a:lstStyle>
          <a:p>
            <a:pPr>
              <a:defRPr/>
            </a:pPr>
            <a:fld id="{BE40D738-BD59-41B9-AB69-5B31DA8B4301}" type="slidenum">
              <a:rPr lang="he-IL" altLang="he-IL"/>
              <a:pPr>
                <a:defRPr/>
              </a:pPr>
              <a:t>‹#›</a:t>
            </a:fld>
            <a:endParaRPr lang="en-US" altLang="he-IL"/>
          </a:p>
        </p:txBody>
      </p:sp>
    </p:spTree>
    <p:extLst>
      <p:ext uri="{BB962C8B-B14F-4D97-AF65-F5344CB8AC3E}">
        <p14:creationId xmlns:p14="http://schemas.microsoft.com/office/powerpoint/2010/main" val="168437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A846956A-E230-4F4A-85FA-AD65272ABC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DD7E2F0-3DB4-4E5A-8D39-7303F58027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48AE2A-DF54-4053-AD2A-44F3A7E5D290}"/>
              </a:ext>
            </a:extLst>
          </p:cNvPr>
          <p:cNvSpPr>
            <a:spLocks noGrp="1" noChangeArrowheads="1"/>
          </p:cNvSpPr>
          <p:nvPr>
            <p:ph type="sldNum" sz="quarter" idx="12"/>
          </p:nvPr>
        </p:nvSpPr>
        <p:spPr>
          <a:ln/>
        </p:spPr>
        <p:txBody>
          <a:bodyPr/>
          <a:lstStyle>
            <a:lvl1pPr>
              <a:defRPr/>
            </a:lvl1pPr>
          </a:lstStyle>
          <a:p>
            <a:pPr>
              <a:defRPr/>
            </a:pPr>
            <a:fld id="{6A788398-0D5A-4F4D-A0B2-45D695B88800}" type="slidenum">
              <a:rPr lang="he-IL" altLang="he-IL"/>
              <a:pPr>
                <a:defRPr/>
              </a:pPr>
              <a:t>‹#›</a:t>
            </a:fld>
            <a:endParaRPr lang="en-US" altLang="he-IL"/>
          </a:p>
        </p:txBody>
      </p:sp>
    </p:spTree>
    <p:extLst>
      <p:ext uri="{BB962C8B-B14F-4D97-AF65-F5344CB8AC3E}">
        <p14:creationId xmlns:p14="http://schemas.microsoft.com/office/powerpoint/2010/main" val="85119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7E022CBC-5E58-4639-B66A-A153455BB6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38B6578-2DE5-4DBE-9564-64D49C7596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32E5C5-36A3-4B97-9AE2-6EA0976B89A3}"/>
              </a:ext>
            </a:extLst>
          </p:cNvPr>
          <p:cNvSpPr>
            <a:spLocks noGrp="1" noChangeArrowheads="1"/>
          </p:cNvSpPr>
          <p:nvPr>
            <p:ph type="sldNum" sz="quarter" idx="12"/>
          </p:nvPr>
        </p:nvSpPr>
        <p:spPr>
          <a:ln/>
        </p:spPr>
        <p:txBody>
          <a:bodyPr/>
          <a:lstStyle>
            <a:lvl1pPr>
              <a:defRPr/>
            </a:lvl1pPr>
          </a:lstStyle>
          <a:p>
            <a:pPr>
              <a:defRPr/>
            </a:pPr>
            <a:fld id="{459E37DC-7B8E-48D6-B8C0-A5D017EB94D7}" type="slidenum">
              <a:rPr lang="he-IL" altLang="he-IL"/>
              <a:pPr>
                <a:defRPr/>
              </a:pPr>
              <a:t>‹#›</a:t>
            </a:fld>
            <a:endParaRPr lang="en-US" altLang="he-IL"/>
          </a:p>
        </p:txBody>
      </p:sp>
    </p:spTree>
    <p:extLst>
      <p:ext uri="{BB962C8B-B14F-4D97-AF65-F5344CB8AC3E}">
        <p14:creationId xmlns:p14="http://schemas.microsoft.com/office/powerpoint/2010/main" val="753393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F982B8AD-3A5C-4C82-9FCA-BAE1D11B4161}"/>
              </a:ext>
            </a:extLst>
          </p:cNvPr>
          <p:cNvSpPr>
            <a:spLocks noChangeArrowheads="1"/>
          </p:cNvSpPr>
          <p:nvPr userDrawn="1"/>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Rectangle 4">
            <a:extLst>
              <a:ext uri="{FF2B5EF4-FFF2-40B4-BE49-F238E27FC236}">
                <a16:creationId xmlns:a16="http://schemas.microsoft.com/office/drawing/2014/main" id="{734FBE7F-BABD-4984-8505-D2D8AF78B970}"/>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BC0F72A-8664-40C0-A329-D1ABCA20F96A}"/>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100CA72-091D-44D3-B8A4-EE7F6AD88601}"/>
              </a:ext>
            </a:extLst>
          </p:cNvPr>
          <p:cNvSpPr>
            <a:spLocks noGrp="1" noChangeArrowheads="1"/>
          </p:cNvSpPr>
          <p:nvPr>
            <p:ph type="sldNum" sz="quarter" idx="12"/>
          </p:nvPr>
        </p:nvSpPr>
        <p:spPr/>
        <p:txBody>
          <a:bodyPr/>
          <a:lstStyle>
            <a:lvl1pPr>
              <a:defRPr/>
            </a:lvl1pPr>
          </a:lstStyle>
          <a:p>
            <a:pPr>
              <a:defRPr/>
            </a:pPr>
            <a:fld id="{05A1E8FB-E3DE-425F-AF82-C1CA77280E42}" type="slidenum">
              <a:rPr lang="he-IL" altLang="he-IL"/>
              <a:pPr>
                <a:defRPr/>
              </a:pPr>
              <a:t>‹#›</a:t>
            </a:fld>
            <a:endParaRPr lang="en-US" altLang="he-IL"/>
          </a:p>
        </p:txBody>
      </p:sp>
    </p:spTree>
    <p:extLst>
      <p:ext uri="{BB962C8B-B14F-4D97-AF65-F5344CB8AC3E}">
        <p14:creationId xmlns:p14="http://schemas.microsoft.com/office/powerpoint/2010/main" val="3371774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E1E9ABD6-D0CF-4E6E-968C-29232FD110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C6228CB-5833-445F-90DE-D10E7DA682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47DA473-95E5-4729-8893-8A2738F72781}"/>
              </a:ext>
            </a:extLst>
          </p:cNvPr>
          <p:cNvSpPr>
            <a:spLocks noGrp="1" noChangeArrowheads="1"/>
          </p:cNvSpPr>
          <p:nvPr>
            <p:ph type="sldNum" sz="quarter" idx="12"/>
          </p:nvPr>
        </p:nvSpPr>
        <p:spPr>
          <a:ln/>
        </p:spPr>
        <p:txBody>
          <a:bodyPr/>
          <a:lstStyle>
            <a:lvl1pPr>
              <a:defRPr/>
            </a:lvl1pPr>
          </a:lstStyle>
          <a:p>
            <a:pPr>
              <a:defRPr/>
            </a:pPr>
            <a:fld id="{74EE6ECB-B5CE-4275-8808-9A203CB1FE16}" type="slidenum">
              <a:rPr lang="he-IL" altLang="he-IL"/>
              <a:pPr>
                <a:defRPr/>
              </a:pPr>
              <a:t>‹#›</a:t>
            </a:fld>
            <a:endParaRPr lang="en-US" altLang="he-IL"/>
          </a:p>
        </p:txBody>
      </p:sp>
    </p:spTree>
    <p:extLst>
      <p:ext uri="{BB962C8B-B14F-4D97-AF65-F5344CB8AC3E}">
        <p14:creationId xmlns:p14="http://schemas.microsoft.com/office/powerpoint/2010/main" val="677395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38C994FE-E8B8-4683-AA45-6444250D4B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658F9C9-51F4-4F9D-997F-E043F84C7C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5025955-9CBC-4F62-BB76-E452BEB87131}"/>
              </a:ext>
            </a:extLst>
          </p:cNvPr>
          <p:cNvSpPr>
            <a:spLocks noGrp="1" noChangeArrowheads="1"/>
          </p:cNvSpPr>
          <p:nvPr>
            <p:ph type="sldNum" sz="quarter" idx="12"/>
          </p:nvPr>
        </p:nvSpPr>
        <p:spPr>
          <a:ln/>
        </p:spPr>
        <p:txBody>
          <a:bodyPr/>
          <a:lstStyle>
            <a:lvl1pPr>
              <a:defRPr/>
            </a:lvl1pPr>
          </a:lstStyle>
          <a:p>
            <a:pPr>
              <a:defRPr/>
            </a:pPr>
            <a:fld id="{364C8063-47FC-4B66-904F-E0B5109C51B6}" type="slidenum">
              <a:rPr lang="he-IL" altLang="he-IL"/>
              <a:pPr>
                <a:defRPr/>
              </a:pPr>
              <a:t>‹#›</a:t>
            </a:fld>
            <a:endParaRPr lang="en-US" altLang="he-IL"/>
          </a:p>
        </p:txBody>
      </p:sp>
    </p:spTree>
    <p:extLst>
      <p:ext uri="{BB962C8B-B14F-4D97-AF65-F5344CB8AC3E}">
        <p14:creationId xmlns:p14="http://schemas.microsoft.com/office/powerpoint/2010/main" val="2273758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A73530BD-17FB-4F27-8083-055B102B405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007D164-C400-402F-8B9D-52D37BC235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75B31E6-CA81-4E53-B13C-DB5781CCA95E}"/>
              </a:ext>
            </a:extLst>
          </p:cNvPr>
          <p:cNvSpPr>
            <a:spLocks noGrp="1" noChangeArrowheads="1"/>
          </p:cNvSpPr>
          <p:nvPr>
            <p:ph type="sldNum" sz="quarter" idx="12"/>
          </p:nvPr>
        </p:nvSpPr>
        <p:spPr>
          <a:ln/>
        </p:spPr>
        <p:txBody>
          <a:bodyPr/>
          <a:lstStyle>
            <a:lvl1pPr>
              <a:defRPr/>
            </a:lvl1pPr>
          </a:lstStyle>
          <a:p>
            <a:pPr>
              <a:defRPr/>
            </a:pPr>
            <a:fld id="{BA590FB4-1FE9-48B1-8E48-1209D870E586}" type="slidenum">
              <a:rPr lang="he-IL" altLang="he-IL"/>
              <a:pPr>
                <a:defRPr/>
              </a:pPr>
              <a:t>‹#›</a:t>
            </a:fld>
            <a:endParaRPr lang="en-US" altLang="he-IL"/>
          </a:p>
        </p:txBody>
      </p:sp>
    </p:spTree>
    <p:extLst>
      <p:ext uri="{BB962C8B-B14F-4D97-AF65-F5344CB8AC3E}">
        <p14:creationId xmlns:p14="http://schemas.microsoft.com/office/powerpoint/2010/main" val="4293463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9C199843-6ADA-487B-9171-224A37B4FDC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3F47C2C-209B-4FE3-8C9C-9B5C7D97ED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B2F9B33-21DC-4D25-A654-910E50BE1674}"/>
              </a:ext>
            </a:extLst>
          </p:cNvPr>
          <p:cNvSpPr>
            <a:spLocks noGrp="1" noChangeArrowheads="1"/>
          </p:cNvSpPr>
          <p:nvPr>
            <p:ph type="sldNum" sz="quarter" idx="12"/>
          </p:nvPr>
        </p:nvSpPr>
        <p:spPr>
          <a:ln/>
        </p:spPr>
        <p:txBody>
          <a:bodyPr/>
          <a:lstStyle>
            <a:lvl1pPr>
              <a:defRPr/>
            </a:lvl1pPr>
          </a:lstStyle>
          <a:p>
            <a:pPr>
              <a:defRPr/>
            </a:pPr>
            <a:fld id="{44AB31BD-9DBD-40ED-86E9-3EDACF9A6A0C}" type="slidenum">
              <a:rPr lang="he-IL" altLang="he-IL"/>
              <a:pPr>
                <a:defRPr/>
              </a:pPr>
              <a:t>‹#›</a:t>
            </a:fld>
            <a:endParaRPr lang="en-US" altLang="he-IL"/>
          </a:p>
        </p:txBody>
      </p:sp>
    </p:spTree>
    <p:extLst>
      <p:ext uri="{BB962C8B-B14F-4D97-AF65-F5344CB8AC3E}">
        <p14:creationId xmlns:p14="http://schemas.microsoft.com/office/powerpoint/2010/main" val="2827467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555D9B78-6154-4089-80E3-E536A24634C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6FBD466-26B8-46EF-900B-74F859B869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C83D8D2-F4E0-477C-9E9C-D23072AC4C19}"/>
              </a:ext>
            </a:extLst>
          </p:cNvPr>
          <p:cNvSpPr>
            <a:spLocks noGrp="1" noChangeArrowheads="1"/>
          </p:cNvSpPr>
          <p:nvPr>
            <p:ph type="sldNum" sz="quarter" idx="12"/>
          </p:nvPr>
        </p:nvSpPr>
        <p:spPr>
          <a:ln/>
        </p:spPr>
        <p:txBody>
          <a:bodyPr/>
          <a:lstStyle>
            <a:lvl1pPr>
              <a:defRPr/>
            </a:lvl1pPr>
          </a:lstStyle>
          <a:p>
            <a:pPr>
              <a:defRPr/>
            </a:pPr>
            <a:fld id="{1A974D28-8C5A-4F9C-8257-10068CC523BA}" type="slidenum">
              <a:rPr lang="he-IL" altLang="he-IL"/>
              <a:pPr>
                <a:defRPr/>
              </a:pPr>
              <a:t>‹#›</a:t>
            </a:fld>
            <a:endParaRPr lang="en-US" altLang="he-IL"/>
          </a:p>
        </p:txBody>
      </p:sp>
    </p:spTree>
    <p:extLst>
      <p:ext uri="{BB962C8B-B14F-4D97-AF65-F5344CB8AC3E}">
        <p14:creationId xmlns:p14="http://schemas.microsoft.com/office/powerpoint/2010/main" val="2245953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224C11C-3980-4A7B-BDCF-E022BD4D0A0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F54876B-9F9F-4DAB-B145-F3C52D3AF4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0B6C19A-A9A8-4556-A72F-3F59A9AC2DD1}"/>
              </a:ext>
            </a:extLst>
          </p:cNvPr>
          <p:cNvSpPr>
            <a:spLocks noGrp="1" noChangeArrowheads="1"/>
          </p:cNvSpPr>
          <p:nvPr>
            <p:ph type="sldNum" sz="quarter" idx="12"/>
          </p:nvPr>
        </p:nvSpPr>
        <p:spPr>
          <a:ln/>
        </p:spPr>
        <p:txBody>
          <a:bodyPr/>
          <a:lstStyle>
            <a:lvl1pPr>
              <a:defRPr/>
            </a:lvl1pPr>
          </a:lstStyle>
          <a:p>
            <a:pPr>
              <a:defRPr/>
            </a:pPr>
            <a:fld id="{E0B2E827-6A9A-4618-9E38-D2DB5E81C665}" type="slidenum">
              <a:rPr lang="he-IL" altLang="he-IL"/>
              <a:pPr>
                <a:defRPr/>
              </a:pPr>
              <a:t>‹#›</a:t>
            </a:fld>
            <a:endParaRPr lang="en-US" altLang="he-IL"/>
          </a:p>
        </p:txBody>
      </p:sp>
    </p:spTree>
    <p:extLst>
      <p:ext uri="{BB962C8B-B14F-4D97-AF65-F5344CB8AC3E}">
        <p14:creationId xmlns:p14="http://schemas.microsoft.com/office/powerpoint/2010/main" val="58430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079C1709-8117-4523-B5FE-79E43CAE3A1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587FC73-3EE5-4B9C-A7FC-2E93941B71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93DABF0-D7C8-4F46-9FBA-5C44DD9EB2BF}"/>
              </a:ext>
            </a:extLst>
          </p:cNvPr>
          <p:cNvSpPr>
            <a:spLocks noGrp="1" noChangeArrowheads="1"/>
          </p:cNvSpPr>
          <p:nvPr>
            <p:ph type="sldNum" sz="quarter" idx="12"/>
          </p:nvPr>
        </p:nvSpPr>
        <p:spPr>
          <a:ln/>
        </p:spPr>
        <p:txBody>
          <a:bodyPr/>
          <a:lstStyle>
            <a:lvl1pPr>
              <a:defRPr/>
            </a:lvl1pPr>
          </a:lstStyle>
          <a:p>
            <a:pPr>
              <a:defRPr/>
            </a:pPr>
            <a:fld id="{7D1D1471-52E4-40CC-955F-9A8B53DD4C42}" type="slidenum">
              <a:rPr lang="he-IL" altLang="he-IL"/>
              <a:pPr>
                <a:defRPr/>
              </a:pPr>
              <a:t>‹#›</a:t>
            </a:fld>
            <a:endParaRPr lang="en-US" altLang="he-IL"/>
          </a:p>
        </p:txBody>
      </p:sp>
    </p:spTree>
    <p:extLst>
      <p:ext uri="{BB962C8B-B14F-4D97-AF65-F5344CB8AC3E}">
        <p14:creationId xmlns:p14="http://schemas.microsoft.com/office/powerpoint/2010/main" val="956913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5210CA36-7A4B-4CEC-85AE-58D5B5888BE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C278BD-4A3E-42C8-B6CE-CA1F06251A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994B88-FF83-42C7-A2A5-6F7CB2B4D0ED}"/>
              </a:ext>
            </a:extLst>
          </p:cNvPr>
          <p:cNvSpPr>
            <a:spLocks noGrp="1" noChangeArrowheads="1"/>
          </p:cNvSpPr>
          <p:nvPr>
            <p:ph type="sldNum" sz="quarter" idx="12"/>
          </p:nvPr>
        </p:nvSpPr>
        <p:spPr>
          <a:ln/>
        </p:spPr>
        <p:txBody>
          <a:bodyPr/>
          <a:lstStyle>
            <a:lvl1pPr>
              <a:defRPr/>
            </a:lvl1pPr>
          </a:lstStyle>
          <a:p>
            <a:pPr>
              <a:defRPr/>
            </a:pPr>
            <a:fld id="{CFEB8C72-AF7D-4CA1-A428-8AB4BC4254B6}" type="slidenum">
              <a:rPr lang="he-IL" altLang="he-IL"/>
              <a:pPr>
                <a:defRPr/>
              </a:pPr>
              <a:t>‹#›</a:t>
            </a:fld>
            <a:endParaRPr lang="en-US" altLang="he-IL"/>
          </a:p>
        </p:txBody>
      </p:sp>
    </p:spTree>
    <p:extLst>
      <p:ext uri="{BB962C8B-B14F-4D97-AF65-F5344CB8AC3E}">
        <p14:creationId xmlns:p14="http://schemas.microsoft.com/office/powerpoint/2010/main" val="19895957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B67E4D69-92A2-4FA8-840E-D449BD954C2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F3D014F-41E9-4550-A7EE-BD25629159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07D092-5A2C-479F-9399-17505495DE8F}"/>
              </a:ext>
            </a:extLst>
          </p:cNvPr>
          <p:cNvSpPr>
            <a:spLocks noGrp="1" noChangeArrowheads="1"/>
          </p:cNvSpPr>
          <p:nvPr>
            <p:ph type="sldNum" sz="quarter" idx="12"/>
          </p:nvPr>
        </p:nvSpPr>
        <p:spPr>
          <a:ln/>
        </p:spPr>
        <p:txBody>
          <a:bodyPr/>
          <a:lstStyle>
            <a:lvl1pPr>
              <a:defRPr/>
            </a:lvl1pPr>
          </a:lstStyle>
          <a:p>
            <a:pPr>
              <a:defRPr/>
            </a:pPr>
            <a:fld id="{2E4120EF-98A2-49A5-BC97-AA9F80956466}" type="slidenum">
              <a:rPr lang="he-IL" altLang="he-IL"/>
              <a:pPr>
                <a:defRPr/>
              </a:pPr>
              <a:t>‹#›</a:t>
            </a:fld>
            <a:endParaRPr lang="en-US" altLang="he-IL"/>
          </a:p>
        </p:txBody>
      </p:sp>
    </p:spTree>
    <p:extLst>
      <p:ext uri="{BB962C8B-B14F-4D97-AF65-F5344CB8AC3E}">
        <p14:creationId xmlns:p14="http://schemas.microsoft.com/office/powerpoint/2010/main" val="21158496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AAC53285-646C-4128-A8FF-4F54C2D7A82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46777E4-19EE-4789-AD5B-36B013D97E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2C6E95-AB7C-4D60-8DE5-7159A6F70D65}"/>
              </a:ext>
            </a:extLst>
          </p:cNvPr>
          <p:cNvSpPr>
            <a:spLocks noGrp="1" noChangeArrowheads="1"/>
          </p:cNvSpPr>
          <p:nvPr>
            <p:ph type="sldNum" sz="quarter" idx="12"/>
          </p:nvPr>
        </p:nvSpPr>
        <p:spPr>
          <a:ln/>
        </p:spPr>
        <p:txBody>
          <a:bodyPr/>
          <a:lstStyle>
            <a:lvl1pPr>
              <a:defRPr/>
            </a:lvl1pPr>
          </a:lstStyle>
          <a:p>
            <a:pPr>
              <a:defRPr/>
            </a:pPr>
            <a:fld id="{6EA03CCE-0303-439D-8EBD-09051FF69A4A}" type="slidenum">
              <a:rPr lang="he-IL" altLang="he-IL"/>
              <a:pPr>
                <a:defRPr/>
              </a:pPr>
              <a:t>‹#›</a:t>
            </a:fld>
            <a:endParaRPr lang="en-US" altLang="he-IL"/>
          </a:p>
        </p:txBody>
      </p:sp>
    </p:spTree>
    <p:extLst>
      <p:ext uri="{BB962C8B-B14F-4D97-AF65-F5344CB8AC3E}">
        <p14:creationId xmlns:p14="http://schemas.microsoft.com/office/powerpoint/2010/main" val="115800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2B984FB4-B7C1-402D-A11C-8B2C643146E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A8604D9-F945-418A-807B-DC573C2212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981672-0E7B-4EA0-9065-1F524CE65C13}"/>
              </a:ext>
            </a:extLst>
          </p:cNvPr>
          <p:cNvSpPr>
            <a:spLocks noGrp="1" noChangeArrowheads="1"/>
          </p:cNvSpPr>
          <p:nvPr>
            <p:ph type="sldNum" sz="quarter" idx="12"/>
          </p:nvPr>
        </p:nvSpPr>
        <p:spPr>
          <a:ln/>
        </p:spPr>
        <p:txBody>
          <a:bodyPr/>
          <a:lstStyle>
            <a:lvl1pPr>
              <a:defRPr/>
            </a:lvl1pPr>
          </a:lstStyle>
          <a:p>
            <a:pPr>
              <a:defRPr/>
            </a:pPr>
            <a:fld id="{4B69D842-DC7F-4A6F-9E26-BAB54411BDAB}" type="slidenum">
              <a:rPr lang="he-IL" altLang="he-IL"/>
              <a:pPr>
                <a:defRPr/>
              </a:pPr>
              <a:t>‹#›</a:t>
            </a:fld>
            <a:endParaRPr lang="en-US" altLang="he-IL"/>
          </a:p>
        </p:txBody>
      </p:sp>
    </p:spTree>
    <p:extLst>
      <p:ext uri="{BB962C8B-B14F-4D97-AF65-F5344CB8AC3E}">
        <p14:creationId xmlns:p14="http://schemas.microsoft.com/office/powerpoint/2010/main" val="1212612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F5A87225-5A18-4182-B9E2-7A8932C00C0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6C338B9-0897-4BD0-AF75-3B6A8C4A2F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92569EA-4506-41A3-AF0A-BF6271704579}"/>
              </a:ext>
            </a:extLst>
          </p:cNvPr>
          <p:cNvSpPr>
            <a:spLocks noGrp="1" noChangeArrowheads="1"/>
          </p:cNvSpPr>
          <p:nvPr>
            <p:ph type="sldNum" sz="quarter" idx="12"/>
          </p:nvPr>
        </p:nvSpPr>
        <p:spPr>
          <a:ln/>
        </p:spPr>
        <p:txBody>
          <a:bodyPr/>
          <a:lstStyle>
            <a:lvl1pPr>
              <a:defRPr/>
            </a:lvl1pPr>
          </a:lstStyle>
          <a:p>
            <a:pPr>
              <a:defRPr/>
            </a:pPr>
            <a:fld id="{4CAC5038-12D8-4C7B-9248-318A8E7DA2C2}" type="slidenum">
              <a:rPr lang="he-IL" altLang="he-IL"/>
              <a:pPr>
                <a:defRPr/>
              </a:pPr>
              <a:t>‹#›</a:t>
            </a:fld>
            <a:endParaRPr lang="en-US" altLang="he-IL"/>
          </a:p>
        </p:txBody>
      </p:sp>
    </p:spTree>
    <p:extLst>
      <p:ext uri="{BB962C8B-B14F-4D97-AF65-F5344CB8AC3E}">
        <p14:creationId xmlns:p14="http://schemas.microsoft.com/office/powerpoint/2010/main" val="331887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5A2FCCF6-22F6-4800-A7E8-8DB71B6CFE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E0218A8-C220-4878-8EDF-A78E4B38AE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981400-4C32-4B03-B813-2C85ECC5A75B}"/>
              </a:ext>
            </a:extLst>
          </p:cNvPr>
          <p:cNvSpPr>
            <a:spLocks noGrp="1" noChangeArrowheads="1"/>
          </p:cNvSpPr>
          <p:nvPr>
            <p:ph type="sldNum" sz="quarter" idx="12"/>
          </p:nvPr>
        </p:nvSpPr>
        <p:spPr>
          <a:ln/>
        </p:spPr>
        <p:txBody>
          <a:bodyPr/>
          <a:lstStyle>
            <a:lvl1pPr>
              <a:defRPr/>
            </a:lvl1pPr>
          </a:lstStyle>
          <a:p>
            <a:pPr>
              <a:defRPr/>
            </a:pPr>
            <a:fld id="{6E6E4155-7BEE-4A59-973C-77B0BBAEACF7}" type="slidenum">
              <a:rPr lang="he-IL" altLang="he-IL"/>
              <a:pPr>
                <a:defRPr/>
              </a:pPr>
              <a:t>‹#›</a:t>
            </a:fld>
            <a:endParaRPr lang="en-US" altLang="he-IL"/>
          </a:p>
        </p:txBody>
      </p:sp>
    </p:spTree>
    <p:extLst>
      <p:ext uri="{BB962C8B-B14F-4D97-AF65-F5344CB8AC3E}">
        <p14:creationId xmlns:p14="http://schemas.microsoft.com/office/powerpoint/2010/main" val="3345896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A4B2CDBD-878A-43E6-9079-A0F5DEDD110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138C02A-A464-498A-B06E-30003602AA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73276E6-1345-4A37-992E-4D30AFC83AA2}"/>
              </a:ext>
            </a:extLst>
          </p:cNvPr>
          <p:cNvSpPr>
            <a:spLocks noGrp="1" noChangeArrowheads="1"/>
          </p:cNvSpPr>
          <p:nvPr>
            <p:ph type="sldNum" sz="quarter" idx="12"/>
          </p:nvPr>
        </p:nvSpPr>
        <p:spPr>
          <a:ln/>
        </p:spPr>
        <p:txBody>
          <a:bodyPr/>
          <a:lstStyle>
            <a:lvl1pPr>
              <a:defRPr/>
            </a:lvl1pPr>
          </a:lstStyle>
          <a:p>
            <a:pPr>
              <a:defRPr/>
            </a:pPr>
            <a:fld id="{FBB35171-78FD-497F-BC6F-5EA7AB2DF647}" type="slidenum">
              <a:rPr lang="he-IL" altLang="he-IL"/>
              <a:pPr>
                <a:defRPr/>
              </a:pPr>
              <a:t>‹#›</a:t>
            </a:fld>
            <a:endParaRPr lang="en-US" altLang="he-IL"/>
          </a:p>
        </p:txBody>
      </p:sp>
    </p:spTree>
    <p:extLst>
      <p:ext uri="{BB962C8B-B14F-4D97-AF65-F5344CB8AC3E}">
        <p14:creationId xmlns:p14="http://schemas.microsoft.com/office/powerpoint/2010/main" val="3010191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1C63E226-8F01-4FAD-94BD-D652B6DB30B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A6488EB-1AC0-4B5B-82A1-4B128BC61F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21F3E33-C254-4281-91C3-AFE5B7BFE565}"/>
              </a:ext>
            </a:extLst>
          </p:cNvPr>
          <p:cNvSpPr>
            <a:spLocks noGrp="1" noChangeArrowheads="1"/>
          </p:cNvSpPr>
          <p:nvPr>
            <p:ph type="sldNum" sz="quarter" idx="12"/>
          </p:nvPr>
        </p:nvSpPr>
        <p:spPr>
          <a:ln/>
        </p:spPr>
        <p:txBody>
          <a:bodyPr/>
          <a:lstStyle>
            <a:lvl1pPr>
              <a:defRPr/>
            </a:lvl1pPr>
          </a:lstStyle>
          <a:p>
            <a:pPr>
              <a:defRPr/>
            </a:pPr>
            <a:fld id="{A6AC4C31-B78C-413A-9951-321F9498BE76}" type="slidenum">
              <a:rPr lang="he-IL" altLang="he-IL"/>
              <a:pPr>
                <a:defRPr/>
              </a:pPr>
              <a:t>‹#›</a:t>
            </a:fld>
            <a:endParaRPr lang="en-US" altLang="he-IL"/>
          </a:p>
        </p:txBody>
      </p:sp>
    </p:spTree>
    <p:extLst>
      <p:ext uri="{BB962C8B-B14F-4D97-AF65-F5344CB8AC3E}">
        <p14:creationId xmlns:p14="http://schemas.microsoft.com/office/powerpoint/2010/main" val="224421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9B0CB4F-A8D0-4D19-9B36-8A57AF1EC7E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C126694-C342-44C9-856D-3F59B8196C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FB8AFA9-A0EA-480C-A28D-06698D02895D}"/>
              </a:ext>
            </a:extLst>
          </p:cNvPr>
          <p:cNvSpPr>
            <a:spLocks noGrp="1" noChangeArrowheads="1"/>
          </p:cNvSpPr>
          <p:nvPr>
            <p:ph type="sldNum" sz="quarter" idx="12"/>
          </p:nvPr>
        </p:nvSpPr>
        <p:spPr>
          <a:ln/>
        </p:spPr>
        <p:txBody>
          <a:bodyPr/>
          <a:lstStyle>
            <a:lvl1pPr>
              <a:defRPr/>
            </a:lvl1pPr>
          </a:lstStyle>
          <a:p>
            <a:pPr>
              <a:defRPr/>
            </a:pPr>
            <a:fld id="{43F5D368-0B0A-435F-9C8A-D3CE5B6FEACD}" type="slidenum">
              <a:rPr lang="he-IL" altLang="he-IL"/>
              <a:pPr>
                <a:defRPr/>
              </a:pPr>
              <a:t>‹#›</a:t>
            </a:fld>
            <a:endParaRPr lang="en-US" altLang="he-IL"/>
          </a:p>
        </p:txBody>
      </p:sp>
    </p:spTree>
    <p:extLst>
      <p:ext uri="{BB962C8B-B14F-4D97-AF65-F5344CB8AC3E}">
        <p14:creationId xmlns:p14="http://schemas.microsoft.com/office/powerpoint/2010/main" val="517544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85DA371A-56B2-4F4B-B717-57C8C15BE10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0B7497E-4028-4966-9731-89096F6BBB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F3310E1-473B-4AC4-AC1C-CAC42CC36E78}"/>
              </a:ext>
            </a:extLst>
          </p:cNvPr>
          <p:cNvSpPr>
            <a:spLocks noGrp="1" noChangeArrowheads="1"/>
          </p:cNvSpPr>
          <p:nvPr>
            <p:ph type="sldNum" sz="quarter" idx="12"/>
          </p:nvPr>
        </p:nvSpPr>
        <p:spPr>
          <a:ln/>
        </p:spPr>
        <p:txBody>
          <a:bodyPr/>
          <a:lstStyle>
            <a:lvl1pPr>
              <a:defRPr/>
            </a:lvl1pPr>
          </a:lstStyle>
          <a:p>
            <a:pPr>
              <a:defRPr/>
            </a:pPr>
            <a:fld id="{BEA34EEF-B816-4252-AE76-64D15E72D722}" type="slidenum">
              <a:rPr lang="he-IL" altLang="he-IL"/>
              <a:pPr>
                <a:defRPr/>
              </a:pPr>
              <a:t>‹#›</a:t>
            </a:fld>
            <a:endParaRPr lang="en-US" altLang="he-IL"/>
          </a:p>
        </p:txBody>
      </p:sp>
    </p:spTree>
    <p:extLst>
      <p:ext uri="{BB962C8B-B14F-4D97-AF65-F5344CB8AC3E}">
        <p14:creationId xmlns:p14="http://schemas.microsoft.com/office/powerpoint/2010/main" val="181716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A16C7F9D-C85D-443D-9555-ABCB0CAD3CC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C05EFCD-29D7-4103-BDBB-862B6625EB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4B6B878-A443-4AF9-8360-E35B4D6BEA81}"/>
              </a:ext>
            </a:extLst>
          </p:cNvPr>
          <p:cNvSpPr>
            <a:spLocks noGrp="1" noChangeArrowheads="1"/>
          </p:cNvSpPr>
          <p:nvPr>
            <p:ph type="sldNum" sz="quarter" idx="12"/>
          </p:nvPr>
        </p:nvSpPr>
        <p:spPr>
          <a:ln/>
        </p:spPr>
        <p:txBody>
          <a:bodyPr/>
          <a:lstStyle>
            <a:lvl1pPr>
              <a:defRPr/>
            </a:lvl1pPr>
          </a:lstStyle>
          <a:p>
            <a:pPr>
              <a:defRPr/>
            </a:pPr>
            <a:fld id="{5E0D9C27-9102-47A2-AFEA-BC03C71EE280}" type="slidenum">
              <a:rPr lang="he-IL" altLang="he-IL"/>
              <a:pPr>
                <a:defRPr/>
              </a:pPr>
              <a:t>‹#›</a:t>
            </a:fld>
            <a:endParaRPr lang="en-US" altLang="he-IL"/>
          </a:p>
        </p:txBody>
      </p:sp>
    </p:spTree>
    <p:extLst>
      <p:ext uri="{BB962C8B-B14F-4D97-AF65-F5344CB8AC3E}">
        <p14:creationId xmlns:p14="http://schemas.microsoft.com/office/powerpoint/2010/main" val="182227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857E46-B82B-49AA-B74B-753F5E2FC77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1027" name="Rectangle 3">
            <a:extLst>
              <a:ext uri="{FF2B5EF4-FFF2-40B4-BE49-F238E27FC236}">
                <a16:creationId xmlns:a16="http://schemas.microsoft.com/office/drawing/2014/main" id="{24261AFB-EC12-498D-B355-51C2FD57704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9BA9EBEE-AEBE-4820-8146-DBB0D6F7449D}"/>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7079D08C-6506-41F2-A555-A67D6BBAD8A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E2EA9C2D-ADCC-4B05-B2E3-BC0FE164BFC5}"/>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400">
                <a:latin typeface="Arial" panose="020B0604020202020204" pitchFamily="34" charset="0"/>
              </a:defRPr>
            </a:lvl1pPr>
          </a:lstStyle>
          <a:p>
            <a:pPr>
              <a:defRPr/>
            </a:pPr>
            <a:fld id="{7394D794-4A6F-4B80-BA21-04DED61029E3}" type="slidenum">
              <a:rPr lang="he-IL" altLang="he-IL"/>
              <a:pPr>
                <a:defRPr/>
              </a:pPr>
              <a:t>‹#›</a:t>
            </a:fld>
            <a:endParaRPr lang="en-US" altLang="he-IL"/>
          </a:p>
        </p:txBody>
      </p:sp>
      <p:pic>
        <p:nvPicPr>
          <p:cNvPr id="1031" name="תמונה 3">
            <a:extLst>
              <a:ext uri="{FF2B5EF4-FFF2-40B4-BE49-F238E27FC236}">
                <a16:creationId xmlns:a16="http://schemas.microsoft.com/office/drawing/2014/main" id="{4D85EE0A-259F-4D0F-B014-2507EEB9522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a:extLst>
              <a:ext uri="{FF2B5EF4-FFF2-40B4-BE49-F238E27FC236}">
                <a16:creationId xmlns:a16="http://schemas.microsoft.com/office/drawing/2014/main" id="{D2B69D14-5E36-473C-95D2-B9F656FE04B6}"/>
              </a:ext>
            </a:extLst>
          </p:cNvPr>
          <p:cNvSpPr txBox="1">
            <a:spLocks noChangeArrowheads="1"/>
          </p:cNvSpPr>
          <p:nvPr/>
        </p:nvSpPr>
        <p:spPr bwMode="auto">
          <a:xfrm>
            <a:off x="0" y="0"/>
            <a:ext cx="9144000" cy="7747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1033" name="Text Box 9">
            <a:extLst>
              <a:ext uri="{FF2B5EF4-FFF2-40B4-BE49-F238E27FC236}">
                <a16:creationId xmlns:a16="http://schemas.microsoft.com/office/drawing/2014/main" id="{1375C31D-EE4E-4451-91A2-535B22297E20}"/>
              </a:ext>
            </a:extLst>
          </p:cNvPr>
          <p:cNvSpPr txBox="1">
            <a:spLocks noChangeArrowheads="1"/>
          </p:cNvSpPr>
          <p:nvPr/>
        </p:nvSpPr>
        <p:spPr bwMode="auto">
          <a:xfrm>
            <a:off x="0" y="765175"/>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1034" name="Rectangle 21">
            <a:extLst>
              <a:ext uri="{FF2B5EF4-FFF2-40B4-BE49-F238E27FC236}">
                <a16:creationId xmlns:a16="http://schemas.microsoft.com/office/drawing/2014/main" id="{A2F4E12D-9D7C-4C67-AAC4-40B6E90461F4}"/>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013"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5A2A7EA-E816-4AC3-ADB3-CD10F6F1E18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2051" name="Rectangle 3">
            <a:extLst>
              <a:ext uri="{FF2B5EF4-FFF2-40B4-BE49-F238E27FC236}">
                <a16:creationId xmlns:a16="http://schemas.microsoft.com/office/drawing/2014/main" id="{E13DAD7B-947B-406B-A61E-923BDAD6182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0B50666C-5FD2-426F-A8CA-D62332D281C8}"/>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B2F2ABEA-B85C-41BE-B314-83A0037B2BB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CFB3E09D-DCA6-4EA8-8CF9-6D134ED4D0B3}"/>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400">
                <a:latin typeface="Arial" panose="020B0604020202020204" pitchFamily="34" charset="0"/>
              </a:defRPr>
            </a:lvl1pPr>
          </a:lstStyle>
          <a:p>
            <a:pPr>
              <a:defRPr/>
            </a:pPr>
            <a:fld id="{BCEABD7C-B8FD-46FD-A394-5F51A9291376}" type="slidenum">
              <a:rPr lang="he-IL" altLang="he-IL"/>
              <a:pPr>
                <a:defRPr/>
              </a:pPr>
              <a:t>‹#›</a:t>
            </a:fld>
            <a:endParaRPr lang="en-US" altLang="he-IL"/>
          </a:p>
        </p:txBody>
      </p:sp>
      <p:pic>
        <p:nvPicPr>
          <p:cNvPr id="2055" name="תמונה 3">
            <a:extLst>
              <a:ext uri="{FF2B5EF4-FFF2-40B4-BE49-F238E27FC236}">
                <a16:creationId xmlns:a16="http://schemas.microsoft.com/office/drawing/2014/main" id="{3080F9A5-F28C-4ACA-9F29-AE09BFC450B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a:extLst>
              <a:ext uri="{FF2B5EF4-FFF2-40B4-BE49-F238E27FC236}">
                <a16:creationId xmlns:a16="http://schemas.microsoft.com/office/drawing/2014/main" id="{0A56D099-B42A-4C8C-8651-FD8320354182}"/>
              </a:ext>
            </a:extLst>
          </p:cNvPr>
          <p:cNvSpPr txBox="1">
            <a:spLocks noChangeArrowheads="1"/>
          </p:cNvSpPr>
          <p:nvPr/>
        </p:nvSpPr>
        <p:spPr bwMode="auto">
          <a:xfrm>
            <a:off x="0" y="0"/>
            <a:ext cx="9144000" cy="7747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2057" name="Text Box 9">
            <a:extLst>
              <a:ext uri="{FF2B5EF4-FFF2-40B4-BE49-F238E27FC236}">
                <a16:creationId xmlns:a16="http://schemas.microsoft.com/office/drawing/2014/main" id="{223D5C30-EDB7-4C4B-B443-AFDB6ED0302F}"/>
              </a:ext>
            </a:extLst>
          </p:cNvPr>
          <p:cNvSpPr txBox="1">
            <a:spLocks noChangeArrowheads="1"/>
          </p:cNvSpPr>
          <p:nvPr/>
        </p:nvSpPr>
        <p:spPr bwMode="auto">
          <a:xfrm>
            <a:off x="0" y="765175"/>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2058" name="Rectangle 21">
            <a:extLst>
              <a:ext uri="{FF2B5EF4-FFF2-40B4-BE49-F238E27FC236}">
                <a16:creationId xmlns:a16="http://schemas.microsoft.com/office/drawing/2014/main" id="{A739A613-AD03-4210-BB05-16DEF161784B}"/>
              </a:ext>
            </a:extLst>
          </p:cNvPr>
          <p:cNvSpPr>
            <a:spLocks noChangeArrowheads="1"/>
          </p:cNvSpPr>
          <p:nvPr userDrawn="1"/>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014"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xes.gov.il/TaxesFormsList/905HAMisui.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guy@sagilaw.com"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1130.fh9.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4C11721-E2F1-4398-90CA-430508F2AAB0}"/>
              </a:ext>
            </a:extLst>
          </p:cNvPr>
          <p:cNvSpPr>
            <a:spLocks noGrp="1" noRot="1" noChangeArrowheads="1"/>
          </p:cNvSpPr>
          <p:nvPr>
            <p:ph type="title"/>
          </p:nvPr>
        </p:nvSpPr>
        <p:spPr>
          <a:xfrm>
            <a:off x="323850" y="1125538"/>
            <a:ext cx="8362950" cy="292100"/>
          </a:xfrm>
        </p:spPr>
        <p:txBody>
          <a:bodyPr/>
          <a:lstStyle/>
          <a:p>
            <a:pPr rtl="0"/>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r>
              <a:rPr lang="he-IL" altLang="he-IL" sz="6000" u="sng">
                <a:solidFill>
                  <a:srgbClr val="FFFF00"/>
                </a:solidFill>
              </a:rPr>
              <a:t>הקלות במס</a:t>
            </a:r>
            <a:br>
              <a:rPr lang="he-IL" altLang="he-IL" sz="4000">
                <a:solidFill>
                  <a:srgbClr val="FFFF00"/>
                </a:solidFill>
              </a:rPr>
            </a:br>
            <a:br>
              <a:rPr lang="he-IL" altLang="he-IL" sz="4000">
                <a:solidFill>
                  <a:srgbClr val="FFFF00"/>
                </a:solidFill>
              </a:rPr>
            </a:br>
            <a:r>
              <a:rPr lang="he-IL" altLang="he-IL" sz="4000">
                <a:solidFill>
                  <a:srgbClr val="FFFF00"/>
                </a:solidFill>
              </a:rPr>
              <a:t>נדב שגיא, עו"ד (רו"ח)</a:t>
            </a:r>
            <a:br>
              <a:rPr lang="he-IL" altLang="he-IL" sz="4000">
                <a:solidFill>
                  <a:srgbClr val="FFFF00"/>
                </a:solidFill>
              </a:rPr>
            </a:br>
            <a:endParaRPr lang="en-US" altLang="he-IL" sz="4000">
              <a:solidFill>
                <a:srgbClr val="FFFF00"/>
              </a:solidFill>
            </a:endParaRPr>
          </a:p>
        </p:txBody>
      </p:sp>
      <p:pic>
        <p:nvPicPr>
          <p:cNvPr id="7171" name="תמונה 3">
            <a:extLst>
              <a:ext uri="{FF2B5EF4-FFF2-40B4-BE49-F238E27FC236}">
                <a16:creationId xmlns:a16="http://schemas.microsoft.com/office/drawing/2014/main" id="{E749A0BF-E919-4465-B128-4522C2FBC2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888" t="25520" r="26172" b="34792"/>
          <a:stretch>
            <a:fillRect/>
          </a:stretch>
        </p:blipFill>
        <p:spPr bwMode="auto">
          <a:xfrm>
            <a:off x="3635375" y="5229225"/>
            <a:ext cx="18732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2">
            <a:extLst>
              <a:ext uri="{FF2B5EF4-FFF2-40B4-BE49-F238E27FC236}">
                <a16:creationId xmlns:a16="http://schemas.microsoft.com/office/drawing/2014/main" id="{717E91A7-7494-4D78-A388-EEF4B23BAF52}"/>
              </a:ext>
            </a:extLst>
          </p:cNvPr>
          <p:cNvSpPr txBox="1">
            <a:spLocks noChangeArrowheads="1"/>
          </p:cNvSpPr>
          <p:nvPr/>
        </p:nvSpPr>
        <p:spPr bwMode="auto">
          <a:xfrm>
            <a:off x="0" y="0"/>
            <a:ext cx="9144000" cy="68580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he-IL" sz="1800">
              <a:latin typeface="Garamond" panose="02020404030301010803" pitchFamily="18" charset="0"/>
            </a:endParaRPr>
          </a:p>
        </p:txBody>
      </p:sp>
      <p:sp>
        <p:nvSpPr>
          <p:cNvPr id="7173" name="Text Box 3">
            <a:extLst>
              <a:ext uri="{FF2B5EF4-FFF2-40B4-BE49-F238E27FC236}">
                <a16:creationId xmlns:a16="http://schemas.microsoft.com/office/drawing/2014/main" id="{E009A94C-2F02-4EE7-840F-730B9F807342}"/>
              </a:ext>
            </a:extLst>
          </p:cNvPr>
          <p:cNvSpPr txBox="1">
            <a:spLocks noChangeArrowheads="1"/>
          </p:cNvSpPr>
          <p:nvPr/>
        </p:nvSpPr>
        <p:spPr bwMode="auto">
          <a:xfrm>
            <a:off x="571500" y="881063"/>
            <a:ext cx="82153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br>
              <a:rPr lang="he-IL" altLang="he-IL" sz="3600" b="1" dirty="0">
                <a:solidFill>
                  <a:schemeClr val="accent2"/>
                </a:solidFill>
              </a:rPr>
            </a:br>
            <a:r>
              <a:rPr lang="he-IL" altLang="he-IL" sz="3600" b="1" dirty="0">
                <a:solidFill>
                  <a:srgbClr val="0070C0"/>
                </a:solidFill>
              </a:rPr>
              <a:t>הקלות במס לעולים חדשים ותושבים ותיקים</a:t>
            </a:r>
          </a:p>
        </p:txBody>
      </p:sp>
      <p:sp>
        <p:nvSpPr>
          <p:cNvPr id="9" name="Rectangle 4">
            <a:extLst>
              <a:ext uri="{FF2B5EF4-FFF2-40B4-BE49-F238E27FC236}">
                <a16:creationId xmlns:a16="http://schemas.microsoft.com/office/drawing/2014/main" id="{9A8F9E16-A2D9-4CD6-BD21-CBC8F18E00D2}"/>
              </a:ext>
            </a:extLst>
          </p:cNvPr>
          <p:cNvSpPr>
            <a:spLocks noChangeArrowheads="1"/>
          </p:cNvSpPr>
          <p:nvPr/>
        </p:nvSpPr>
        <p:spPr bwMode="auto">
          <a:xfrm>
            <a:off x="1643063" y="4000500"/>
            <a:ext cx="5715000" cy="1927225"/>
          </a:xfrm>
          <a:prstGeom prst="rect">
            <a:avLst/>
          </a:prstGeom>
          <a:noFill/>
          <a:ln w="9525">
            <a:noFill/>
            <a:miter lim="800000"/>
            <a:headEnd/>
            <a:tailEnd/>
          </a:ln>
          <a:effectLst/>
        </p:spPr>
        <p:txBody>
          <a:bodyPr>
            <a:spAutoFit/>
          </a:bodyPr>
          <a:lstStyle/>
          <a:p>
            <a:pPr algn="ctr" rtl="1" eaLnBrk="1" hangingPunct="1">
              <a:spcBef>
                <a:spcPct val="20000"/>
              </a:spcBef>
              <a:defRPr/>
            </a:pPr>
            <a:r>
              <a:rPr lang="he-IL" sz="3600" b="1" dirty="0">
                <a:solidFill>
                  <a:schemeClr val="tx2"/>
                </a:solidFill>
                <a:latin typeface="Arial" charset="0"/>
                <a:cs typeface="Arial" charset="0"/>
              </a:rPr>
              <a:t>מרצה: גיא חן, עו"ד (רו"ח)</a:t>
            </a:r>
          </a:p>
          <a:p>
            <a:pPr algn="ctr" rtl="1" eaLnBrk="1" hangingPunct="1">
              <a:spcBef>
                <a:spcPct val="20000"/>
              </a:spcBef>
              <a:defRPr/>
            </a:pPr>
            <a:r>
              <a:rPr lang="he-IL" sz="3600" b="1" dirty="0">
                <a:solidFill>
                  <a:schemeClr val="tx2"/>
                </a:solidFill>
                <a:latin typeface="Arial" charset="0"/>
                <a:cs typeface="Arial" charset="0"/>
              </a:rPr>
              <a:t>שגיא ושות', משרד עו"ד</a:t>
            </a:r>
            <a:endParaRPr lang="en-US" sz="3600" b="1" dirty="0">
              <a:solidFill>
                <a:schemeClr val="tx2"/>
              </a:solidFill>
              <a:latin typeface="Arial" charset="0"/>
              <a:cs typeface="Arial" charset="0"/>
            </a:endParaRPr>
          </a:p>
          <a:p>
            <a:pPr algn="ctr" eaLnBrk="1" hangingPunct="1">
              <a:defRPr/>
            </a:pPr>
            <a:endParaRPr lang="en-US" sz="4000" b="1" dirty="0">
              <a:effectLst>
                <a:outerShdw blurRad="38100" dist="38100" dir="2700000" algn="tl">
                  <a:srgbClr val="C0C0C0"/>
                </a:outerShdw>
              </a:effectLst>
              <a:latin typeface="Times New Roman" pitchFamily="18" charset="0"/>
              <a:cs typeface="Times New Roman" pitchFamily="18" charset="0"/>
            </a:endParaRPr>
          </a:p>
        </p:txBody>
      </p:sp>
      <p:sp>
        <p:nvSpPr>
          <p:cNvPr id="7175" name="Text Box 5">
            <a:extLst>
              <a:ext uri="{FF2B5EF4-FFF2-40B4-BE49-F238E27FC236}">
                <a16:creationId xmlns:a16="http://schemas.microsoft.com/office/drawing/2014/main" id="{7B92FCAF-FE9C-411D-AD78-37E96244C2C6}"/>
              </a:ext>
            </a:extLst>
          </p:cNvPr>
          <p:cNvSpPr txBox="1">
            <a:spLocks noChangeArrowheads="1"/>
          </p:cNvSpPr>
          <p:nvPr/>
        </p:nvSpPr>
        <p:spPr bwMode="auto">
          <a:xfrm>
            <a:off x="0" y="3573463"/>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he-IL" sz="1800">
              <a:latin typeface="Times New Roman" panose="02020603050405020304" pitchFamily="18" charset="0"/>
              <a:cs typeface="Times New Roman" panose="02020603050405020304" pitchFamily="18" charset="0"/>
            </a:endParaRPr>
          </a:p>
        </p:txBody>
      </p:sp>
      <p:pic>
        <p:nvPicPr>
          <p:cNvPr id="7176" name="תמונה 2">
            <a:extLst>
              <a:ext uri="{FF2B5EF4-FFF2-40B4-BE49-F238E27FC236}">
                <a16:creationId xmlns:a16="http://schemas.microsoft.com/office/drawing/2014/main" id="{79719936-F5C1-4AE6-9F78-92DC418427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888" t="65207" r="26172" b="24396"/>
          <a:stretch>
            <a:fillRect/>
          </a:stretch>
        </p:blipFill>
        <p:spPr bwMode="auto">
          <a:xfrm>
            <a:off x="3635375" y="6453188"/>
            <a:ext cx="18875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תמונה 3">
            <a:extLst>
              <a:ext uri="{FF2B5EF4-FFF2-40B4-BE49-F238E27FC236}">
                <a16:creationId xmlns:a16="http://schemas.microsoft.com/office/drawing/2014/main" id="{728CCF3F-54AE-4961-A8A8-367DB5741A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Line 9">
            <a:extLst>
              <a:ext uri="{FF2B5EF4-FFF2-40B4-BE49-F238E27FC236}">
                <a16:creationId xmlns:a16="http://schemas.microsoft.com/office/drawing/2014/main" id="{EF0ED1FC-E269-4486-8AE5-FD6B9635285B}"/>
              </a:ext>
            </a:extLst>
          </p:cNvPr>
          <p:cNvSpPr>
            <a:spLocks noChangeShapeType="1"/>
          </p:cNvSpPr>
          <p:nvPr/>
        </p:nvSpPr>
        <p:spPr bwMode="auto">
          <a:xfrm>
            <a:off x="539750" y="333375"/>
            <a:ext cx="8388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he-IL"/>
          </a:p>
        </p:txBody>
      </p:sp>
      <p:sp>
        <p:nvSpPr>
          <p:cNvPr id="7179" name="Line 10">
            <a:extLst>
              <a:ext uri="{FF2B5EF4-FFF2-40B4-BE49-F238E27FC236}">
                <a16:creationId xmlns:a16="http://schemas.microsoft.com/office/drawing/2014/main" id="{CDFBDFAF-95E5-4699-A6A4-866AF9770DEA}"/>
              </a:ext>
            </a:extLst>
          </p:cNvPr>
          <p:cNvSpPr>
            <a:spLocks noChangeShapeType="1"/>
          </p:cNvSpPr>
          <p:nvPr/>
        </p:nvSpPr>
        <p:spPr bwMode="auto">
          <a:xfrm>
            <a:off x="539750" y="549275"/>
            <a:ext cx="8388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he-IL"/>
          </a:p>
        </p:txBody>
      </p:sp>
      <p:sp>
        <p:nvSpPr>
          <p:cNvPr id="7180" name="מציין מיקום של מספר שקופית 1">
            <a:extLst>
              <a:ext uri="{FF2B5EF4-FFF2-40B4-BE49-F238E27FC236}">
                <a16:creationId xmlns:a16="http://schemas.microsoft.com/office/drawing/2014/main" id="{6B48F111-EB44-46FC-BCDD-23A451098B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B0D6F26-DC84-4BC3-BA9B-4E54D93AC473}" type="slidenum">
              <a:rPr lang="he-IL" altLang="he-IL" sz="1400" smtClean="0"/>
              <a:pPr algn="l">
                <a:spcBef>
                  <a:spcPct val="0"/>
                </a:spcBef>
                <a:buFontTx/>
                <a:buNone/>
              </a:pPr>
              <a:t>1</a:t>
            </a:fld>
            <a:endParaRPr lang="en-US" altLang="he-IL" sz="1400"/>
          </a:p>
        </p:txBody>
      </p:sp>
      <p:pic>
        <p:nvPicPr>
          <p:cNvPr id="13" name="תמונה 12">
            <a:extLst>
              <a:ext uri="{FF2B5EF4-FFF2-40B4-BE49-F238E27FC236}">
                <a16:creationId xmlns:a16="http://schemas.microsoft.com/office/drawing/2014/main" id="{E2FCE409-67F8-4003-B1CC-2FD9985C82A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28774" y="5517232"/>
            <a:ext cx="3087241" cy="1174107"/>
          </a:xfrm>
          <a:prstGeom prst="rect">
            <a:avLst/>
          </a:prstGeom>
        </p:spPr>
      </p:pic>
      <p:pic>
        <p:nvPicPr>
          <p:cNvPr id="14" name="תמונה 3">
            <a:extLst>
              <a:ext uri="{FF2B5EF4-FFF2-40B4-BE49-F238E27FC236}">
                <a16:creationId xmlns:a16="http://schemas.microsoft.com/office/drawing/2014/main" id="{055D55B9-F907-49E8-BA32-130405808F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1888" t="25520" r="26172" b="34792"/>
          <a:stretch>
            <a:fillRect/>
          </a:stretch>
        </p:blipFill>
        <p:spPr bwMode="auto">
          <a:xfrm>
            <a:off x="4716015" y="5517232"/>
            <a:ext cx="2491622" cy="9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תמונה 2">
            <a:extLst>
              <a:ext uri="{FF2B5EF4-FFF2-40B4-BE49-F238E27FC236}">
                <a16:creationId xmlns:a16="http://schemas.microsoft.com/office/drawing/2014/main" id="{42F1AEEC-8BDE-4E7D-8CB7-27011D7AF6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31888" t="65207" r="26172" b="24396"/>
          <a:stretch>
            <a:fillRect/>
          </a:stretch>
        </p:blipFill>
        <p:spPr bwMode="auto">
          <a:xfrm>
            <a:off x="4716015" y="6381328"/>
            <a:ext cx="2491622" cy="31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8D3B886-C500-4E8A-851D-E73E40ABCCA6}"/>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הטבות מס לעולים חדשים ותושבים חוזרים ותיקים</a:t>
            </a:r>
          </a:p>
        </p:txBody>
      </p:sp>
      <p:sp>
        <p:nvSpPr>
          <p:cNvPr id="24579" name="מציין מיקום של מספר שקופית 1">
            <a:extLst>
              <a:ext uri="{FF2B5EF4-FFF2-40B4-BE49-F238E27FC236}">
                <a16:creationId xmlns:a16="http://schemas.microsoft.com/office/drawing/2014/main" id="{EE22225E-204A-4747-9BA8-90027FC704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40EB5C0-6193-4EB9-8E9D-8109BAACBD29}" type="slidenum">
              <a:rPr lang="he-IL" altLang="he-IL" sz="1400" smtClean="0"/>
              <a:pPr algn="l">
                <a:spcBef>
                  <a:spcPct val="0"/>
                </a:spcBef>
                <a:buFontTx/>
                <a:buNone/>
              </a:pPr>
              <a:t>10</a:t>
            </a:fld>
            <a:endParaRPr lang="en-US" altLang="he-IL"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כותרת 1">
            <a:extLst>
              <a:ext uri="{FF2B5EF4-FFF2-40B4-BE49-F238E27FC236}">
                <a16:creationId xmlns:a16="http://schemas.microsoft.com/office/drawing/2014/main" id="{67B91F8C-E912-4620-BE8C-7007C905F81E}"/>
              </a:ext>
            </a:extLst>
          </p:cNvPr>
          <p:cNvSpPr>
            <a:spLocks noGrp="1" noChangeArrowheads="1"/>
          </p:cNvSpPr>
          <p:nvPr>
            <p:ph type="title"/>
          </p:nvPr>
        </p:nvSpPr>
        <p:spPr>
          <a:xfrm>
            <a:off x="457200" y="0"/>
            <a:ext cx="8229600" cy="765175"/>
          </a:xfrm>
        </p:spPr>
        <p:txBody>
          <a:bodyPr/>
          <a:lstStyle/>
          <a:p>
            <a:pPr>
              <a:lnSpc>
                <a:spcPct val="90000"/>
              </a:lnSpc>
              <a:spcBef>
                <a:spcPct val="60000"/>
              </a:spcBef>
            </a:pPr>
            <a:r>
              <a:rPr lang="he-IL" altLang="he-IL" sz="3000" b="1"/>
              <a:t>הטבות מס לעולים חדשים ותושבים חוזרים ותיקים</a:t>
            </a:r>
            <a:br>
              <a:rPr lang="he-IL" altLang="he-IL" sz="3600" b="1"/>
            </a:br>
            <a:r>
              <a:rPr lang="he-IL" altLang="he-IL" sz="2000" b="1"/>
              <a:t>הכנסות פירותיות</a:t>
            </a:r>
          </a:p>
        </p:txBody>
      </p:sp>
      <p:sp>
        <p:nvSpPr>
          <p:cNvPr id="25603" name="מציין מיקום תוכן 2">
            <a:extLst>
              <a:ext uri="{FF2B5EF4-FFF2-40B4-BE49-F238E27FC236}">
                <a16:creationId xmlns:a16="http://schemas.microsoft.com/office/drawing/2014/main" id="{77BBFE64-08E6-4A2F-95EF-2678CEDD897A}"/>
              </a:ext>
            </a:extLst>
          </p:cNvPr>
          <p:cNvSpPr>
            <a:spLocks noGrp="1" noChangeArrowheads="1"/>
          </p:cNvSpPr>
          <p:nvPr>
            <p:ph idx="1"/>
          </p:nvPr>
        </p:nvSpPr>
        <p:spPr>
          <a:xfrm>
            <a:off x="457200" y="1268413"/>
            <a:ext cx="8229600" cy="4857750"/>
          </a:xfrm>
        </p:spPr>
        <p:txBody>
          <a:bodyPr/>
          <a:lstStyle/>
          <a:p>
            <a:pPr algn="just">
              <a:spcBef>
                <a:spcPts val="0"/>
              </a:spcBef>
              <a:spcAft>
                <a:spcPts val="600"/>
              </a:spcAft>
            </a:pPr>
            <a:r>
              <a:rPr lang="he-IL" altLang="he-IL" sz="2700" dirty="0"/>
              <a:t>פטור למשך 10 שנים מהמועד שבו היו לתושבי ישראל, על כל הכנסותיהם </a:t>
            </a:r>
            <a:r>
              <a:rPr lang="he-IL" altLang="he-IL" sz="2700" dirty="0" err="1"/>
              <a:t>הפירותיות</a:t>
            </a:r>
            <a:r>
              <a:rPr lang="he-IL" altLang="he-IL" sz="2700" dirty="0"/>
              <a:t> (אקטיביות ופאסיביות) שהופקו מחוץ לישראל, לרבות נכסים שהתקבלו בירושה גם לאחר העלייה.</a:t>
            </a:r>
          </a:p>
          <a:p>
            <a:pPr algn="just">
              <a:spcBef>
                <a:spcPts val="0"/>
              </a:spcBef>
              <a:spcAft>
                <a:spcPts val="600"/>
              </a:spcAft>
            </a:pPr>
            <a:r>
              <a:rPr lang="he-IL" altLang="he-IL" sz="2700" dirty="0"/>
              <a:t>בניגוד לדין עובר תיקון 168, אין חשיבות האם הנכסים נרכשו טרם ההגעה לישראל או במהלך תקופת הפטור.</a:t>
            </a:r>
          </a:p>
          <a:p>
            <a:pPr algn="just">
              <a:spcBef>
                <a:spcPts val="0"/>
              </a:spcBef>
              <a:spcAft>
                <a:spcPts val="600"/>
              </a:spcAft>
            </a:pPr>
            <a:r>
              <a:rPr lang="he-IL" altLang="he-IL" sz="2700" dirty="0"/>
              <a:t>פטור ממס על ריבית פאסיבית הנובעת מפיקדון מט"ח בבנק בישראל, שמקורו בכספים שהיו בחו"ל. הפטור ניתן למשך 20 שנה לעולה חדש או 5 שנים לתושב חוזר (רגיל). נדרשת הצהרה לבנק בטופס 2409.</a:t>
            </a:r>
          </a:p>
        </p:txBody>
      </p:sp>
      <p:sp>
        <p:nvSpPr>
          <p:cNvPr id="25604" name="מציין מיקום של מספר שקופית 1">
            <a:extLst>
              <a:ext uri="{FF2B5EF4-FFF2-40B4-BE49-F238E27FC236}">
                <a16:creationId xmlns:a16="http://schemas.microsoft.com/office/drawing/2014/main" id="{8F8ECCA6-D298-476E-8B64-DA92F43BCE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334F3A0-CBA3-42C6-9C08-F84C310E7578}" type="slidenum">
              <a:rPr lang="he-IL" altLang="he-IL" sz="1400" smtClean="0"/>
              <a:pPr algn="l">
                <a:spcBef>
                  <a:spcPct val="0"/>
                </a:spcBef>
                <a:buFontTx/>
                <a:buNone/>
              </a:pPr>
              <a:t>11</a:t>
            </a:fld>
            <a:endParaRPr lang="en-US" altLang="he-IL"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a:extLst>
              <a:ext uri="{FF2B5EF4-FFF2-40B4-BE49-F238E27FC236}">
                <a16:creationId xmlns:a16="http://schemas.microsoft.com/office/drawing/2014/main" id="{CA935E6C-0F68-4AE5-B1E7-AED66B324324}"/>
              </a:ext>
            </a:extLst>
          </p:cNvPr>
          <p:cNvSpPr>
            <a:spLocks noGrp="1" noChangeArrowheads="1"/>
          </p:cNvSpPr>
          <p:nvPr>
            <p:ph type="title"/>
          </p:nvPr>
        </p:nvSpPr>
        <p:spPr>
          <a:xfrm>
            <a:off x="434975" y="0"/>
            <a:ext cx="8229600" cy="765175"/>
          </a:xfrm>
        </p:spPr>
        <p:txBody>
          <a:bodyPr/>
          <a:lstStyle/>
          <a:p>
            <a:r>
              <a:rPr lang="he-IL" altLang="he-IL" sz="3000" b="1"/>
              <a:t>הטבות מס לעולים חדשים ותושבים חוזרים ותיקים</a:t>
            </a:r>
            <a:br>
              <a:rPr lang="he-IL" altLang="he-IL" b="1"/>
            </a:br>
            <a:r>
              <a:rPr lang="he-IL" altLang="he-IL" sz="2000" b="1"/>
              <a:t>הכנסות פירותיות – פעילות מעורבת</a:t>
            </a:r>
            <a:endParaRPr lang="he-IL" altLang="he-IL" sz="2000"/>
          </a:p>
        </p:txBody>
      </p:sp>
      <p:sp>
        <p:nvSpPr>
          <p:cNvPr id="25603" name="מציין מיקום תוכן 2">
            <a:extLst>
              <a:ext uri="{FF2B5EF4-FFF2-40B4-BE49-F238E27FC236}">
                <a16:creationId xmlns:a16="http://schemas.microsoft.com/office/drawing/2014/main" id="{618D8BC5-63F1-48C7-843D-DF3EAC131B1D}"/>
              </a:ext>
            </a:extLst>
          </p:cNvPr>
          <p:cNvSpPr>
            <a:spLocks noGrp="1"/>
          </p:cNvSpPr>
          <p:nvPr>
            <p:ph idx="1"/>
          </p:nvPr>
        </p:nvSpPr>
        <p:spPr>
          <a:xfrm>
            <a:off x="468313" y="908720"/>
            <a:ext cx="8229600" cy="4857750"/>
          </a:xfrm>
        </p:spPr>
        <p:txBody>
          <a:bodyPr/>
          <a:lstStyle/>
          <a:p>
            <a:pPr marL="0" indent="0" algn="just">
              <a:spcBef>
                <a:spcPts val="0"/>
              </a:spcBef>
              <a:spcAft>
                <a:spcPts val="600"/>
              </a:spcAft>
              <a:buFontTx/>
              <a:buNone/>
              <a:defRPr/>
            </a:pPr>
            <a:r>
              <a:rPr lang="he-IL" altLang="he-IL" sz="2200" dirty="0"/>
              <a:t>במקרים של פעילות מעורבת, שחלקה בוצעה בישראל וחלקה מחוצה לה, החלק שהופק בישראל חייב במס. </a:t>
            </a:r>
          </a:p>
          <a:p>
            <a:pPr marL="0" indent="0" algn="just">
              <a:spcBef>
                <a:spcPts val="0"/>
              </a:spcBef>
              <a:spcAft>
                <a:spcPts val="600"/>
              </a:spcAft>
              <a:buFontTx/>
              <a:buNone/>
              <a:defRPr/>
            </a:pPr>
            <a:r>
              <a:rPr lang="he-IL" altLang="he-IL" sz="2200" dirty="0"/>
              <a:t>דרכי החישוב של ההכנסה הפטורה פורטו בחוזר 01/2011 וקיבלו חיזוק בפסק הדין בעניין </a:t>
            </a:r>
            <a:r>
              <a:rPr lang="he-IL" altLang="he-IL" sz="2200" b="1" dirty="0"/>
              <a:t>תלמי</a:t>
            </a:r>
            <a:r>
              <a:rPr lang="he-IL" altLang="he-IL" sz="2200" dirty="0"/>
              <a:t> (ע"מ 24557-02-15).</a:t>
            </a:r>
            <a:endParaRPr lang="he-IL" altLang="he-IL" sz="2200" u="sng" dirty="0"/>
          </a:p>
          <a:p>
            <a:pPr marL="0" indent="0" algn="just">
              <a:spcBef>
                <a:spcPts val="0"/>
              </a:spcBef>
              <a:spcAft>
                <a:spcPts val="600"/>
              </a:spcAft>
              <a:buFontTx/>
              <a:buNone/>
              <a:defRPr/>
            </a:pPr>
            <a:r>
              <a:rPr lang="he-IL" altLang="he-IL" sz="2300" u="sng" dirty="0"/>
              <a:t>להלן דרכי החישוב של ההכנסה הפטורה</a:t>
            </a:r>
            <a:endParaRPr lang="he-IL" altLang="he-IL" sz="2300" dirty="0"/>
          </a:p>
          <a:p>
            <a:pPr marL="514350" indent="-514350" algn="just">
              <a:spcBef>
                <a:spcPts val="0"/>
              </a:spcBef>
              <a:buFontTx/>
              <a:buAutoNum type="arabicPeriod"/>
              <a:defRPr/>
            </a:pPr>
            <a:r>
              <a:rPr lang="he-IL" altLang="he-IL" sz="2300" dirty="0"/>
              <a:t>"</a:t>
            </a:r>
            <a:r>
              <a:rPr lang="he-IL" altLang="he-IL" sz="2300" b="1" dirty="0"/>
              <a:t>מפתח אובייקטיבי</a:t>
            </a:r>
            <a:r>
              <a:rPr lang="he-IL" altLang="he-IL" sz="2300" dirty="0"/>
              <a:t>" - יחס מספר ימי העסקים בהם שהה היחיד במהלך השנה מחוץ לישראל ביחס לכלל ימי העסקים בשנה (ניתן לבחור את יום א' או יום ו' כיום עסקים). בהחלטת מיסוי 4528/15 נדרש המבקש לעבוד לפחות 60 יום בחו"ל לצורך החלת החישוב שלעיל, פסק הדין בעניין תלמי שתק לעניין זה.</a:t>
            </a:r>
          </a:p>
          <a:p>
            <a:pPr marL="0" indent="0" algn="just">
              <a:spcBef>
                <a:spcPts val="0"/>
              </a:spcBef>
              <a:buFontTx/>
              <a:buAutoNum type="arabicPeriod"/>
              <a:defRPr/>
            </a:pPr>
            <a:r>
              <a:rPr lang="he-IL" altLang="he-IL" sz="2300" dirty="0"/>
              <a:t>   כל דרך אחרת.</a:t>
            </a:r>
          </a:p>
          <a:p>
            <a:pPr marL="0" indent="0" algn="just">
              <a:spcBef>
                <a:spcPts val="0"/>
              </a:spcBef>
              <a:defRPr/>
            </a:pPr>
            <a:r>
              <a:rPr lang="he-IL" altLang="he-IL" sz="2300" dirty="0"/>
              <a:t> </a:t>
            </a:r>
            <a:r>
              <a:rPr lang="he-IL" altLang="he-IL" sz="2100" dirty="0"/>
              <a:t>יש חובה להגיש דו"ח על החלק החייב בישראל. לפי עמדת רשויות המס, לפקיד השומה סמכות לבקש את פירוט החישוב.</a:t>
            </a:r>
          </a:p>
          <a:p>
            <a:pPr marL="0" indent="0" algn="just">
              <a:buFontTx/>
              <a:buNone/>
              <a:defRPr/>
            </a:pPr>
            <a:endParaRPr lang="he-IL" altLang="he-IL" sz="2500" dirty="0"/>
          </a:p>
        </p:txBody>
      </p:sp>
      <p:sp>
        <p:nvSpPr>
          <p:cNvPr id="26628" name="מציין מיקום של מספר שקופית 1">
            <a:extLst>
              <a:ext uri="{FF2B5EF4-FFF2-40B4-BE49-F238E27FC236}">
                <a16:creationId xmlns:a16="http://schemas.microsoft.com/office/drawing/2014/main" id="{5A02C248-14B4-445B-B743-C838ABF0431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57E6EAB-2980-45EC-8F64-FEE46A72CEB7}" type="slidenum">
              <a:rPr lang="he-IL" altLang="he-IL" sz="1400" smtClean="0"/>
              <a:pPr algn="l">
                <a:spcBef>
                  <a:spcPct val="0"/>
                </a:spcBef>
                <a:buFontTx/>
                <a:buNone/>
              </a:pPr>
              <a:t>12</a:t>
            </a:fld>
            <a:endParaRPr lang="en-US" altLang="he-IL"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כותרת 1">
            <a:extLst>
              <a:ext uri="{FF2B5EF4-FFF2-40B4-BE49-F238E27FC236}">
                <a16:creationId xmlns:a16="http://schemas.microsoft.com/office/drawing/2014/main" id="{D7CA0063-A26D-42FA-8C93-493205B45CFF}"/>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לעולים חדשים ותושבים חוזרים ותיקים</a:t>
            </a:r>
            <a:br>
              <a:rPr lang="he-IL" altLang="he-IL" b="1">
                <a:solidFill>
                  <a:srgbClr val="000000"/>
                </a:solidFill>
              </a:rPr>
            </a:br>
            <a:r>
              <a:rPr lang="he-IL" altLang="he-IL" sz="2000" b="1">
                <a:solidFill>
                  <a:srgbClr val="000000"/>
                </a:solidFill>
              </a:rPr>
              <a:t>הכנסות הוניות</a:t>
            </a:r>
            <a:endParaRPr lang="he-IL" altLang="he-IL" sz="2000"/>
          </a:p>
        </p:txBody>
      </p:sp>
      <p:sp>
        <p:nvSpPr>
          <p:cNvPr id="27651" name="מציין מיקום תוכן 2">
            <a:extLst>
              <a:ext uri="{FF2B5EF4-FFF2-40B4-BE49-F238E27FC236}">
                <a16:creationId xmlns:a16="http://schemas.microsoft.com/office/drawing/2014/main" id="{C13122E1-2778-4267-B6C5-C2D071D7F822}"/>
              </a:ext>
            </a:extLst>
          </p:cNvPr>
          <p:cNvSpPr>
            <a:spLocks noGrp="1" noChangeArrowheads="1"/>
          </p:cNvSpPr>
          <p:nvPr>
            <p:ph idx="1"/>
          </p:nvPr>
        </p:nvSpPr>
        <p:spPr>
          <a:xfrm>
            <a:off x="457200" y="1268413"/>
            <a:ext cx="8229600" cy="4857750"/>
          </a:xfrm>
        </p:spPr>
        <p:txBody>
          <a:bodyPr/>
          <a:lstStyle/>
          <a:p>
            <a:pPr algn="just"/>
            <a:r>
              <a:rPr lang="he-IL" altLang="he-IL" dirty="0"/>
              <a:t>פטור מרווח הון בגין מכירת נכסים מחוץ לישראל, אם נמכרו בתוך 10 שנים מהיום שהיו לתושבי ישראל, </a:t>
            </a:r>
            <a:r>
              <a:rPr lang="he-IL" altLang="he-IL" u="sng" dirty="0"/>
              <a:t>וללא קשר למועד רכישתם</a:t>
            </a:r>
            <a:r>
              <a:rPr lang="he-IL" altLang="he-IL" dirty="0"/>
              <a:t>.</a:t>
            </a:r>
          </a:p>
          <a:p>
            <a:pPr algn="just"/>
            <a:r>
              <a:rPr lang="he-IL" altLang="he-IL" dirty="0"/>
              <a:t>לאחר תקופת הפטור יחול פטור יחסי בהתאם למשך תקופת ההחזקה בנכס.</a:t>
            </a:r>
          </a:p>
          <a:p>
            <a:pPr algn="just"/>
            <a:r>
              <a:rPr lang="he-IL" altLang="he-IL" dirty="0"/>
              <a:t>הפטור יחול גם על מכירת נכסים שהתקבלו בירושה גם לאחר העלייה  (ניתן להגיש בקשה במסלול ירוק במסגרת </a:t>
            </a:r>
            <a:r>
              <a:rPr lang="he-IL" altLang="he-IL" dirty="0">
                <a:hlinkClick r:id="rId2"/>
              </a:rPr>
              <a:t>טופס 905</a:t>
            </a:r>
            <a:r>
              <a:rPr lang="he-IL" altLang="he-IL" dirty="0"/>
              <a:t> ל- </a:t>
            </a:r>
            <a:r>
              <a:rPr lang="en-US" altLang="he-IL" dirty="0"/>
              <a:t>Step Up</a:t>
            </a:r>
            <a:r>
              <a:rPr lang="he-IL" altLang="he-IL" dirty="0"/>
              <a:t>). </a:t>
            </a:r>
          </a:p>
          <a:p>
            <a:pPr algn="just"/>
            <a:endParaRPr lang="he-IL" altLang="he-IL" dirty="0"/>
          </a:p>
        </p:txBody>
      </p:sp>
      <p:sp>
        <p:nvSpPr>
          <p:cNvPr id="27652" name="מציין מיקום של מספר שקופית 1">
            <a:extLst>
              <a:ext uri="{FF2B5EF4-FFF2-40B4-BE49-F238E27FC236}">
                <a16:creationId xmlns:a16="http://schemas.microsoft.com/office/drawing/2014/main" id="{5713F85F-C379-4210-8173-1D55BE5918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0143BC9-C989-4244-8FD2-9C31BC568148}" type="slidenum">
              <a:rPr lang="he-IL" altLang="he-IL" sz="1400" smtClean="0"/>
              <a:pPr algn="l">
                <a:spcBef>
                  <a:spcPct val="0"/>
                </a:spcBef>
                <a:buFontTx/>
                <a:buNone/>
              </a:pPr>
              <a:t>13</a:t>
            </a:fld>
            <a:endParaRPr lang="en-US" altLang="he-IL"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כותרת 1">
            <a:extLst>
              <a:ext uri="{FF2B5EF4-FFF2-40B4-BE49-F238E27FC236}">
                <a16:creationId xmlns:a16="http://schemas.microsoft.com/office/drawing/2014/main" id="{4C11E713-0B39-4879-A796-886095D4C8DA}"/>
              </a:ext>
            </a:extLst>
          </p:cNvPr>
          <p:cNvSpPr>
            <a:spLocks noGrp="1" noChangeArrowheads="1"/>
          </p:cNvSpPr>
          <p:nvPr>
            <p:ph type="title"/>
          </p:nvPr>
        </p:nvSpPr>
        <p:spPr>
          <a:xfrm>
            <a:off x="457200" y="-196850"/>
            <a:ext cx="8229600" cy="1120775"/>
          </a:xfrm>
        </p:spPr>
        <p:txBody>
          <a:bodyPr/>
          <a:lstStyle/>
          <a:p>
            <a:r>
              <a:rPr lang="he-IL" altLang="he-IL" sz="3000" b="1">
                <a:solidFill>
                  <a:srgbClr val="000000"/>
                </a:solidFill>
              </a:rPr>
              <a:t>הטבות מס לעולים חדשים ותושבים חוזרים ותיקים</a:t>
            </a:r>
            <a:br>
              <a:rPr lang="he-IL" altLang="he-IL" b="1">
                <a:solidFill>
                  <a:srgbClr val="000000"/>
                </a:solidFill>
              </a:rPr>
            </a:br>
            <a:r>
              <a:rPr lang="he-IL" altLang="he-IL" sz="2000" b="1">
                <a:solidFill>
                  <a:srgbClr val="000000"/>
                </a:solidFill>
              </a:rPr>
              <a:t>הכנסות הוניות – חריגים לפטור</a:t>
            </a:r>
            <a:endParaRPr lang="he-IL" altLang="he-IL" sz="2000"/>
          </a:p>
        </p:txBody>
      </p:sp>
      <p:sp>
        <p:nvSpPr>
          <p:cNvPr id="28675" name="מציין מיקום תוכן 2">
            <a:extLst>
              <a:ext uri="{FF2B5EF4-FFF2-40B4-BE49-F238E27FC236}">
                <a16:creationId xmlns:a16="http://schemas.microsoft.com/office/drawing/2014/main" id="{2D65FE61-210D-4332-BF98-9BC4865F84A1}"/>
              </a:ext>
            </a:extLst>
          </p:cNvPr>
          <p:cNvSpPr>
            <a:spLocks noGrp="1" noChangeArrowheads="1"/>
          </p:cNvSpPr>
          <p:nvPr>
            <p:ph idx="1"/>
          </p:nvPr>
        </p:nvSpPr>
        <p:spPr>
          <a:xfrm>
            <a:off x="457200" y="1268413"/>
            <a:ext cx="8229600" cy="4857750"/>
          </a:xfrm>
        </p:spPr>
        <p:txBody>
          <a:bodyPr/>
          <a:lstStyle/>
          <a:p>
            <a:pPr algn="just"/>
            <a:r>
              <a:rPr lang="he-IL" altLang="he-IL" sz="2900"/>
              <a:t>רווח הון ממכירת נכס שניתן במתנה ליחיד לפי סעיף 97(א)(5) לפקודה לאחר 1.1.07.</a:t>
            </a:r>
          </a:p>
          <a:p>
            <a:pPr algn="just"/>
            <a:r>
              <a:rPr lang="he-IL" altLang="he-IL" sz="2900"/>
              <a:t>נכס מחוץ לישראל אשר הינו </a:t>
            </a:r>
            <a:r>
              <a:rPr lang="he-IL" altLang="he-IL" sz="2900" u="sng"/>
              <a:t>בעיקרו</a:t>
            </a:r>
            <a:r>
              <a:rPr lang="he-IL" altLang="he-IL" sz="2900"/>
              <a:t> זכות במישרין או בעקיפין לנכס המצוי בישראל.</a:t>
            </a:r>
          </a:p>
          <a:p>
            <a:pPr algn="just"/>
            <a:endParaRPr lang="he-IL" altLang="he-IL" sz="2900"/>
          </a:p>
          <a:p>
            <a:pPr algn="just"/>
            <a:endParaRPr lang="he-IL" altLang="he-IL" sz="2900"/>
          </a:p>
        </p:txBody>
      </p:sp>
      <p:sp>
        <p:nvSpPr>
          <p:cNvPr id="28676" name="מציין מיקום של מספר שקופית 1">
            <a:extLst>
              <a:ext uri="{FF2B5EF4-FFF2-40B4-BE49-F238E27FC236}">
                <a16:creationId xmlns:a16="http://schemas.microsoft.com/office/drawing/2014/main" id="{97F3D100-6E87-435D-87F8-C43F736332F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9D0ADB1-4F0E-49EB-8C7B-CB5B7BCB48E5}" type="slidenum">
              <a:rPr lang="he-IL" altLang="he-IL" sz="1400" smtClean="0"/>
              <a:pPr algn="l">
                <a:spcBef>
                  <a:spcPct val="0"/>
                </a:spcBef>
                <a:buFontTx/>
                <a:buNone/>
              </a:pPr>
              <a:t>14</a:t>
            </a:fld>
            <a:endParaRPr lang="en-US" altLang="he-IL"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מציין מיקום תוכן 2">
            <a:extLst>
              <a:ext uri="{FF2B5EF4-FFF2-40B4-BE49-F238E27FC236}">
                <a16:creationId xmlns:a16="http://schemas.microsoft.com/office/drawing/2014/main" id="{01B3E7E1-D046-448D-9364-7F66B457990D}"/>
              </a:ext>
            </a:extLst>
          </p:cNvPr>
          <p:cNvSpPr>
            <a:spLocks noGrp="1" noChangeArrowheads="1"/>
          </p:cNvSpPr>
          <p:nvPr>
            <p:ph idx="1"/>
          </p:nvPr>
        </p:nvSpPr>
        <p:spPr>
          <a:xfrm>
            <a:off x="457200" y="1268413"/>
            <a:ext cx="8229600" cy="4857750"/>
          </a:xfrm>
        </p:spPr>
        <p:txBody>
          <a:bodyPr/>
          <a:lstStyle/>
          <a:p>
            <a:pPr marL="0" indent="0" algn="just">
              <a:buFontTx/>
              <a:buNone/>
            </a:pPr>
            <a:r>
              <a:rPr lang="he-IL" altLang="he-IL" sz="4000" dirty="0"/>
              <a:t>בהתאם לסעיף 1 לפקודה, שליטה וניהול של חברה זרה בידי עולה חדש או תושב חוזר ותיק או מי מטעמם, לא תסַווג בתקופת הפטור את החברה הזרה כתושבת ישראל.</a:t>
            </a:r>
          </a:p>
        </p:txBody>
      </p:sp>
      <p:sp>
        <p:nvSpPr>
          <p:cNvPr id="29699" name="מציין מיקום של מספר שקופית 1">
            <a:extLst>
              <a:ext uri="{FF2B5EF4-FFF2-40B4-BE49-F238E27FC236}">
                <a16:creationId xmlns:a16="http://schemas.microsoft.com/office/drawing/2014/main" id="{128EBD1A-82A6-43B8-ACFB-99205C52D4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51AF380-D0B7-46B1-B02D-6F959474E8A7}" type="slidenum">
              <a:rPr lang="he-IL" altLang="he-IL" sz="1400" smtClean="0"/>
              <a:pPr algn="l">
                <a:spcBef>
                  <a:spcPct val="0"/>
                </a:spcBef>
                <a:buFontTx/>
                <a:buNone/>
              </a:pPr>
              <a:t>15</a:t>
            </a:fld>
            <a:endParaRPr lang="en-US" altLang="he-IL" sz="1400"/>
          </a:p>
        </p:txBody>
      </p:sp>
      <p:sp>
        <p:nvSpPr>
          <p:cNvPr id="29700" name="כותרת 1">
            <a:extLst>
              <a:ext uri="{FF2B5EF4-FFF2-40B4-BE49-F238E27FC236}">
                <a16:creationId xmlns:a16="http://schemas.microsoft.com/office/drawing/2014/main" id="{89F7DB2D-AD3F-4BCE-97E6-52B76501C06B}"/>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לעולים חדשים ותושבים חוזרים ותיקים</a:t>
            </a:r>
            <a:br>
              <a:rPr lang="he-IL" altLang="he-IL" b="1">
                <a:solidFill>
                  <a:srgbClr val="000000"/>
                </a:solidFill>
              </a:rPr>
            </a:br>
            <a:r>
              <a:rPr lang="he-IL" altLang="he-IL" sz="1800" b="1">
                <a:solidFill>
                  <a:srgbClr val="000000"/>
                </a:solidFill>
              </a:rPr>
              <a:t>החלטת מיסוי 39/08 - אי סיווג חברה זרה המנוהלת והנשלטת מישראל, כחברה ישראלית</a:t>
            </a:r>
            <a:endParaRPr lang="he-IL" altLang="he-IL"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כותרת 1">
            <a:extLst>
              <a:ext uri="{FF2B5EF4-FFF2-40B4-BE49-F238E27FC236}">
                <a16:creationId xmlns:a16="http://schemas.microsoft.com/office/drawing/2014/main" id="{AB766D39-D31D-4115-A5EC-B3896271C085}"/>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לעולים חדשים ותושבים חוזרים ותיקים</a:t>
            </a:r>
            <a:br>
              <a:rPr lang="he-IL" altLang="he-IL" b="1">
                <a:solidFill>
                  <a:srgbClr val="000000"/>
                </a:solidFill>
              </a:rPr>
            </a:br>
            <a:r>
              <a:rPr lang="he-IL" altLang="he-IL" sz="1800" b="1">
                <a:solidFill>
                  <a:srgbClr val="000000"/>
                </a:solidFill>
              </a:rPr>
              <a:t>החלטת מיסוי 39/08 - אי סיווג חברה זרה המנוהלת והנשלטת מישראל, כחברה ישראלית</a:t>
            </a:r>
            <a:endParaRPr lang="he-IL" altLang="he-IL" sz="1800"/>
          </a:p>
        </p:txBody>
      </p:sp>
      <p:sp>
        <p:nvSpPr>
          <p:cNvPr id="30723" name="מציין מיקום תוכן 2">
            <a:extLst>
              <a:ext uri="{FF2B5EF4-FFF2-40B4-BE49-F238E27FC236}">
                <a16:creationId xmlns:a16="http://schemas.microsoft.com/office/drawing/2014/main" id="{0B51967C-0071-4356-85AB-B7D279B2D397}"/>
              </a:ext>
            </a:extLst>
          </p:cNvPr>
          <p:cNvSpPr>
            <a:spLocks noGrp="1" noChangeArrowheads="1"/>
          </p:cNvSpPr>
          <p:nvPr>
            <p:ph idx="1"/>
          </p:nvPr>
        </p:nvSpPr>
        <p:spPr>
          <a:xfrm>
            <a:off x="457200" y="1268413"/>
            <a:ext cx="8229600" cy="4857750"/>
          </a:xfrm>
        </p:spPr>
        <p:txBody>
          <a:bodyPr/>
          <a:lstStyle/>
          <a:p>
            <a:pPr marL="0" indent="0" algn="just">
              <a:spcBef>
                <a:spcPts val="0"/>
              </a:spcBef>
              <a:spcAft>
                <a:spcPts val="600"/>
              </a:spcAft>
              <a:buFontTx/>
              <a:buNone/>
            </a:pPr>
            <a:r>
              <a:rPr lang="he-IL" altLang="he-IL" sz="3000" dirty="0"/>
              <a:t>יחיד הוגדר כתושב חוזר ותיק מ- 2007.</a:t>
            </a:r>
          </a:p>
          <a:p>
            <a:pPr marL="0" indent="0" algn="just">
              <a:spcBef>
                <a:spcPts val="0"/>
              </a:spcBef>
              <a:spcAft>
                <a:spcPts val="600"/>
              </a:spcAft>
              <a:buFontTx/>
              <a:buNone/>
            </a:pPr>
            <a:r>
              <a:rPr lang="he-IL" altLang="he-IL" sz="3000" dirty="0"/>
              <a:t>היחיד החליט לנהל חברות זרות באמצעות חברת ניהול ישראלית. חברת הניהול הישראלית תעסיק גם עובדי אדמיניסטרציה בישראל.  </a:t>
            </a:r>
          </a:p>
          <a:p>
            <a:pPr marL="0" indent="0" algn="just">
              <a:spcBef>
                <a:spcPts val="0"/>
              </a:spcBef>
              <a:spcAft>
                <a:spcPts val="600"/>
              </a:spcAft>
              <a:buFontTx/>
              <a:buNone/>
            </a:pPr>
            <a:r>
              <a:rPr lang="he-IL" altLang="he-IL" sz="3000" dirty="0"/>
              <a:t>בהחלטת המיסוי נקבע, כי לא יראו בחברות הזרות כנשלטות ומנוהלות מישראל, ולכן לא תחשבנה לתושבות ישראל עד למועד סיום ההטבות. קרי, מהחלטת המיסוי עולה, כי אין חבות מס בישראל בגין פעילותו של היחיד.</a:t>
            </a:r>
          </a:p>
        </p:txBody>
      </p:sp>
      <p:sp>
        <p:nvSpPr>
          <p:cNvPr id="30724" name="מציין מיקום של מספר שקופית 1">
            <a:extLst>
              <a:ext uri="{FF2B5EF4-FFF2-40B4-BE49-F238E27FC236}">
                <a16:creationId xmlns:a16="http://schemas.microsoft.com/office/drawing/2014/main" id="{B787165E-FE20-4044-9EB6-B1C8BC7B09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5E0D65F-5BE7-454B-AC8C-B1CA65368A83}" type="slidenum">
              <a:rPr lang="he-IL" altLang="he-IL" sz="1400" smtClean="0"/>
              <a:pPr algn="l">
                <a:spcBef>
                  <a:spcPct val="0"/>
                </a:spcBef>
                <a:buFontTx/>
                <a:buNone/>
              </a:pPr>
              <a:t>16</a:t>
            </a:fld>
            <a:endParaRPr lang="en-US" altLang="he-IL"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כותרת 1">
            <a:extLst>
              <a:ext uri="{FF2B5EF4-FFF2-40B4-BE49-F238E27FC236}">
                <a16:creationId xmlns:a16="http://schemas.microsoft.com/office/drawing/2014/main" id="{F4D005C4-DE6C-456B-8E36-974515AEFADE}"/>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לעולים חדשים ותושבים חוזרים ותיקים</a:t>
            </a:r>
            <a:br>
              <a:rPr lang="he-IL" altLang="he-IL" b="1">
                <a:solidFill>
                  <a:srgbClr val="000000"/>
                </a:solidFill>
              </a:rPr>
            </a:br>
            <a:r>
              <a:rPr lang="he-IL" altLang="he-IL" sz="1800" b="1">
                <a:solidFill>
                  <a:srgbClr val="000000"/>
                </a:solidFill>
              </a:rPr>
              <a:t>החלטת מיסוי 1303/15 – יצירת מוסד קבע לחברה זרה המנוהלת ע"י תושב חוזר ותיק</a:t>
            </a:r>
            <a:endParaRPr lang="he-IL" altLang="he-IL" sz="1800"/>
          </a:p>
        </p:txBody>
      </p:sp>
      <p:sp>
        <p:nvSpPr>
          <p:cNvPr id="31747" name="מציין מיקום תוכן 2">
            <a:extLst>
              <a:ext uri="{FF2B5EF4-FFF2-40B4-BE49-F238E27FC236}">
                <a16:creationId xmlns:a16="http://schemas.microsoft.com/office/drawing/2014/main" id="{965577D8-8583-4C81-8C1F-156C4B9C9027}"/>
              </a:ext>
            </a:extLst>
          </p:cNvPr>
          <p:cNvSpPr>
            <a:spLocks noGrp="1" noChangeArrowheads="1"/>
          </p:cNvSpPr>
          <p:nvPr>
            <p:ph idx="1"/>
          </p:nvPr>
        </p:nvSpPr>
        <p:spPr>
          <a:xfrm>
            <a:off x="457200" y="1268413"/>
            <a:ext cx="8229600" cy="4857750"/>
          </a:xfrm>
        </p:spPr>
        <p:txBody>
          <a:bodyPr/>
          <a:lstStyle/>
          <a:p>
            <a:pPr marL="0" indent="0" algn="just">
              <a:spcBef>
                <a:spcPts val="0"/>
              </a:spcBef>
              <a:spcAft>
                <a:spcPts val="600"/>
              </a:spcAft>
              <a:buFontTx/>
              <a:buNone/>
            </a:pPr>
            <a:r>
              <a:rPr lang="he-IL" altLang="he-IL" sz="3000" dirty="0"/>
              <a:t>ליחיד חברה זרה המנהלת כספים של תושבי חוץ ("</a:t>
            </a:r>
            <a:r>
              <a:rPr lang="he-IL" altLang="he-IL" sz="3000" b="1" dirty="0"/>
              <a:t>החברה הזרה</a:t>
            </a:r>
            <a:r>
              <a:rPr lang="he-IL" altLang="he-IL" sz="3000" dirty="0"/>
              <a:t>"). </a:t>
            </a:r>
          </a:p>
          <a:p>
            <a:pPr marL="0" indent="0" algn="just">
              <a:spcBef>
                <a:spcPts val="0"/>
              </a:spcBef>
              <a:spcAft>
                <a:spcPts val="600"/>
              </a:spcAft>
              <a:buFontTx/>
              <a:buNone/>
            </a:pPr>
            <a:r>
              <a:rPr lang="he-IL" altLang="he-IL" sz="3000" dirty="0"/>
              <a:t>החברה הזרה מנוהלת על ידי חברה זרה אחרת, שלה יש משרדים ועובדים מחוץ לישראל ("</a:t>
            </a:r>
            <a:r>
              <a:rPr lang="he-IL" altLang="he-IL" sz="3000" b="1" dirty="0"/>
              <a:t>חברת הניהול הזרה</a:t>
            </a:r>
            <a:r>
              <a:rPr lang="he-IL" altLang="he-IL" sz="3000" dirty="0"/>
              <a:t>").</a:t>
            </a:r>
          </a:p>
          <a:p>
            <a:pPr marL="0" indent="0" algn="just">
              <a:spcBef>
                <a:spcPts val="0"/>
              </a:spcBef>
              <a:spcAft>
                <a:spcPts val="600"/>
              </a:spcAft>
              <a:buFontTx/>
              <a:buNone/>
            </a:pPr>
            <a:r>
              <a:rPr lang="he-IL" altLang="he-IL" sz="3000" dirty="0"/>
              <a:t>בשנת 2014, היחיד חזר לישראל כתושב חוזר ותיק והקים חברת ניהול ישראלית לצורך מתן שירותים לחברת הניהול הזרה.</a:t>
            </a:r>
          </a:p>
          <a:p>
            <a:pPr marL="0" indent="0" algn="just">
              <a:buFontTx/>
              <a:buNone/>
            </a:pPr>
            <a:endParaRPr lang="he-IL" altLang="he-IL" sz="2700" dirty="0"/>
          </a:p>
        </p:txBody>
      </p:sp>
      <p:sp>
        <p:nvSpPr>
          <p:cNvPr id="31748" name="מציין מיקום של מספר שקופית 1">
            <a:extLst>
              <a:ext uri="{FF2B5EF4-FFF2-40B4-BE49-F238E27FC236}">
                <a16:creationId xmlns:a16="http://schemas.microsoft.com/office/drawing/2014/main" id="{52B4BD43-ED5F-48A3-96DB-83D225DDF9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C6A85DB-FFAF-4ED0-9B1D-02584E9B55F1}" type="slidenum">
              <a:rPr lang="he-IL" altLang="he-IL" sz="1400" smtClean="0"/>
              <a:pPr algn="l">
                <a:spcBef>
                  <a:spcPct val="0"/>
                </a:spcBef>
                <a:buFontTx/>
                <a:buNone/>
              </a:pPr>
              <a:t>17</a:t>
            </a:fld>
            <a:endParaRPr lang="en-US" altLang="he-IL"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כותרת 1">
            <a:extLst>
              <a:ext uri="{FF2B5EF4-FFF2-40B4-BE49-F238E27FC236}">
                <a16:creationId xmlns:a16="http://schemas.microsoft.com/office/drawing/2014/main" id="{5E333A91-CCB7-41B9-AEB9-972C1D07EF4A}"/>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לעולים חדשים ותושבים חוזרים ותיקים</a:t>
            </a:r>
            <a:br>
              <a:rPr lang="he-IL" altLang="he-IL" b="1">
                <a:solidFill>
                  <a:srgbClr val="000000"/>
                </a:solidFill>
              </a:rPr>
            </a:br>
            <a:r>
              <a:rPr lang="he-IL" altLang="he-IL" sz="1800" b="1">
                <a:solidFill>
                  <a:srgbClr val="000000"/>
                </a:solidFill>
              </a:rPr>
              <a:t>החלטת מיסוי 1303/15 – יצירת מוסד קבע לחברה זרה המנוהלת ע"י תושב חוזר ותיק</a:t>
            </a:r>
            <a:endParaRPr lang="he-IL" altLang="he-IL" sz="2000"/>
          </a:p>
        </p:txBody>
      </p:sp>
      <p:sp>
        <p:nvSpPr>
          <p:cNvPr id="32771" name="מציין מיקום תוכן 2">
            <a:extLst>
              <a:ext uri="{FF2B5EF4-FFF2-40B4-BE49-F238E27FC236}">
                <a16:creationId xmlns:a16="http://schemas.microsoft.com/office/drawing/2014/main" id="{2CDD2A32-CB95-47E2-9A73-268076E9F7EA}"/>
              </a:ext>
            </a:extLst>
          </p:cNvPr>
          <p:cNvSpPr>
            <a:spLocks noGrp="1" noChangeArrowheads="1"/>
          </p:cNvSpPr>
          <p:nvPr>
            <p:ph idx="1"/>
          </p:nvPr>
        </p:nvSpPr>
        <p:spPr>
          <a:xfrm>
            <a:off x="457200" y="1268413"/>
            <a:ext cx="8229600" cy="4857750"/>
          </a:xfrm>
        </p:spPr>
        <p:txBody>
          <a:bodyPr/>
          <a:lstStyle/>
          <a:p>
            <a:pPr marL="0" indent="0" algn="just">
              <a:spcBef>
                <a:spcPts val="0"/>
              </a:spcBef>
              <a:spcAft>
                <a:spcPts val="600"/>
              </a:spcAft>
              <a:buFontTx/>
              <a:buNone/>
            </a:pPr>
            <a:r>
              <a:rPr lang="he-IL" altLang="he-IL" sz="3000" dirty="0"/>
              <a:t>בהחלטת המיסוי נקבע כי פעילותו של היחיד מישראל תיצור לחברה הזרה ולחברת הניהול הזרה מוסד קבע. </a:t>
            </a:r>
          </a:p>
          <a:p>
            <a:pPr marL="0" indent="0" algn="just">
              <a:spcBef>
                <a:spcPts val="0"/>
              </a:spcBef>
              <a:spcAft>
                <a:spcPts val="600"/>
              </a:spcAft>
              <a:buFontTx/>
              <a:buNone/>
            </a:pPr>
            <a:r>
              <a:rPr lang="he-IL" altLang="he-IL" sz="3000" dirty="0"/>
              <a:t>מוסד קבע זה חייב במס בישראל לפי כללי מחירי ההעברה.</a:t>
            </a:r>
          </a:p>
          <a:p>
            <a:pPr marL="0" indent="0">
              <a:spcBef>
                <a:spcPts val="0"/>
              </a:spcBef>
              <a:spcAft>
                <a:spcPts val="600"/>
              </a:spcAft>
              <a:buFontTx/>
              <a:buNone/>
            </a:pPr>
            <a:endParaRPr lang="he-IL" altLang="he-IL" sz="1800" dirty="0"/>
          </a:p>
          <a:p>
            <a:pPr marL="0" indent="0" algn="just">
              <a:spcBef>
                <a:spcPts val="0"/>
              </a:spcBef>
              <a:spcAft>
                <a:spcPts val="600"/>
              </a:spcAft>
              <a:buFontTx/>
              <a:buNone/>
            </a:pPr>
            <a:r>
              <a:rPr lang="he-IL" altLang="he-IL" sz="3000" dirty="0"/>
              <a:t>יתרה מכך, דיבידנד מחברת הניהול הזרה שמקורו במוסד הקבע יהיה חייב במס בישראל היות ולעמדת רשות המסים הוא ייחשב כמופק מהכנסות שמקורן בישראל.</a:t>
            </a:r>
          </a:p>
          <a:p>
            <a:pPr marL="0" indent="0">
              <a:buFontTx/>
              <a:buNone/>
            </a:pPr>
            <a:endParaRPr lang="he-IL" altLang="he-IL" sz="2800" dirty="0"/>
          </a:p>
          <a:p>
            <a:pPr marL="0" indent="0">
              <a:buFontTx/>
              <a:buNone/>
            </a:pPr>
            <a:endParaRPr lang="he-IL" altLang="he-IL" sz="2700" dirty="0"/>
          </a:p>
        </p:txBody>
      </p:sp>
      <p:sp>
        <p:nvSpPr>
          <p:cNvPr id="32772" name="מציין מיקום של מספר שקופית 1">
            <a:extLst>
              <a:ext uri="{FF2B5EF4-FFF2-40B4-BE49-F238E27FC236}">
                <a16:creationId xmlns:a16="http://schemas.microsoft.com/office/drawing/2014/main" id="{E69CDF9A-CE2A-4A96-94D9-07B4415CE6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1B1E4ED-D9BF-4D05-A20A-EEC3D2DB0D0E}" type="slidenum">
              <a:rPr lang="he-IL" altLang="he-IL" sz="1400" smtClean="0"/>
              <a:pPr algn="l">
                <a:spcBef>
                  <a:spcPct val="0"/>
                </a:spcBef>
                <a:buFontTx/>
                <a:buNone/>
              </a:pPr>
              <a:t>18</a:t>
            </a:fld>
            <a:endParaRPr lang="en-US" altLang="he-IL"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כותרת 1">
            <a:extLst>
              <a:ext uri="{FF2B5EF4-FFF2-40B4-BE49-F238E27FC236}">
                <a16:creationId xmlns:a16="http://schemas.microsoft.com/office/drawing/2014/main" id="{B1DE6AE2-3372-46B9-9A18-F5EE797C8487}"/>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לעולים חדשים ותושבים חוזרים ותיקים</a:t>
            </a:r>
            <a:br>
              <a:rPr lang="he-IL" altLang="he-IL" b="1">
                <a:solidFill>
                  <a:srgbClr val="000000"/>
                </a:solidFill>
              </a:rPr>
            </a:br>
            <a:r>
              <a:rPr lang="he-IL" altLang="he-IL" sz="1800" b="1">
                <a:solidFill>
                  <a:srgbClr val="000000"/>
                </a:solidFill>
              </a:rPr>
              <a:t>החלטת מיסוי 4528/15 – חבות מס מלאה על הכנסות מחוץ לישראל</a:t>
            </a:r>
            <a:endParaRPr lang="he-IL" altLang="he-IL" sz="2000"/>
          </a:p>
        </p:txBody>
      </p:sp>
      <p:sp>
        <p:nvSpPr>
          <p:cNvPr id="33795" name="מציין מיקום תוכן 2">
            <a:extLst>
              <a:ext uri="{FF2B5EF4-FFF2-40B4-BE49-F238E27FC236}">
                <a16:creationId xmlns:a16="http://schemas.microsoft.com/office/drawing/2014/main" id="{C49E0984-5DC6-4B5C-9900-2FDC929F7CC9}"/>
              </a:ext>
            </a:extLst>
          </p:cNvPr>
          <p:cNvSpPr>
            <a:spLocks noGrp="1" noChangeArrowheads="1"/>
          </p:cNvSpPr>
          <p:nvPr>
            <p:ph idx="1"/>
          </p:nvPr>
        </p:nvSpPr>
        <p:spPr>
          <a:xfrm>
            <a:off x="457200" y="1268413"/>
            <a:ext cx="8229600" cy="4857750"/>
          </a:xfrm>
        </p:spPr>
        <p:txBody>
          <a:bodyPr/>
          <a:lstStyle/>
          <a:p>
            <a:pPr marL="0" indent="0" algn="just">
              <a:spcBef>
                <a:spcPts val="0"/>
              </a:spcBef>
              <a:spcAft>
                <a:spcPts val="600"/>
              </a:spcAft>
              <a:buFontTx/>
              <a:buNone/>
            </a:pPr>
            <a:r>
              <a:rPr lang="he-IL" altLang="he-IL" dirty="0"/>
              <a:t>היחיד הינו עולה חדש אשר מחזיק 45% בחברה זרה העוסקת בסחר בחו"ל (יתרת המניות מוחזקות על ידי תושב חוץ).</a:t>
            </a:r>
          </a:p>
          <a:p>
            <a:pPr marL="0" indent="0" algn="just">
              <a:spcBef>
                <a:spcPts val="0"/>
              </a:spcBef>
              <a:spcAft>
                <a:spcPts val="600"/>
              </a:spcAft>
              <a:buFontTx/>
              <a:buNone/>
            </a:pPr>
            <a:r>
              <a:rPr lang="he-IL" altLang="he-IL" dirty="0"/>
              <a:t>עם עלייתו, הקים היחיד חברה משפחתית אשר תקבל עמלות מהחברה הזרה.</a:t>
            </a:r>
          </a:p>
          <a:p>
            <a:pPr marL="0" indent="0" algn="just">
              <a:spcBef>
                <a:spcPts val="0"/>
              </a:spcBef>
              <a:spcAft>
                <a:spcPts val="600"/>
              </a:spcAft>
              <a:buFontTx/>
              <a:buNone/>
            </a:pPr>
            <a:r>
              <a:rPr lang="he-IL" altLang="he-IL" dirty="0"/>
              <a:t>נקבע, כי החברה המשפחתית תהייה חייבת במס בהתאם לחלק היחסי של ימי העבודה של העולה החדש בישראל.</a:t>
            </a:r>
          </a:p>
          <a:p>
            <a:pPr marL="0" indent="0" algn="just">
              <a:buFontTx/>
              <a:buNone/>
            </a:pPr>
            <a:endParaRPr lang="he-IL" altLang="he-IL" dirty="0"/>
          </a:p>
        </p:txBody>
      </p:sp>
      <p:sp>
        <p:nvSpPr>
          <p:cNvPr id="33796" name="מציין מיקום של מספר שקופית 1">
            <a:extLst>
              <a:ext uri="{FF2B5EF4-FFF2-40B4-BE49-F238E27FC236}">
                <a16:creationId xmlns:a16="http://schemas.microsoft.com/office/drawing/2014/main" id="{E9E0A9A4-9E8F-4056-9D2E-150A6FEE7BC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9C62330-01B3-4805-B313-0139EFE9B993}" type="slidenum">
              <a:rPr lang="he-IL" altLang="he-IL" sz="1400" smtClean="0"/>
              <a:pPr algn="l">
                <a:spcBef>
                  <a:spcPct val="0"/>
                </a:spcBef>
                <a:buFontTx/>
                <a:buNone/>
              </a:pPr>
              <a:t>19</a:t>
            </a:fld>
            <a:endParaRPr lang="en-US" altLang="he-IL"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407F155-0C4F-449C-B7D1-F72DFAA4EA24}"/>
              </a:ext>
            </a:extLst>
          </p:cNvPr>
          <p:cNvSpPr>
            <a:spLocks noGrp="1" noChangeArrowheads="1"/>
          </p:cNvSpPr>
          <p:nvPr>
            <p:ph idx="1"/>
          </p:nvPr>
        </p:nvSpPr>
        <p:spPr>
          <a:xfrm>
            <a:off x="428625" y="981075"/>
            <a:ext cx="8229600" cy="5019675"/>
          </a:xfrm>
        </p:spPr>
        <p:txBody>
          <a:bodyPr/>
          <a:lstStyle/>
          <a:p>
            <a:pPr algn="just">
              <a:lnSpc>
                <a:spcPct val="150000"/>
              </a:lnSpc>
              <a:spcBef>
                <a:spcPts val="600"/>
              </a:spcBef>
            </a:pPr>
            <a:r>
              <a:rPr lang="he-IL" altLang="he-IL" sz="2700" dirty="0"/>
              <a:t>הטבות מס לעולים חדשים ותושבים חוזרים ותיקים</a:t>
            </a:r>
          </a:p>
          <a:p>
            <a:pPr algn="just">
              <a:lnSpc>
                <a:spcPct val="150000"/>
              </a:lnSpc>
              <a:spcBef>
                <a:spcPts val="600"/>
              </a:spcBef>
            </a:pPr>
            <a:r>
              <a:rPr lang="he-IL" altLang="he-IL" sz="2700" dirty="0"/>
              <a:t>הטבות מס לתושבים חוזרים (רגילים)</a:t>
            </a:r>
          </a:p>
          <a:p>
            <a:pPr algn="just">
              <a:lnSpc>
                <a:spcPct val="150000"/>
              </a:lnSpc>
              <a:spcBef>
                <a:spcPts val="600"/>
              </a:spcBef>
            </a:pPr>
            <a:r>
              <a:rPr lang="he-IL" altLang="he-IL" sz="2700" dirty="0"/>
              <a:t>פטור מהגשת דין וחשבון</a:t>
            </a:r>
          </a:p>
          <a:p>
            <a:pPr>
              <a:spcBef>
                <a:spcPts val="600"/>
              </a:spcBef>
            </a:pPr>
            <a:endParaRPr lang="he-IL" altLang="he-IL" sz="2300" dirty="0"/>
          </a:p>
          <a:p>
            <a:pPr>
              <a:lnSpc>
                <a:spcPct val="90000"/>
              </a:lnSpc>
              <a:spcBef>
                <a:spcPct val="60000"/>
              </a:spcBef>
            </a:pPr>
            <a:endParaRPr lang="he-IL" altLang="he-IL" sz="2300" dirty="0"/>
          </a:p>
          <a:p>
            <a:pPr>
              <a:lnSpc>
                <a:spcPct val="90000"/>
              </a:lnSpc>
              <a:spcBef>
                <a:spcPct val="60000"/>
              </a:spcBef>
            </a:pPr>
            <a:endParaRPr lang="he-IL" altLang="he-IL" sz="2300" dirty="0"/>
          </a:p>
          <a:p>
            <a:pPr>
              <a:lnSpc>
                <a:spcPct val="90000"/>
              </a:lnSpc>
              <a:spcBef>
                <a:spcPct val="60000"/>
              </a:spcBef>
            </a:pPr>
            <a:endParaRPr lang="he-IL" altLang="he-IL" sz="2300" dirty="0"/>
          </a:p>
          <a:p>
            <a:pPr>
              <a:lnSpc>
                <a:spcPct val="90000"/>
              </a:lnSpc>
              <a:spcBef>
                <a:spcPct val="60000"/>
              </a:spcBef>
            </a:pPr>
            <a:endParaRPr lang="he-IL" altLang="he-IL" sz="2300" dirty="0"/>
          </a:p>
          <a:p>
            <a:pPr>
              <a:lnSpc>
                <a:spcPct val="90000"/>
              </a:lnSpc>
              <a:spcBef>
                <a:spcPct val="60000"/>
              </a:spcBef>
            </a:pPr>
            <a:endParaRPr lang="he-IL" altLang="he-IL" sz="2300" dirty="0"/>
          </a:p>
          <a:p>
            <a:pPr>
              <a:lnSpc>
                <a:spcPct val="90000"/>
              </a:lnSpc>
              <a:spcBef>
                <a:spcPct val="60000"/>
              </a:spcBef>
            </a:pPr>
            <a:endParaRPr lang="en-US" altLang="he-IL" sz="2300" dirty="0"/>
          </a:p>
          <a:p>
            <a:pPr>
              <a:lnSpc>
                <a:spcPct val="90000"/>
              </a:lnSpc>
              <a:spcBef>
                <a:spcPct val="60000"/>
              </a:spcBef>
            </a:pPr>
            <a:endParaRPr lang="en-US" altLang="he-IL" sz="2300" dirty="0"/>
          </a:p>
          <a:p>
            <a:pPr algn="just">
              <a:lnSpc>
                <a:spcPct val="90000"/>
              </a:lnSpc>
              <a:spcBef>
                <a:spcPct val="60000"/>
              </a:spcBef>
            </a:pPr>
            <a:endParaRPr lang="en-US" altLang="he-IL" sz="2300" dirty="0">
              <a:solidFill>
                <a:srgbClr val="FF0000"/>
              </a:solidFill>
            </a:endParaRPr>
          </a:p>
        </p:txBody>
      </p:sp>
      <p:sp>
        <p:nvSpPr>
          <p:cNvPr id="8195" name="מציין מיקום של מספר שקופית 1">
            <a:extLst>
              <a:ext uri="{FF2B5EF4-FFF2-40B4-BE49-F238E27FC236}">
                <a16:creationId xmlns:a16="http://schemas.microsoft.com/office/drawing/2014/main" id="{AE56ECA9-A97B-4C66-B085-3D35F11507A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DEB5CD3-DAE2-4525-97BA-8A5B369E193F}" type="slidenum">
              <a:rPr lang="he-IL" altLang="he-IL" sz="1400" smtClean="0"/>
              <a:pPr algn="l">
                <a:spcBef>
                  <a:spcPct val="0"/>
                </a:spcBef>
                <a:buFontTx/>
                <a:buNone/>
              </a:pPr>
              <a:t>2</a:t>
            </a:fld>
            <a:endParaRPr lang="en-US" altLang="he-IL" sz="1400"/>
          </a:p>
        </p:txBody>
      </p:sp>
      <p:sp>
        <p:nvSpPr>
          <p:cNvPr id="8196" name="מלבן 2">
            <a:extLst>
              <a:ext uri="{FF2B5EF4-FFF2-40B4-BE49-F238E27FC236}">
                <a16:creationId xmlns:a16="http://schemas.microsoft.com/office/drawing/2014/main" id="{C68974BC-B27E-4122-9EBE-566AFA663977}"/>
              </a:ext>
            </a:extLst>
          </p:cNvPr>
          <p:cNvSpPr>
            <a:spLocks noChangeArrowheads="1"/>
          </p:cNvSpPr>
          <p:nvPr/>
        </p:nvSpPr>
        <p:spPr bwMode="auto">
          <a:xfrm>
            <a:off x="611188" y="115888"/>
            <a:ext cx="784860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0">
              <a:lnSpc>
                <a:spcPct val="90000"/>
              </a:lnSpc>
              <a:spcBef>
                <a:spcPct val="60000"/>
              </a:spcBef>
              <a:buFontTx/>
              <a:buNone/>
            </a:pPr>
            <a:r>
              <a:rPr lang="he-IL" altLang="he-IL" sz="3600">
                <a:latin typeface="Garamond" panose="02020404030301010803" pitchFamily="18" charset="0"/>
              </a:rPr>
              <a:t>נושאי ההרצאה</a:t>
            </a:r>
            <a:endParaRPr lang="en-US" altLang="he-IL" sz="3600">
              <a:latin typeface="Garamond" panose="02020404030301010803"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3806406-9951-4604-8915-DA0A6A943E51}"/>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הטבות מס לתושבים חוזרים (רגילים)</a:t>
            </a:r>
          </a:p>
        </p:txBody>
      </p:sp>
      <p:sp>
        <p:nvSpPr>
          <p:cNvPr id="34819" name="מציין מיקום של מספר שקופית 1">
            <a:extLst>
              <a:ext uri="{FF2B5EF4-FFF2-40B4-BE49-F238E27FC236}">
                <a16:creationId xmlns:a16="http://schemas.microsoft.com/office/drawing/2014/main" id="{D642F48F-E024-45BD-A0D4-07C44A62184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E82FC51-6AD5-4D5C-861D-807A786085C0}" type="slidenum">
              <a:rPr lang="he-IL" altLang="he-IL" sz="1400" smtClean="0"/>
              <a:pPr algn="l">
                <a:spcBef>
                  <a:spcPct val="0"/>
                </a:spcBef>
                <a:buFontTx/>
                <a:buNone/>
              </a:pPr>
              <a:t>20</a:t>
            </a:fld>
            <a:endParaRPr lang="en-US" altLang="he-IL"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כותרת 1">
            <a:extLst>
              <a:ext uri="{FF2B5EF4-FFF2-40B4-BE49-F238E27FC236}">
                <a16:creationId xmlns:a16="http://schemas.microsoft.com/office/drawing/2014/main" id="{5D6E26E2-D1DC-4A73-AB73-511F1D374B00}"/>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לתושבים חוזרים (רגילים)</a:t>
            </a:r>
            <a:br>
              <a:rPr lang="he-IL" altLang="he-IL" b="1">
                <a:solidFill>
                  <a:srgbClr val="000000"/>
                </a:solidFill>
              </a:rPr>
            </a:br>
            <a:r>
              <a:rPr lang="he-IL" altLang="he-IL" sz="2000" b="1">
                <a:solidFill>
                  <a:srgbClr val="000000"/>
                </a:solidFill>
              </a:rPr>
              <a:t>הכנסות פירותיות והוניות</a:t>
            </a:r>
            <a:endParaRPr lang="he-IL" altLang="he-IL" sz="2000"/>
          </a:p>
        </p:txBody>
      </p:sp>
      <p:sp>
        <p:nvSpPr>
          <p:cNvPr id="35843" name="מציין מיקום תוכן 2">
            <a:extLst>
              <a:ext uri="{FF2B5EF4-FFF2-40B4-BE49-F238E27FC236}">
                <a16:creationId xmlns:a16="http://schemas.microsoft.com/office/drawing/2014/main" id="{9C8F1D50-F0B6-4ABA-8111-885C0B9B662B}"/>
              </a:ext>
            </a:extLst>
          </p:cNvPr>
          <p:cNvSpPr>
            <a:spLocks noGrp="1" noChangeArrowheads="1"/>
          </p:cNvSpPr>
          <p:nvPr>
            <p:ph idx="1"/>
          </p:nvPr>
        </p:nvSpPr>
        <p:spPr>
          <a:xfrm>
            <a:off x="457200" y="1268413"/>
            <a:ext cx="8229600" cy="4857750"/>
          </a:xfrm>
        </p:spPr>
        <p:txBody>
          <a:bodyPr/>
          <a:lstStyle/>
          <a:p>
            <a:pPr algn="just">
              <a:spcBef>
                <a:spcPts val="0"/>
              </a:spcBef>
              <a:spcAft>
                <a:spcPts val="600"/>
              </a:spcAft>
            </a:pPr>
            <a:r>
              <a:rPr lang="he-IL" altLang="he-IL" dirty="0"/>
              <a:t>פטור למשך 5 שנים על הכנסות פאסיביות – קצבה, תמלוגים, שכ"ד, ריבית ודיבידנד שאינן עולות כדי עסק ומקורן בנכסים שרכש התושב החוזר </a:t>
            </a:r>
            <a:r>
              <a:rPr lang="he-IL" altLang="he-IL" u="sng" dirty="0"/>
              <a:t>בהיותו תושב חוץ</a:t>
            </a:r>
            <a:r>
              <a:rPr lang="he-IL" altLang="he-IL" dirty="0"/>
              <a:t>.</a:t>
            </a:r>
          </a:p>
          <a:p>
            <a:pPr algn="just">
              <a:spcBef>
                <a:spcPts val="0"/>
              </a:spcBef>
              <a:spcAft>
                <a:spcPts val="600"/>
              </a:spcAft>
            </a:pPr>
            <a:r>
              <a:rPr lang="he-IL" altLang="he-IL" dirty="0"/>
              <a:t>פטור לתקופה של 10 שנים על רווחי הון שמקורם בנכסים מחוץ לישראל שנרכשו </a:t>
            </a:r>
            <a:r>
              <a:rPr lang="he-IL" altLang="he-IL" u="sng" dirty="0"/>
              <a:t>בעת היות היחיד תושב חוץ</a:t>
            </a:r>
            <a:r>
              <a:rPr lang="he-IL" altLang="he-IL" dirty="0"/>
              <a:t> (במידה והנכס יימכר לאחר תקופת הפטור יחול חיוב במס לינארי).</a:t>
            </a:r>
          </a:p>
        </p:txBody>
      </p:sp>
      <p:sp>
        <p:nvSpPr>
          <p:cNvPr id="35844" name="מציין מיקום של מספר שקופית 1">
            <a:extLst>
              <a:ext uri="{FF2B5EF4-FFF2-40B4-BE49-F238E27FC236}">
                <a16:creationId xmlns:a16="http://schemas.microsoft.com/office/drawing/2014/main" id="{3EF50F9D-2E5D-4679-BD6C-5155FFA72E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C69A2B8-695A-41AF-8E1E-A73A30C77CB4}" type="slidenum">
              <a:rPr lang="he-IL" altLang="he-IL" sz="1400" smtClean="0"/>
              <a:pPr algn="l">
                <a:spcBef>
                  <a:spcPct val="0"/>
                </a:spcBef>
                <a:buFontTx/>
                <a:buNone/>
              </a:pPr>
              <a:t>21</a:t>
            </a:fld>
            <a:endParaRPr lang="en-US" altLang="he-IL" sz="1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כותרת 1">
            <a:extLst>
              <a:ext uri="{FF2B5EF4-FFF2-40B4-BE49-F238E27FC236}">
                <a16:creationId xmlns:a16="http://schemas.microsoft.com/office/drawing/2014/main" id="{17D8AA43-3DD9-4095-B232-B381E54B4D38}"/>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לתושבים חוזרים (רגילים)</a:t>
            </a:r>
            <a:br>
              <a:rPr lang="he-IL" altLang="he-IL" sz="3600" b="1">
                <a:solidFill>
                  <a:srgbClr val="000000"/>
                </a:solidFill>
              </a:rPr>
            </a:br>
            <a:r>
              <a:rPr lang="he-IL" altLang="he-IL" sz="2000" b="1">
                <a:solidFill>
                  <a:srgbClr val="000000"/>
                </a:solidFill>
              </a:rPr>
              <a:t>הכנסות פירותיות והוניות – ני"ע מוטבים</a:t>
            </a:r>
            <a:endParaRPr lang="he-IL" altLang="he-IL" sz="2000"/>
          </a:p>
        </p:txBody>
      </p:sp>
      <p:sp>
        <p:nvSpPr>
          <p:cNvPr id="36867" name="מציין מיקום תוכן 2">
            <a:extLst>
              <a:ext uri="{FF2B5EF4-FFF2-40B4-BE49-F238E27FC236}">
                <a16:creationId xmlns:a16="http://schemas.microsoft.com/office/drawing/2014/main" id="{B1F03B1C-8BAD-43D8-9593-7B13A4738BD8}"/>
              </a:ext>
            </a:extLst>
          </p:cNvPr>
          <p:cNvSpPr>
            <a:spLocks noGrp="1" noChangeArrowheads="1"/>
          </p:cNvSpPr>
          <p:nvPr>
            <p:ph idx="1"/>
          </p:nvPr>
        </p:nvSpPr>
        <p:spPr>
          <a:xfrm>
            <a:off x="457200" y="1268413"/>
            <a:ext cx="8229600" cy="4857750"/>
          </a:xfrm>
          <a:extLst/>
        </p:spPr>
        <p:txBody>
          <a:bodyPr/>
          <a:lstStyle/>
          <a:p>
            <a:pPr algn="just">
              <a:spcBef>
                <a:spcPts val="0"/>
              </a:spcBef>
              <a:spcAft>
                <a:spcPts val="600"/>
              </a:spcAft>
              <a:defRPr/>
            </a:pPr>
            <a:r>
              <a:rPr lang="he-IL" altLang="he-IL" dirty="0"/>
              <a:t>פטור למשך חמש שנים מהכנסות </a:t>
            </a:r>
            <a:r>
              <a:rPr lang="he-IL" altLang="he-IL" dirty="0" err="1"/>
              <a:t>פירותיות</a:t>
            </a:r>
            <a:r>
              <a:rPr lang="he-IL" altLang="he-IL" dirty="0"/>
              <a:t> והוניות שמקורן בני"ע סחירים מחוץ לישראל ('ני"ע מוטבים').</a:t>
            </a:r>
          </a:p>
          <a:p>
            <a:pPr algn="just">
              <a:spcBef>
                <a:spcPts val="0"/>
              </a:spcBef>
              <a:spcAft>
                <a:spcPts val="600"/>
              </a:spcAft>
              <a:defRPr/>
            </a:pPr>
            <a:r>
              <a:rPr lang="he-IL" altLang="he-IL" dirty="0"/>
              <a:t>הפטור יינתן, אף אם ניירות הערך נרכשו לאחר החזרה לישראל ובלבד שרכישתם נעשתה מתוך ההכנסות והרווחים של ניירות ערך זרים.</a:t>
            </a:r>
          </a:p>
          <a:p>
            <a:pPr algn="just">
              <a:spcBef>
                <a:spcPts val="0"/>
              </a:spcBef>
              <a:spcAft>
                <a:spcPts val="600"/>
              </a:spcAft>
              <a:defRPr/>
            </a:pPr>
            <a:r>
              <a:rPr lang="he-IL" altLang="he-IL" dirty="0"/>
              <a:t>מומלץ לנהל את הפעולות באותו חשבון למניעת טענות.</a:t>
            </a:r>
          </a:p>
          <a:p>
            <a:pPr marL="0" indent="0" algn="just">
              <a:buFontTx/>
              <a:buNone/>
              <a:defRPr/>
            </a:pPr>
            <a:endParaRPr lang="he-IL" altLang="he-IL" dirty="0"/>
          </a:p>
          <a:p>
            <a:pPr algn="just">
              <a:defRPr/>
            </a:pPr>
            <a:endParaRPr lang="he-IL" altLang="he-IL" dirty="0"/>
          </a:p>
          <a:p>
            <a:pPr algn="just">
              <a:defRPr/>
            </a:pPr>
            <a:endParaRPr lang="he-IL" altLang="he-IL" dirty="0"/>
          </a:p>
        </p:txBody>
      </p:sp>
      <p:sp>
        <p:nvSpPr>
          <p:cNvPr id="36868" name="מציין מיקום של מספר שקופית 1">
            <a:extLst>
              <a:ext uri="{FF2B5EF4-FFF2-40B4-BE49-F238E27FC236}">
                <a16:creationId xmlns:a16="http://schemas.microsoft.com/office/drawing/2014/main" id="{9FCF5A77-52FB-4D6A-8FD8-12A1E3AFC8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30F1D0E-6385-482A-93C8-2827D1886286}" type="slidenum">
              <a:rPr lang="he-IL" altLang="he-IL" sz="1400" smtClean="0"/>
              <a:pPr algn="l">
                <a:spcBef>
                  <a:spcPct val="0"/>
                </a:spcBef>
                <a:buFontTx/>
                <a:buNone/>
              </a:pPr>
              <a:t>22</a:t>
            </a:fld>
            <a:endParaRPr lang="en-US" altLang="he-IL" sz="1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כותרת 1">
            <a:extLst>
              <a:ext uri="{FF2B5EF4-FFF2-40B4-BE49-F238E27FC236}">
                <a16:creationId xmlns:a16="http://schemas.microsoft.com/office/drawing/2014/main" id="{1C7130D1-98EC-414B-8994-215BAA23BC5B}"/>
              </a:ext>
            </a:extLst>
          </p:cNvPr>
          <p:cNvSpPr>
            <a:spLocks noGrp="1" noChangeArrowheads="1"/>
          </p:cNvSpPr>
          <p:nvPr>
            <p:ph type="title"/>
          </p:nvPr>
        </p:nvSpPr>
        <p:spPr>
          <a:xfrm>
            <a:off x="457200" y="0"/>
            <a:ext cx="8229600" cy="765175"/>
          </a:xfrm>
        </p:spPr>
        <p:txBody>
          <a:bodyPr/>
          <a:lstStyle/>
          <a:p>
            <a:r>
              <a:rPr lang="he-IL" altLang="he-IL" sz="3000" b="1">
                <a:solidFill>
                  <a:srgbClr val="000000"/>
                </a:solidFill>
              </a:rPr>
              <a:t>הטבות מס לתושבים חוזרים (רגילים)</a:t>
            </a:r>
            <a:br>
              <a:rPr lang="he-IL" altLang="he-IL" sz="3600" b="1">
                <a:solidFill>
                  <a:srgbClr val="000000"/>
                </a:solidFill>
              </a:rPr>
            </a:br>
            <a:r>
              <a:rPr lang="he-IL" altLang="he-IL" sz="2000" b="1">
                <a:solidFill>
                  <a:srgbClr val="000000"/>
                </a:solidFill>
              </a:rPr>
              <a:t>הכנסות הוניות – חריגים לפטור</a:t>
            </a:r>
            <a:endParaRPr lang="he-IL" altLang="he-IL" sz="2000"/>
          </a:p>
        </p:txBody>
      </p:sp>
      <p:sp>
        <p:nvSpPr>
          <p:cNvPr id="37891" name="מציין מיקום תוכן 2">
            <a:extLst>
              <a:ext uri="{FF2B5EF4-FFF2-40B4-BE49-F238E27FC236}">
                <a16:creationId xmlns:a16="http://schemas.microsoft.com/office/drawing/2014/main" id="{ED53D26A-6A76-4CCA-AD91-64F054667B0A}"/>
              </a:ext>
            </a:extLst>
          </p:cNvPr>
          <p:cNvSpPr>
            <a:spLocks noGrp="1" noChangeArrowheads="1"/>
          </p:cNvSpPr>
          <p:nvPr>
            <p:ph idx="1"/>
          </p:nvPr>
        </p:nvSpPr>
        <p:spPr>
          <a:xfrm>
            <a:off x="457200" y="1268413"/>
            <a:ext cx="8229600" cy="4857750"/>
          </a:xfrm>
        </p:spPr>
        <p:txBody>
          <a:bodyPr/>
          <a:lstStyle/>
          <a:p>
            <a:pPr algn="just"/>
            <a:r>
              <a:rPr lang="he-IL" altLang="he-IL" dirty="0"/>
              <a:t>לעמדת רשויות המס הפטור מרווח הון לא יינתן אם הנכס הנמכר הוא זכות </a:t>
            </a:r>
            <a:r>
              <a:rPr lang="he-IL" altLang="he-IL" u="sng" dirty="0"/>
              <a:t>שאינה שולית</a:t>
            </a:r>
            <a:r>
              <a:rPr lang="he-IL" altLang="he-IL" dirty="0"/>
              <a:t>, במישרין או בעקיפין, לנכס בישראל.</a:t>
            </a:r>
          </a:p>
        </p:txBody>
      </p:sp>
      <p:sp>
        <p:nvSpPr>
          <p:cNvPr id="37892" name="מציין מיקום של מספר שקופית 1">
            <a:extLst>
              <a:ext uri="{FF2B5EF4-FFF2-40B4-BE49-F238E27FC236}">
                <a16:creationId xmlns:a16="http://schemas.microsoft.com/office/drawing/2014/main" id="{D8E202C2-7462-437F-8326-A90731ED3F1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F748CB6-36B4-480F-AEBF-4AEA775EA6E0}" type="slidenum">
              <a:rPr lang="he-IL" altLang="he-IL" sz="1400" smtClean="0"/>
              <a:pPr algn="l">
                <a:spcBef>
                  <a:spcPct val="0"/>
                </a:spcBef>
                <a:buFontTx/>
                <a:buNone/>
              </a:pPr>
              <a:t>23</a:t>
            </a:fld>
            <a:endParaRPr lang="en-US" altLang="he-IL"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כותרת 1">
            <a:extLst>
              <a:ext uri="{FF2B5EF4-FFF2-40B4-BE49-F238E27FC236}">
                <a16:creationId xmlns:a16="http://schemas.microsoft.com/office/drawing/2014/main" id="{965E6851-2A02-4A84-A009-174D7818F174}"/>
              </a:ext>
            </a:extLst>
          </p:cNvPr>
          <p:cNvSpPr>
            <a:spLocks noGrp="1" noChangeArrowheads="1"/>
          </p:cNvSpPr>
          <p:nvPr>
            <p:ph type="title"/>
          </p:nvPr>
        </p:nvSpPr>
        <p:spPr>
          <a:xfrm>
            <a:off x="457200" y="0"/>
            <a:ext cx="8229600" cy="765175"/>
          </a:xfrm>
        </p:spPr>
        <p:txBody>
          <a:bodyPr/>
          <a:lstStyle/>
          <a:p>
            <a:r>
              <a:rPr lang="he-IL" altLang="he-IL" sz="2200" b="1" dirty="0">
                <a:solidFill>
                  <a:srgbClr val="000000"/>
                </a:solidFill>
              </a:rPr>
              <a:t>הטבות מס לעולים חדשים, תושבים חוזרים ותיקים ותושבים חוזרים</a:t>
            </a:r>
            <a:br>
              <a:rPr lang="he-IL" altLang="he-IL" sz="2200" b="1" dirty="0">
                <a:solidFill>
                  <a:srgbClr val="000000"/>
                </a:solidFill>
              </a:rPr>
            </a:br>
            <a:r>
              <a:rPr lang="he-IL" altLang="he-IL" sz="1800" b="1" dirty="0">
                <a:solidFill>
                  <a:srgbClr val="000000"/>
                </a:solidFill>
              </a:rPr>
              <a:t>השוואה</a:t>
            </a:r>
            <a:endParaRPr lang="he-IL" altLang="he-IL" sz="1800" dirty="0"/>
          </a:p>
        </p:txBody>
      </p:sp>
      <p:graphicFrame>
        <p:nvGraphicFramePr>
          <p:cNvPr id="2" name="מציין מיקום תוכן 1">
            <a:extLst>
              <a:ext uri="{FF2B5EF4-FFF2-40B4-BE49-F238E27FC236}">
                <a16:creationId xmlns:a16="http://schemas.microsoft.com/office/drawing/2014/main" id="{E6FFB90B-7D3F-4C8C-BD44-FF29650B78F2}"/>
              </a:ext>
            </a:extLst>
          </p:cNvPr>
          <p:cNvGraphicFramePr>
            <a:graphicFrameLocks noGrp="1"/>
          </p:cNvGraphicFramePr>
          <p:nvPr>
            <p:ph idx="1"/>
            <p:extLst>
              <p:ext uri="{D42A27DB-BD31-4B8C-83A1-F6EECF244321}">
                <p14:modId xmlns:p14="http://schemas.microsoft.com/office/powerpoint/2010/main" val="3317948619"/>
              </p:ext>
            </p:extLst>
          </p:nvPr>
        </p:nvGraphicFramePr>
        <p:xfrm>
          <a:off x="587375" y="1052513"/>
          <a:ext cx="8099425" cy="4475160"/>
        </p:xfrm>
        <a:graphic>
          <a:graphicData uri="http://schemas.openxmlformats.org/drawingml/2006/table">
            <a:tbl>
              <a:tblPr rtl="1" firstRow="1" firstCol="1" bandRow="1">
                <a:tableStyleId>{5C22544A-7EE6-4342-B048-85BDC9FD1C3A}</a:tableStyleId>
              </a:tblPr>
              <a:tblGrid>
                <a:gridCol w="1405176">
                  <a:extLst>
                    <a:ext uri="{9D8B030D-6E8A-4147-A177-3AD203B41FA5}">
                      <a16:colId xmlns:a16="http://schemas.microsoft.com/office/drawing/2014/main" val="579465283"/>
                    </a:ext>
                  </a:extLst>
                </a:gridCol>
                <a:gridCol w="1635583">
                  <a:extLst>
                    <a:ext uri="{9D8B030D-6E8A-4147-A177-3AD203B41FA5}">
                      <a16:colId xmlns:a16="http://schemas.microsoft.com/office/drawing/2014/main" val="924556051"/>
                    </a:ext>
                  </a:extLst>
                </a:gridCol>
                <a:gridCol w="2309843">
                  <a:extLst>
                    <a:ext uri="{9D8B030D-6E8A-4147-A177-3AD203B41FA5}">
                      <a16:colId xmlns:a16="http://schemas.microsoft.com/office/drawing/2014/main" val="4102245803"/>
                    </a:ext>
                  </a:extLst>
                </a:gridCol>
                <a:gridCol w="2748823">
                  <a:extLst>
                    <a:ext uri="{9D8B030D-6E8A-4147-A177-3AD203B41FA5}">
                      <a16:colId xmlns:a16="http://schemas.microsoft.com/office/drawing/2014/main" val="2536336202"/>
                    </a:ext>
                  </a:extLst>
                </a:gridCol>
              </a:tblGrid>
              <a:tr h="491895">
                <a:tc>
                  <a:txBody>
                    <a:bodyPr/>
                    <a:lstStyle/>
                    <a:p>
                      <a:pPr algn="r" rtl="1">
                        <a:lnSpc>
                          <a:spcPct val="107000"/>
                        </a:lnSpc>
                        <a:spcAft>
                          <a:spcPts val="0"/>
                        </a:spcAft>
                      </a:pPr>
                      <a:r>
                        <a:rPr lang="he-IL"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tc>
                <a:tc>
                  <a:txBody>
                    <a:bodyPr/>
                    <a:lstStyle/>
                    <a:p>
                      <a:pPr algn="r" rtl="1">
                        <a:lnSpc>
                          <a:spcPct val="107000"/>
                        </a:lnSpc>
                        <a:spcAft>
                          <a:spcPts val="0"/>
                        </a:spcAft>
                      </a:pPr>
                      <a:r>
                        <a:rPr lang="he-IL"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tc>
                <a:tc>
                  <a:txBody>
                    <a:bodyPr/>
                    <a:lstStyle/>
                    <a:p>
                      <a:pPr algn="ctr" rtl="1">
                        <a:lnSpc>
                          <a:spcPct val="107000"/>
                        </a:lnSpc>
                        <a:spcAft>
                          <a:spcPts val="0"/>
                        </a:spcAft>
                      </a:pPr>
                      <a:r>
                        <a:rPr lang="he-IL" sz="1500" dirty="0">
                          <a:solidFill>
                            <a:schemeClr val="tx1"/>
                          </a:solidFill>
                          <a:effectLst/>
                        </a:rPr>
                        <a:t>עולה חדש + תושב חוזר ותיק</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tc>
                <a:tc>
                  <a:txBody>
                    <a:bodyPr/>
                    <a:lstStyle/>
                    <a:p>
                      <a:pPr algn="ctr" rtl="1">
                        <a:lnSpc>
                          <a:spcPct val="107000"/>
                        </a:lnSpc>
                        <a:spcAft>
                          <a:spcPts val="0"/>
                        </a:spcAft>
                      </a:pPr>
                      <a:r>
                        <a:rPr lang="he-IL" sz="1500" dirty="0">
                          <a:solidFill>
                            <a:schemeClr val="tx1"/>
                          </a:solidFill>
                          <a:effectLst/>
                        </a:rPr>
                        <a:t>תושב חוזר</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tc>
                <a:extLst>
                  <a:ext uri="{0D108BD9-81ED-4DB2-BD59-A6C34878D82A}">
                    <a16:rowId xmlns:a16="http://schemas.microsoft.com/office/drawing/2014/main" val="2824104408"/>
                  </a:ext>
                </a:extLst>
              </a:tr>
              <a:tr h="796653">
                <a:tc>
                  <a:txBody>
                    <a:bodyPr/>
                    <a:lstStyle/>
                    <a:p>
                      <a:pPr algn="r" rtl="1">
                        <a:lnSpc>
                          <a:spcPct val="107000"/>
                        </a:lnSpc>
                        <a:spcAft>
                          <a:spcPts val="0"/>
                        </a:spcAft>
                      </a:pPr>
                      <a:r>
                        <a:rPr lang="he-IL" sz="1500" b="1" dirty="0">
                          <a:solidFill>
                            <a:schemeClr val="tx1"/>
                          </a:solidFill>
                          <a:effectLst/>
                        </a:rPr>
                        <a:t>מספר השנים בהם היה היחיד תושב חוץ</a:t>
                      </a:r>
                      <a:endParaRPr lang="en-US" sz="15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1500" dirty="0">
                          <a:effectLst/>
                        </a:rPr>
                        <a:t> </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B w="12700" cap="flat" cmpd="sng" algn="ctr">
                      <a:solidFill>
                        <a:schemeClr val="tx1"/>
                      </a:solidFill>
                      <a:prstDash val="solid"/>
                      <a:round/>
                      <a:headEnd type="none" w="med" len="med"/>
                      <a:tailEnd type="none" w="med" len="med"/>
                    </a:lnB>
                  </a:tcPr>
                </a:tc>
                <a:tc>
                  <a:txBody>
                    <a:bodyPr/>
                    <a:lstStyle/>
                    <a:p>
                      <a:pPr algn="ctr" rtl="1">
                        <a:lnSpc>
                          <a:spcPct val="107000"/>
                        </a:lnSpc>
                        <a:spcAft>
                          <a:spcPts val="0"/>
                        </a:spcAft>
                      </a:pPr>
                      <a:r>
                        <a:rPr lang="he-IL" sz="1500" dirty="0">
                          <a:effectLst/>
                        </a:rPr>
                        <a:t>10 שנים</a:t>
                      </a:r>
                      <a:endParaRPr lang="en-US" sz="1500" dirty="0">
                        <a:effectLst/>
                      </a:endParaRPr>
                    </a:p>
                    <a:p>
                      <a:pPr algn="ctr" rtl="1">
                        <a:lnSpc>
                          <a:spcPct val="107000"/>
                        </a:lnSpc>
                        <a:spcAft>
                          <a:spcPts val="0"/>
                        </a:spcAft>
                      </a:pPr>
                      <a:r>
                        <a:rPr lang="he-IL" sz="1500" dirty="0">
                          <a:effectLst/>
                        </a:rPr>
                        <a:t>יחיד שחזר בשנים 07'-09' - 5 שנים</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B w="12700" cap="flat" cmpd="sng" algn="ctr">
                      <a:solidFill>
                        <a:schemeClr val="tx1"/>
                      </a:solidFill>
                      <a:prstDash val="solid"/>
                      <a:round/>
                      <a:headEnd type="none" w="med" len="med"/>
                      <a:tailEnd type="none" w="med" len="med"/>
                    </a:lnB>
                  </a:tcPr>
                </a:tc>
                <a:tc>
                  <a:txBody>
                    <a:bodyPr/>
                    <a:lstStyle/>
                    <a:p>
                      <a:pPr algn="ctr" rtl="1">
                        <a:lnSpc>
                          <a:spcPct val="107000"/>
                        </a:lnSpc>
                        <a:spcAft>
                          <a:spcPts val="0"/>
                        </a:spcAft>
                      </a:pPr>
                      <a:r>
                        <a:rPr lang="he-IL" sz="1500" dirty="0">
                          <a:effectLst/>
                        </a:rPr>
                        <a:t>יחיד שיצא לפני 2009 – 3 שנים</a:t>
                      </a:r>
                      <a:endParaRPr lang="en-US" sz="1500" dirty="0">
                        <a:effectLst/>
                      </a:endParaRPr>
                    </a:p>
                    <a:p>
                      <a:pPr algn="ctr" rtl="1">
                        <a:lnSpc>
                          <a:spcPct val="107000"/>
                        </a:lnSpc>
                        <a:spcAft>
                          <a:spcPts val="0"/>
                        </a:spcAft>
                      </a:pPr>
                      <a:r>
                        <a:rPr lang="he-IL" sz="1500" dirty="0">
                          <a:effectLst/>
                        </a:rPr>
                        <a:t>יחיד שיצא אחרי 2009 – 6 שנים</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93817"/>
                  </a:ext>
                </a:extLst>
              </a:tr>
              <a:tr h="796653">
                <a:tc rowSpan="2">
                  <a:txBody>
                    <a:bodyPr/>
                    <a:lstStyle/>
                    <a:p>
                      <a:pPr algn="r" rtl="1">
                        <a:lnSpc>
                          <a:spcPct val="107000"/>
                        </a:lnSpc>
                        <a:spcAft>
                          <a:spcPts val="0"/>
                        </a:spcAft>
                      </a:pPr>
                      <a:r>
                        <a:rPr lang="he-IL" sz="1500" b="1" dirty="0">
                          <a:solidFill>
                            <a:schemeClr val="tx1"/>
                          </a:solidFill>
                          <a:effectLst/>
                        </a:rPr>
                        <a:t>פטור מהכנסות </a:t>
                      </a:r>
                      <a:r>
                        <a:rPr lang="he-IL" sz="1500" b="1" dirty="0" err="1">
                          <a:solidFill>
                            <a:schemeClr val="tx1"/>
                          </a:solidFill>
                          <a:effectLst/>
                        </a:rPr>
                        <a:t>פירותיות</a:t>
                      </a:r>
                      <a:endParaRPr lang="en-US" sz="15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1500" b="1" dirty="0">
                          <a:effectLst/>
                        </a:rPr>
                        <a:t>מספר שנות הפטור</a:t>
                      </a:r>
                      <a:endParaRPr lang="en-US" sz="1500" b="1"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tcPr>
                </a:tc>
                <a:tc>
                  <a:txBody>
                    <a:bodyPr/>
                    <a:lstStyle/>
                    <a:p>
                      <a:pPr algn="ctr" rtl="1">
                        <a:lnSpc>
                          <a:spcPct val="107000"/>
                        </a:lnSpc>
                        <a:spcAft>
                          <a:spcPts val="0"/>
                        </a:spcAft>
                      </a:pPr>
                      <a:r>
                        <a:rPr lang="he-IL" sz="1500" dirty="0">
                          <a:effectLst/>
                        </a:rPr>
                        <a:t>10 שנים</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tcPr>
                </a:tc>
                <a:tc>
                  <a:txBody>
                    <a:bodyPr/>
                    <a:lstStyle/>
                    <a:p>
                      <a:pPr algn="ctr" rtl="1">
                        <a:lnSpc>
                          <a:spcPct val="107000"/>
                        </a:lnSpc>
                        <a:spcAft>
                          <a:spcPts val="0"/>
                        </a:spcAft>
                      </a:pPr>
                      <a:r>
                        <a:rPr lang="he-IL" sz="1500" dirty="0">
                          <a:effectLst/>
                        </a:rPr>
                        <a:t>5 שנים</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13990817"/>
                  </a:ext>
                </a:extLst>
              </a:tr>
              <a:tr h="796653">
                <a:tc vMerge="1">
                  <a:txBody>
                    <a:bodyPr/>
                    <a:lstStyle/>
                    <a:p>
                      <a:pPr rtl="1"/>
                      <a:endParaRPr lang="he-IL"/>
                    </a:p>
                  </a:txBody>
                  <a:tcPr/>
                </a:tc>
                <a:tc>
                  <a:txBody>
                    <a:bodyPr/>
                    <a:lstStyle/>
                    <a:p>
                      <a:pPr algn="r" rtl="1">
                        <a:lnSpc>
                          <a:spcPct val="107000"/>
                        </a:lnSpc>
                        <a:spcAft>
                          <a:spcPts val="0"/>
                        </a:spcAft>
                      </a:pPr>
                      <a:r>
                        <a:rPr lang="he-IL" sz="1500" b="1" dirty="0">
                          <a:effectLst/>
                        </a:rPr>
                        <a:t>סוגי ההכנסות </a:t>
                      </a:r>
                      <a:r>
                        <a:rPr lang="he-IL" sz="1500" b="1" dirty="0" err="1">
                          <a:effectLst/>
                        </a:rPr>
                        <a:t>הפירותיות</a:t>
                      </a:r>
                      <a:endParaRPr lang="en-US" sz="1500" b="1"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B w="12700" cap="flat" cmpd="sng" algn="ctr">
                      <a:solidFill>
                        <a:schemeClr val="tx1"/>
                      </a:solidFill>
                      <a:prstDash val="solid"/>
                      <a:round/>
                      <a:headEnd type="none" w="med" len="med"/>
                      <a:tailEnd type="none" w="med" len="med"/>
                    </a:lnB>
                  </a:tcPr>
                </a:tc>
                <a:tc>
                  <a:txBody>
                    <a:bodyPr/>
                    <a:lstStyle/>
                    <a:p>
                      <a:pPr algn="ctr" rtl="1">
                        <a:lnSpc>
                          <a:spcPct val="107000"/>
                        </a:lnSpc>
                        <a:spcAft>
                          <a:spcPts val="0"/>
                        </a:spcAft>
                      </a:pPr>
                      <a:r>
                        <a:rPr lang="he-IL" sz="1500" dirty="0">
                          <a:effectLst/>
                        </a:rPr>
                        <a:t>הכנסה מכל המקורות (2, 2א, 3) גם אם הנכסים נרכשו בהיותו תושב ישראל</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B w="12700" cap="flat" cmpd="sng" algn="ctr">
                      <a:solidFill>
                        <a:schemeClr val="tx1"/>
                      </a:solidFill>
                      <a:prstDash val="solid"/>
                      <a:round/>
                      <a:headEnd type="none" w="med" len="med"/>
                      <a:tailEnd type="none" w="med" len="med"/>
                    </a:lnB>
                  </a:tcPr>
                </a:tc>
                <a:tc>
                  <a:txBody>
                    <a:bodyPr/>
                    <a:lstStyle/>
                    <a:p>
                      <a:pPr algn="ctr" rtl="1">
                        <a:lnSpc>
                          <a:spcPct val="107000"/>
                        </a:lnSpc>
                        <a:spcAft>
                          <a:spcPts val="0"/>
                        </a:spcAft>
                      </a:pPr>
                      <a:r>
                        <a:rPr lang="he-IL" sz="1500" dirty="0">
                          <a:effectLst/>
                        </a:rPr>
                        <a:t>הכנסה פאסיבית - קצבה, תמלוגים, שכ"ד, ריבית ודיבידנד שמקורן בנכסים שנרכשו בהיותו תושב חוץ</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9748217"/>
                  </a:ext>
                </a:extLst>
              </a:tr>
              <a:tr h="796653">
                <a:tc rowSpan="2">
                  <a:txBody>
                    <a:bodyPr/>
                    <a:lstStyle/>
                    <a:p>
                      <a:pPr algn="r" rtl="1">
                        <a:lnSpc>
                          <a:spcPct val="107000"/>
                        </a:lnSpc>
                        <a:spcAft>
                          <a:spcPts val="0"/>
                        </a:spcAft>
                      </a:pPr>
                      <a:r>
                        <a:rPr lang="he-IL" sz="1500" b="1" dirty="0">
                          <a:solidFill>
                            <a:schemeClr val="tx1"/>
                          </a:solidFill>
                          <a:effectLst/>
                        </a:rPr>
                        <a:t>פטור מרווחי הון</a:t>
                      </a:r>
                      <a:endParaRPr lang="en-US" sz="15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tcPr>
                </a:tc>
                <a:tc>
                  <a:txBody>
                    <a:bodyPr/>
                    <a:lstStyle/>
                    <a:p>
                      <a:pPr algn="r" rtl="1">
                        <a:lnSpc>
                          <a:spcPct val="107000"/>
                        </a:lnSpc>
                        <a:spcAft>
                          <a:spcPts val="0"/>
                        </a:spcAft>
                      </a:pPr>
                      <a:r>
                        <a:rPr lang="he-IL" sz="1500" b="1" dirty="0">
                          <a:effectLst/>
                        </a:rPr>
                        <a:t>מספר שנות הפטור</a:t>
                      </a:r>
                      <a:endParaRPr lang="en-US" sz="1500" b="1"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tcPr>
                </a:tc>
                <a:tc>
                  <a:txBody>
                    <a:bodyPr/>
                    <a:lstStyle/>
                    <a:p>
                      <a:pPr algn="ctr" rtl="1">
                        <a:lnSpc>
                          <a:spcPct val="107000"/>
                        </a:lnSpc>
                        <a:spcAft>
                          <a:spcPts val="0"/>
                        </a:spcAft>
                      </a:pPr>
                      <a:r>
                        <a:rPr lang="he-IL" sz="1500" dirty="0">
                          <a:effectLst/>
                        </a:rPr>
                        <a:t>10 שנים</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tcPr>
                </a:tc>
                <a:tc>
                  <a:txBody>
                    <a:bodyPr/>
                    <a:lstStyle/>
                    <a:p>
                      <a:pPr algn="ctr" rtl="1">
                        <a:lnSpc>
                          <a:spcPct val="107000"/>
                        </a:lnSpc>
                        <a:spcAft>
                          <a:spcPts val="0"/>
                        </a:spcAft>
                      </a:pPr>
                      <a:r>
                        <a:rPr lang="he-IL" sz="1500" dirty="0">
                          <a:effectLst/>
                        </a:rPr>
                        <a:t>10 שנים</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45646220"/>
                  </a:ext>
                </a:extLst>
              </a:tr>
              <a:tr h="796653">
                <a:tc vMerge="1">
                  <a:txBody>
                    <a:bodyPr/>
                    <a:lstStyle/>
                    <a:p>
                      <a:pPr rtl="1"/>
                      <a:endParaRPr lang="he-IL"/>
                    </a:p>
                  </a:txBody>
                  <a:tcPr/>
                </a:tc>
                <a:tc>
                  <a:txBody>
                    <a:bodyPr/>
                    <a:lstStyle/>
                    <a:p>
                      <a:pPr algn="r" rtl="1">
                        <a:lnSpc>
                          <a:spcPct val="107000"/>
                        </a:lnSpc>
                        <a:spcAft>
                          <a:spcPts val="0"/>
                        </a:spcAft>
                      </a:pPr>
                      <a:r>
                        <a:rPr lang="he-IL" sz="1500" b="1" dirty="0">
                          <a:effectLst/>
                        </a:rPr>
                        <a:t>סוג רווחי ההון</a:t>
                      </a:r>
                      <a:endParaRPr lang="en-US" sz="1500" b="1"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ctr" rtl="1">
                        <a:lnSpc>
                          <a:spcPct val="107000"/>
                        </a:lnSpc>
                        <a:spcAft>
                          <a:spcPts val="0"/>
                        </a:spcAft>
                      </a:pPr>
                      <a:r>
                        <a:rPr lang="he-IL" sz="1500">
                          <a:effectLst/>
                        </a:rPr>
                        <a:t>רווחי הון מנכסים שנרכשו בהיותו תושב חוץ או בתקופת הפטור</a:t>
                      </a:r>
                      <a:endParaRPr lang="en-US" sz="150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ctr" rtl="1">
                        <a:lnSpc>
                          <a:spcPct val="107000"/>
                        </a:lnSpc>
                        <a:spcAft>
                          <a:spcPts val="0"/>
                        </a:spcAft>
                      </a:pPr>
                      <a:r>
                        <a:rPr lang="he-IL" sz="1500" dirty="0">
                          <a:effectLst/>
                        </a:rPr>
                        <a:t>רווחי הון מנכסים שנרכשו בהיותו תושב חוץ בלבד</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77" marR="68577" marT="0" marB="0" anchor="ctr"/>
                </a:tc>
                <a:extLst>
                  <a:ext uri="{0D108BD9-81ED-4DB2-BD59-A6C34878D82A}">
                    <a16:rowId xmlns:a16="http://schemas.microsoft.com/office/drawing/2014/main" val="804927437"/>
                  </a:ext>
                </a:extLst>
              </a:tr>
            </a:tbl>
          </a:graphicData>
        </a:graphic>
      </p:graphicFrame>
      <p:sp>
        <p:nvSpPr>
          <p:cNvPr id="38950" name="מציין מיקום של מספר שקופית 2">
            <a:extLst>
              <a:ext uri="{FF2B5EF4-FFF2-40B4-BE49-F238E27FC236}">
                <a16:creationId xmlns:a16="http://schemas.microsoft.com/office/drawing/2014/main" id="{8271895B-9277-40F1-8A01-B2C119388C3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27449B9-EE04-425D-BC94-870850D72F45}" type="slidenum">
              <a:rPr lang="he-IL" altLang="he-IL" sz="1400" smtClean="0"/>
              <a:pPr algn="l">
                <a:spcBef>
                  <a:spcPct val="0"/>
                </a:spcBef>
                <a:buFontTx/>
                <a:buNone/>
              </a:pPr>
              <a:t>24</a:t>
            </a:fld>
            <a:endParaRPr lang="en-US" altLang="he-IL"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0FB0C7F-B75A-44BC-BEE8-FB67D6225A5E}"/>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פטור מהגשת דין וחשבון</a:t>
            </a:r>
          </a:p>
        </p:txBody>
      </p:sp>
      <p:sp>
        <p:nvSpPr>
          <p:cNvPr id="39939" name="מציין מיקום של מספר שקופית 1">
            <a:extLst>
              <a:ext uri="{FF2B5EF4-FFF2-40B4-BE49-F238E27FC236}">
                <a16:creationId xmlns:a16="http://schemas.microsoft.com/office/drawing/2014/main" id="{0BEB1858-7116-4320-B010-2CCBAD7609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2C68B5B-8817-4B19-B60C-79B6212FAD5A}" type="slidenum">
              <a:rPr lang="he-IL" altLang="he-IL" sz="1400" smtClean="0"/>
              <a:pPr algn="l">
                <a:spcBef>
                  <a:spcPct val="0"/>
                </a:spcBef>
                <a:buFontTx/>
                <a:buNone/>
              </a:pPr>
              <a:t>25</a:t>
            </a:fld>
            <a:endParaRPr lang="en-US" altLang="he-IL"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כותרת 1">
            <a:extLst>
              <a:ext uri="{FF2B5EF4-FFF2-40B4-BE49-F238E27FC236}">
                <a16:creationId xmlns:a16="http://schemas.microsoft.com/office/drawing/2014/main" id="{35195BAE-96F7-4A29-AA4A-32BA8F078E2C}"/>
              </a:ext>
            </a:extLst>
          </p:cNvPr>
          <p:cNvSpPr>
            <a:spLocks noGrp="1" noChangeArrowheads="1"/>
          </p:cNvSpPr>
          <p:nvPr>
            <p:ph type="title"/>
          </p:nvPr>
        </p:nvSpPr>
        <p:spPr>
          <a:xfrm>
            <a:off x="457200" y="0"/>
            <a:ext cx="8229600" cy="765175"/>
          </a:xfrm>
        </p:spPr>
        <p:txBody>
          <a:bodyPr/>
          <a:lstStyle/>
          <a:p>
            <a:r>
              <a:rPr lang="he-IL" altLang="he-IL" sz="3000" b="1" dirty="0">
                <a:solidFill>
                  <a:srgbClr val="000000"/>
                </a:solidFill>
              </a:rPr>
              <a:t>הטבות מס לעולים חדשים ותושבים חוזרים ותיקים</a:t>
            </a:r>
            <a:br>
              <a:rPr lang="he-IL" altLang="he-IL" b="1" dirty="0">
                <a:solidFill>
                  <a:srgbClr val="000000"/>
                </a:solidFill>
              </a:rPr>
            </a:br>
            <a:r>
              <a:rPr lang="he-IL" altLang="he-IL" sz="2000" b="1" dirty="0">
                <a:solidFill>
                  <a:srgbClr val="000000"/>
                </a:solidFill>
              </a:rPr>
              <a:t>פטור מהגשת דין וחשבון</a:t>
            </a:r>
            <a:endParaRPr lang="he-IL" altLang="he-IL" sz="2000" dirty="0"/>
          </a:p>
        </p:txBody>
      </p:sp>
      <p:sp>
        <p:nvSpPr>
          <p:cNvPr id="40963" name="מציין מיקום תוכן 2">
            <a:extLst>
              <a:ext uri="{FF2B5EF4-FFF2-40B4-BE49-F238E27FC236}">
                <a16:creationId xmlns:a16="http://schemas.microsoft.com/office/drawing/2014/main" id="{4754F382-37B9-422F-8BE9-3D4CD0EA2C05}"/>
              </a:ext>
            </a:extLst>
          </p:cNvPr>
          <p:cNvSpPr>
            <a:spLocks noGrp="1" noChangeArrowheads="1"/>
          </p:cNvSpPr>
          <p:nvPr>
            <p:ph idx="1"/>
          </p:nvPr>
        </p:nvSpPr>
        <p:spPr>
          <a:xfrm>
            <a:off x="457200" y="1268413"/>
            <a:ext cx="8229600" cy="4857750"/>
          </a:xfrm>
        </p:spPr>
        <p:txBody>
          <a:bodyPr/>
          <a:lstStyle/>
          <a:p>
            <a:pPr algn="just">
              <a:spcBef>
                <a:spcPts val="0"/>
              </a:spcBef>
              <a:spcAft>
                <a:spcPts val="600"/>
              </a:spcAft>
            </a:pPr>
            <a:r>
              <a:rPr lang="he-IL" altLang="he-IL" sz="3000" dirty="0"/>
              <a:t>עולה חדש ותושב חוזר ותיק פטורים מהגשת דו"ח שנתי בגין נכסים והכנסות מחוץ לישראל בתקופת הפטור.</a:t>
            </a:r>
          </a:p>
          <a:p>
            <a:pPr algn="just">
              <a:spcBef>
                <a:spcPts val="0"/>
              </a:spcBef>
              <a:spcAft>
                <a:spcPts val="600"/>
              </a:spcAft>
            </a:pPr>
            <a:r>
              <a:rPr lang="he-IL" altLang="he-IL" sz="3000" dirty="0"/>
              <a:t>לפי עמדת רשות המסים בחוזר 1/2011 קיימת חובת דיווח במידה ומדובר בבעל שליטה המחזיק בחברה זרה שעיקר שוויה נובע מרכוש בישראל ובמידה ולמעלה מ-25% מהכנסות החברה הופקו בישראל.</a:t>
            </a:r>
          </a:p>
          <a:p>
            <a:pPr algn="just">
              <a:spcBef>
                <a:spcPts val="0"/>
              </a:spcBef>
              <a:spcAft>
                <a:spcPts val="600"/>
              </a:spcAft>
            </a:pPr>
            <a:r>
              <a:rPr lang="he-IL" altLang="he-IL" sz="3000" dirty="0"/>
              <a:t>הדבר נכון גם לגבי אי חובת דיווח בגין נכסים מחוץ לישראל במסגרת הצהרת הון.</a:t>
            </a:r>
          </a:p>
          <a:p>
            <a:endParaRPr lang="he-IL" altLang="he-IL" dirty="0"/>
          </a:p>
        </p:txBody>
      </p:sp>
      <p:sp>
        <p:nvSpPr>
          <p:cNvPr id="40964" name="מציין מיקום של מספר שקופית 1">
            <a:extLst>
              <a:ext uri="{FF2B5EF4-FFF2-40B4-BE49-F238E27FC236}">
                <a16:creationId xmlns:a16="http://schemas.microsoft.com/office/drawing/2014/main" id="{A9A192DC-6E0C-4DA4-BE66-4820C93FC8A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9EF3D8E-6DAF-4883-A4EE-7B1E540A9E17}" type="slidenum">
              <a:rPr lang="he-IL" altLang="he-IL" sz="1400" smtClean="0"/>
              <a:pPr algn="l">
                <a:spcBef>
                  <a:spcPct val="0"/>
                </a:spcBef>
                <a:buFontTx/>
                <a:buNone/>
              </a:pPr>
              <a:t>26</a:t>
            </a:fld>
            <a:endParaRPr lang="en-US" altLang="he-IL" sz="1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כותרת 1">
            <a:extLst>
              <a:ext uri="{FF2B5EF4-FFF2-40B4-BE49-F238E27FC236}">
                <a16:creationId xmlns:a16="http://schemas.microsoft.com/office/drawing/2014/main" id="{9D710CD6-D000-4335-B2E5-BF38A0D40B6D}"/>
              </a:ext>
            </a:extLst>
          </p:cNvPr>
          <p:cNvSpPr>
            <a:spLocks noGrp="1" noChangeArrowheads="1"/>
          </p:cNvSpPr>
          <p:nvPr>
            <p:ph type="title"/>
          </p:nvPr>
        </p:nvSpPr>
        <p:spPr>
          <a:xfrm>
            <a:off x="457200" y="0"/>
            <a:ext cx="8229600" cy="765175"/>
          </a:xfrm>
        </p:spPr>
        <p:txBody>
          <a:bodyPr/>
          <a:lstStyle/>
          <a:p>
            <a:r>
              <a:rPr lang="he-IL" altLang="he-IL" sz="2600" b="1" dirty="0"/>
              <a:t>תהיות לגבי חבות המס של חברה הזרה המנוהלת על ידי עולה חדש או תושב חוזר ותיק</a:t>
            </a: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30213" y="1000125"/>
            <a:ext cx="8229600" cy="4857750"/>
          </a:xfrm>
        </p:spPr>
        <p:txBody>
          <a:bodyPr/>
          <a:lstStyle/>
          <a:p>
            <a:pPr marL="514350" indent="-514350" algn="just">
              <a:spcBef>
                <a:spcPts val="0"/>
              </a:spcBef>
              <a:spcAft>
                <a:spcPts val="600"/>
              </a:spcAft>
              <a:buFontTx/>
              <a:buAutoNum type="arabicPeriod"/>
              <a:defRPr/>
            </a:pPr>
            <a:r>
              <a:rPr lang="he-IL" sz="2800" dirty="0"/>
              <a:t>האם גישת רשות המסים לפיה ניהול חברה זרה מישראל בתקופת </a:t>
            </a:r>
            <a:r>
              <a:rPr lang="he-IL" sz="2800"/>
              <a:t>הפטור יוצר </a:t>
            </a:r>
            <a:r>
              <a:rPr lang="he-IL" sz="2800" dirty="0"/>
              <a:t>בה מוסד קבע אינו עומד בסתירה להוראות החוק, ובפרט לפטור מאי דיווח על הכנסות מחו"ל (לרבות עמדה חייבת בדיווח 13/2016 אשר עצם ציונה בדו"ח השנתי מבטל בפועל את הפטור מדיווח)?</a:t>
            </a:r>
          </a:p>
          <a:p>
            <a:pPr marL="514350" indent="-514350" algn="just">
              <a:spcBef>
                <a:spcPts val="0"/>
              </a:spcBef>
              <a:spcAft>
                <a:spcPts val="600"/>
              </a:spcAft>
              <a:buFontTx/>
              <a:buAutoNum type="arabicPeriod"/>
              <a:defRPr/>
            </a:pPr>
            <a:r>
              <a:rPr lang="he-IL" sz="2800" dirty="0"/>
              <a:t>האם חברה זרה אשר כולה מנוהלת מישראל בתקופת הפטור </a:t>
            </a:r>
            <a:r>
              <a:rPr lang="he-IL" sz="2800" dirty="0" err="1"/>
              <a:t>תמוסה</a:t>
            </a:r>
            <a:r>
              <a:rPr lang="he-IL" sz="2800" dirty="0"/>
              <a:t> כולה בישראל? אם כן, האם הדבר לא מעקר מתוכן את הפטור אשר הקנה המחוקק לעולים חדשים ותושבים חוזרים ותיקים?</a:t>
            </a:r>
          </a:p>
          <a:p>
            <a:pPr marL="514350" indent="-514350" algn="just">
              <a:buFontTx/>
              <a:buAutoNum type="arabicPeriod"/>
              <a:defRPr/>
            </a:pPr>
            <a:endParaRPr lang="he-IL" sz="2750" dirty="0"/>
          </a:p>
          <a:p>
            <a:pPr marL="514350" indent="-514350" algn="just">
              <a:buFontTx/>
              <a:buAutoNum type="arabicPeriod"/>
              <a:defRPr/>
            </a:pPr>
            <a:endParaRPr lang="he-IL" sz="2750" dirty="0"/>
          </a:p>
          <a:p>
            <a:pPr marL="514350" indent="-514350" algn="just">
              <a:buFontTx/>
              <a:buAutoNum type="arabicPeriod"/>
              <a:defRPr/>
            </a:pPr>
            <a:endParaRPr lang="he-IL" sz="2750" dirty="0"/>
          </a:p>
          <a:p>
            <a:pPr marL="514350" indent="-514350" algn="just">
              <a:buFontTx/>
              <a:buAutoNum type="arabicPeriod"/>
              <a:defRPr/>
            </a:pPr>
            <a:endParaRPr lang="he-IL" sz="2750" dirty="0"/>
          </a:p>
        </p:txBody>
      </p:sp>
      <p:sp>
        <p:nvSpPr>
          <p:cNvPr id="41988" name="מציין מיקום של מספר שקופית 1">
            <a:extLst>
              <a:ext uri="{FF2B5EF4-FFF2-40B4-BE49-F238E27FC236}">
                <a16:creationId xmlns:a16="http://schemas.microsoft.com/office/drawing/2014/main" id="{123683DD-83BB-4008-8314-4BF685F3D5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E123CE4-7A4A-463F-8C3E-D162C74EB79A}" type="slidenum">
              <a:rPr lang="he-IL" altLang="he-IL" sz="1400" smtClean="0"/>
              <a:pPr algn="l">
                <a:spcBef>
                  <a:spcPct val="0"/>
                </a:spcBef>
                <a:buFontTx/>
                <a:buNone/>
              </a:pPr>
              <a:t>27</a:t>
            </a:fld>
            <a:endParaRPr lang="en-US" altLang="he-IL" sz="1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Text Box 9">
            <a:extLst>
              <a:ext uri="{FF2B5EF4-FFF2-40B4-BE49-F238E27FC236}">
                <a16:creationId xmlns:a16="http://schemas.microsoft.com/office/drawing/2014/main" id="{B050A6DD-45FD-4E94-9B75-40603F44B2C2}"/>
              </a:ext>
            </a:extLst>
          </p:cNvPr>
          <p:cNvSpPr txBox="1">
            <a:spLocks noChangeArrowheads="1"/>
          </p:cNvSpPr>
          <p:nvPr/>
        </p:nvSpPr>
        <p:spPr bwMode="auto">
          <a:xfrm>
            <a:off x="1600200" y="1641475"/>
            <a:ext cx="6043613" cy="235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defRPr/>
            </a:pPr>
            <a:r>
              <a:rPr lang="he-IL" altLang="he-IL" sz="4400" b="1" dirty="0"/>
              <a:t>תודה</a:t>
            </a:r>
          </a:p>
          <a:p>
            <a:pPr algn="ctr" rtl="1" eaLnBrk="1" hangingPunct="1">
              <a:spcBef>
                <a:spcPts val="600"/>
              </a:spcBef>
              <a:defRPr/>
            </a:pPr>
            <a:r>
              <a:rPr lang="he-IL" altLang="he-IL" sz="2200" b="1" dirty="0"/>
              <a:t>עו"ד (רו"ח) גיא חן</a:t>
            </a:r>
          </a:p>
          <a:p>
            <a:pPr algn="ctr" rtl="1" eaLnBrk="1" hangingPunct="1">
              <a:spcBef>
                <a:spcPts val="600"/>
              </a:spcBef>
              <a:defRPr/>
            </a:pPr>
            <a:endParaRPr lang="he-IL" altLang="he-IL" sz="2200" b="1" dirty="0"/>
          </a:p>
          <a:p>
            <a:pPr algn="ctr" rtl="1" eaLnBrk="1" hangingPunct="1">
              <a:spcBef>
                <a:spcPts val="600"/>
              </a:spcBef>
              <a:defRPr/>
            </a:pPr>
            <a:r>
              <a:rPr lang="he-IL" altLang="he-IL" sz="2200" b="1" dirty="0"/>
              <a:t>טל': 077-6467030 פקס': 077-6467031</a:t>
            </a:r>
          </a:p>
          <a:p>
            <a:pPr algn="ctr" rtl="1" eaLnBrk="1" hangingPunct="1">
              <a:defRPr/>
            </a:pPr>
            <a:r>
              <a:rPr lang="en-US" altLang="he-IL" sz="2200" dirty="0">
                <a:latin typeface="+mn-lt"/>
                <a:hlinkClick r:id="rId3"/>
              </a:rPr>
              <a:t>guy@sagilaw.com</a:t>
            </a:r>
            <a:endParaRPr lang="en-US" altLang="he-IL" sz="2200" dirty="0">
              <a:latin typeface="+mn-lt"/>
            </a:endParaRPr>
          </a:p>
        </p:txBody>
      </p:sp>
      <p:sp>
        <p:nvSpPr>
          <p:cNvPr id="43011" name="מציין מיקום של מספר שקופית 1">
            <a:extLst>
              <a:ext uri="{FF2B5EF4-FFF2-40B4-BE49-F238E27FC236}">
                <a16:creationId xmlns:a16="http://schemas.microsoft.com/office/drawing/2014/main" id="{8DF4A60B-59BB-4177-8AD6-A146F9A6B1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5EA14A9-4E09-4FF4-BDDA-087B01DFB5C6}" type="slidenum">
              <a:rPr lang="he-IL" altLang="he-IL" sz="1400" smtClean="0"/>
              <a:pPr algn="l">
                <a:spcBef>
                  <a:spcPct val="0"/>
                </a:spcBef>
                <a:buFontTx/>
                <a:buNone/>
              </a:pPr>
              <a:t>28</a:t>
            </a:fld>
            <a:endParaRPr lang="en-US" altLang="he-IL" sz="140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A6C00B9-5B45-4801-90C4-DF0E701667CF}"/>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הגדרות – תושב ישראל לראשונה, תושב חוזר ותיק, תושב חוזר (רגיל)</a:t>
            </a:r>
          </a:p>
        </p:txBody>
      </p:sp>
      <p:sp>
        <p:nvSpPr>
          <p:cNvPr id="21507" name="מציין מיקום של מספר שקופית 1">
            <a:extLst>
              <a:ext uri="{FF2B5EF4-FFF2-40B4-BE49-F238E27FC236}">
                <a16:creationId xmlns:a16="http://schemas.microsoft.com/office/drawing/2014/main" id="{D7BBAC19-334E-4DCA-8678-EF1C943664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1FCF507-7B83-4EF2-B69F-780F4F00AA46}" type="slidenum">
              <a:rPr lang="he-IL" altLang="he-IL" sz="1400" smtClean="0"/>
              <a:pPr algn="l">
                <a:spcBef>
                  <a:spcPct val="0"/>
                </a:spcBef>
                <a:buFontTx/>
                <a:buNone/>
              </a:pPr>
              <a:t>3</a:t>
            </a:fld>
            <a:endParaRPr lang="en-US" altLang="he-IL"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כותרת 1">
            <a:extLst>
              <a:ext uri="{FF2B5EF4-FFF2-40B4-BE49-F238E27FC236}">
                <a16:creationId xmlns:a16="http://schemas.microsoft.com/office/drawing/2014/main" id="{2CEB6FD6-C612-4A4C-9F17-0267B6E0C3CF}"/>
              </a:ext>
            </a:extLst>
          </p:cNvPr>
          <p:cNvSpPr>
            <a:spLocks noGrp="1" noChangeArrowheads="1"/>
          </p:cNvSpPr>
          <p:nvPr>
            <p:ph type="title"/>
          </p:nvPr>
        </p:nvSpPr>
        <p:spPr>
          <a:xfrm>
            <a:off x="457200" y="0"/>
            <a:ext cx="8229600" cy="765175"/>
          </a:xfrm>
        </p:spPr>
        <p:txBody>
          <a:bodyPr/>
          <a:lstStyle/>
          <a:p>
            <a:r>
              <a:rPr lang="he-IL" altLang="he-IL"/>
              <a:t>הגדרות</a:t>
            </a:r>
          </a:p>
        </p:txBody>
      </p:sp>
      <p:sp>
        <p:nvSpPr>
          <p:cNvPr id="3" name="מציין מיקום תוכן 2">
            <a:extLst>
              <a:ext uri="{FF2B5EF4-FFF2-40B4-BE49-F238E27FC236}">
                <a16:creationId xmlns:a16="http://schemas.microsoft.com/office/drawing/2014/main" id="{0C744C17-D217-481F-9412-11C4631E0B94}"/>
              </a:ext>
            </a:extLst>
          </p:cNvPr>
          <p:cNvSpPr>
            <a:spLocks noGrp="1"/>
          </p:cNvSpPr>
          <p:nvPr>
            <p:ph idx="1"/>
          </p:nvPr>
        </p:nvSpPr>
        <p:spPr>
          <a:xfrm>
            <a:off x="457200" y="1268413"/>
            <a:ext cx="8229600" cy="4857750"/>
          </a:xfrm>
        </p:spPr>
        <p:txBody>
          <a:bodyPr/>
          <a:lstStyle/>
          <a:p>
            <a:pPr algn="just">
              <a:spcBef>
                <a:spcPts val="0"/>
              </a:spcBef>
              <a:spcAft>
                <a:spcPts val="600"/>
              </a:spcAft>
              <a:defRPr/>
            </a:pPr>
            <a:r>
              <a:rPr lang="he-IL" b="1" u="sng" dirty="0"/>
              <a:t>תושב ישראל לראשונה (עולה חדש)</a:t>
            </a:r>
            <a:r>
              <a:rPr lang="he-IL" b="1" dirty="0"/>
              <a:t> </a:t>
            </a:r>
            <a:r>
              <a:rPr lang="he-IL" dirty="0"/>
              <a:t>– יחיד שנהיה תושב ישראל ולא היה תושב ישראל בעבר.</a:t>
            </a:r>
          </a:p>
          <a:p>
            <a:pPr algn="just">
              <a:spcBef>
                <a:spcPts val="0"/>
              </a:spcBef>
              <a:spcAft>
                <a:spcPts val="600"/>
              </a:spcAft>
              <a:defRPr/>
            </a:pPr>
            <a:endParaRPr lang="he-IL" sz="1600" b="1" u="sng" dirty="0"/>
          </a:p>
          <a:p>
            <a:pPr algn="just">
              <a:spcBef>
                <a:spcPts val="0"/>
              </a:spcBef>
              <a:spcAft>
                <a:spcPts val="600"/>
              </a:spcAft>
              <a:defRPr/>
            </a:pPr>
            <a:r>
              <a:rPr lang="he-IL" b="1" u="sng" dirty="0"/>
              <a:t>תושב חוזר ותיק</a:t>
            </a:r>
            <a:r>
              <a:rPr lang="he-IL" dirty="0"/>
              <a:t> (לאחר תיקון 168, תקף לגבי יחידים ששבו לישראל החל מה- 1.1.07) – יחיד ששב והיה לתושב ישראל לאחר שהייה כתושב חוץ במשך עשר שנים רצופות (או חמש שנים אם חזר לישראל בין השנים 2007-2009).</a:t>
            </a:r>
          </a:p>
          <a:p>
            <a:pPr marL="0" indent="0" algn="just">
              <a:buFontTx/>
              <a:buNone/>
              <a:defRPr/>
            </a:pPr>
            <a:endParaRPr lang="he-IL" dirty="0"/>
          </a:p>
        </p:txBody>
      </p:sp>
      <p:sp>
        <p:nvSpPr>
          <p:cNvPr id="22532" name="מציין מיקום של מספר שקופית 1">
            <a:extLst>
              <a:ext uri="{FF2B5EF4-FFF2-40B4-BE49-F238E27FC236}">
                <a16:creationId xmlns:a16="http://schemas.microsoft.com/office/drawing/2014/main" id="{F91A67DA-7C38-4315-9FB6-F4B55FAA33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1EAA543-22AE-4C69-902B-155C098B2D5C}" type="slidenum">
              <a:rPr lang="he-IL" altLang="he-IL" sz="1400" smtClean="0"/>
              <a:pPr algn="l">
                <a:spcBef>
                  <a:spcPct val="0"/>
                </a:spcBef>
                <a:buFontTx/>
                <a:buNone/>
              </a:pPr>
              <a:t>4</a:t>
            </a:fld>
            <a:endParaRPr lang="en-US" altLang="he-IL"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כותרת 1">
            <a:extLst>
              <a:ext uri="{FF2B5EF4-FFF2-40B4-BE49-F238E27FC236}">
                <a16:creationId xmlns:a16="http://schemas.microsoft.com/office/drawing/2014/main" id="{9EA9C53A-0ED9-4BBD-885D-DB8A85FDCF8C}"/>
              </a:ext>
            </a:extLst>
          </p:cNvPr>
          <p:cNvSpPr>
            <a:spLocks noGrp="1" noChangeArrowheads="1"/>
          </p:cNvSpPr>
          <p:nvPr>
            <p:ph type="title"/>
          </p:nvPr>
        </p:nvSpPr>
        <p:spPr>
          <a:xfrm>
            <a:off x="457200" y="0"/>
            <a:ext cx="8229600" cy="765175"/>
          </a:xfrm>
        </p:spPr>
        <p:txBody>
          <a:bodyPr/>
          <a:lstStyle/>
          <a:p>
            <a:r>
              <a:rPr lang="he-IL" altLang="he-IL"/>
              <a:t>הגדרות (המשך)</a:t>
            </a:r>
          </a:p>
        </p:txBody>
      </p:sp>
      <p:sp>
        <p:nvSpPr>
          <p:cNvPr id="23555" name="מציין מיקום תוכן 2">
            <a:extLst>
              <a:ext uri="{FF2B5EF4-FFF2-40B4-BE49-F238E27FC236}">
                <a16:creationId xmlns:a16="http://schemas.microsoft.com/office/drawing/2014/main" id="{B14715C9-AD07-409D-91BC-400AB9B3DC56}"/>
              </a:ext>
            </a:extLst>
          </p:cNvPr>
          <p:cNvSpPr>
            <a:spLocks noGrp="1" noChangeArrowheads="1"/>
          </p:cNvSpPr>
          <p:nvPr>
            <p:ph idx="1"/>
          </p:nvPr>
        </p:nvSpPr>
        <p:spPr>
          <a:xfrm>
            <a:off x="457200" y="1268413"/>
            <a:ext cx="8229600" cy="4857750"/>
          </a:xfrm>
        </p:spPr>
        <p:txBody>
          <a:bodyPr/>
          <a:lstStyle/>
          <a:p>
            <a:pPr algn="just">
              <a:spcBef>
                <a:spcPts val="0"/>
              </a:spcBef>
              <a:spcAft>
                <a:spcPts val="600"/>
              </a:spcAft>
            </a:pPr>
            <a:r>
              <a:rPr lang="he-IL" altLang="he-IL" b="1" u="sng" dirty="0"/>
              <a:t>תושב חוזר (רגיל)</a:t>
            </a:r>
            <a:r>
              <a:rPr lang="he-IL" altLang="he-IL" b="1" dirty="0"/>
              <a:t> </a:t>
            </a:r>
            <a:r>
              <a:rPr lang="he-IL" altLang="he-IL" dirty="0"/>
              <a:t>– יחיד ששב והיה לתושב ישראל לאחר שהייה כתושב חוץ במשך שש שנים רצופות לפחות (חל על יחיד </a:t>
            </a:r>
            <a:r>
              <a:rPr lang="he-IL" altLang="he-IL" b="1" dirty="0"/>
              <a:t>שחדל</a:t>
            </a:r>
            <a:r>
              <a:rPr lang="he-IL" altLang="he-IL" dirty="0"/>
              <a:t> להיות תושב ישראל החל מ- 1.1.2009. לפני כן, נדרשו רק שלוש שנות שהייה כתושב חוץ).</a:t>
            </a:r>
          </a:p>
        </p:txBody>
      </p:sp>
      <p:sp>
        <p:nvSpPr>
          <p:cNvPr id="23556" name="מציין מיקום של מספר שקופית 1">
            <a:extLst>
              <a:ext uri="{FF2B5EF4-FFF2-40B4-BE49-F238E27FC236}">
                <a16:creationId xmlns:a16="http://schemas.microsoft.com/office/drawing/2014/main" id="{5A40333F-D29A-4F8E-80F8-6C735021B02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35B7216E-B04F-4112-A3A2-B81FEACCAF96}" type="slidenum">
              <a:rPr lang="he-IL" altLang="he-IL" sz="1400" smtClean="0"/>
              <a:pPr algn="l">
                <a:spcBef>
                  <a:spcPct val="0"/>
                </a:spcBef>
                <a:buFontTx/>
                <a:buNone/>
              </a:pPr>
              <a:t>5</a:t>
            </a:fld>
            <a:endParaRPr lang="en-US" altLang="he-IL"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60CE85D-2D17-4C6A-8F88-5D6DD90F15C0}"/>
              </a:ext>
            </a:extLst>
          </p:cNvPr>
          <p:cNvSpPr>
            <a:spLocks noGrp="1" noChangeArrowheads="1"/>
          </p:cNvSpPr>
          <p:nvPr>
            <p:ph idx="1"/>
          </p:nvPr>
        </p:nvSpPr>
        <p:spPr>
          <a:xfrm>
            <a:off x="428625" y="134938"/>
            <a:ext cx="8229600" cy="5865812"/>
          </a:xfrm>
        </p:spPr>
        <p:txBody>
          <a:bodyPr/>
          <a:lstStyle/>
          <a:p>
            <a:pPr>
              <a:lnSpc>
                <a:spcPct val="90000"/>
              </a:lnSpc>
              <a:buFont typeface="Wingdings" panose="05000000000000000000" pitchFamily="2" charset="2"/>
              <a:buNone/>
              <a:defRPr/>
            </a:pPr>
            <a:endParaRPr lang="he-IL" altLang="he-IL" b="1" dirty="0"/>
          </a:p>
          <a:p>
            <a:pPr marL="0" indent="0" algn="just">
              <a:lnSpc>
                <a:spcPct val="90000"/>
              </a:lnSpc>
              <a:spcBef>
                <a:spcPct val="60000"/>
              </a:spcBef>
              <a:buFontTx/>
              <a:buNone/>
              <a:defRPr/>
            </a:pPr>
            <a:endParaRPr lang="he-IL" altLang="he-IL" sz="2400" dirty="0">
              <a:solidFill>
                <a:srgbClr val="FF0000"/>
              </a:solidFill>
            </a:endParaRPr>
          </a:p>
          <a:p>
            <a:pPr marL="0" indent="0" algn="just">
              <a:lnSpc>
                <a:spcPct val="90000"/>
              </a:lnSpc>
              <a:spcBef>
                <a:spcPct val="60000"/>
              </a:spcBef>
              <a:buFontTx/>
              <a:buNone/>
              <a:defRPr/>
            </a:pPr>
            <a:endParaRPr lang="he-IL" altLang="he-IL" sz="2400" dirty="0">
              <a:solidFill>
                <a:srgbClr val="FF0000"/>
              </a:solidFill>
            </a:endParaRPr>
          </a:p>
          <a:p>
            <a:pPr marL="0" indent="0" algn="ctr">
              <a:lnSpc>
                <a:spcPct val="90000"/>
              </a:lnSpc>
              <a:spcBef>
                <a:spcPct val="60000"/>
              </a:spcBef>
              <a:buFontTx/>
              <a:buNone/>
              <a:defRPr/>
            </a:pPr>
            <a:r>
              <a:rPr lang="he-IL" altLang="he-IL" sz="5400" dirty="0"/>
              <a:t>שנת הסתגלות</a:t>
            </a:r>
          </a:p>
        </p:txBody>
      </p:sp>
      <p:sp>
        <p:nvSpPr>
          <p:cNvPr id="17411" name="מציין מיקום של מספר שקופית 1">
            <a:extLst>
              <a:ext uri="{FF2B5EF4-FFF2-40B4-BE49-F238E27FC236}">
                <a16:creationId xmlns:a16="http://schemas.microsoft.com/office/drawing/2014/main" id="{D4CB5BB4-2CA5-4188-8041-B52FEA80E83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9269162-9BA7-46A7-B626-975E941FA63E}" type="slidenum">
              <a:rPr lang="he-IL" altLang="he-IL" sz="1400" smtClean="0"/>
              <a:pPr algn="l">
                <a:spcBef>
                  <a:spcPct val="0"/>
                </a:spcBef>
                <a:buFontTx/>
                <a:buNone/>
              </a:pPr>
              <a:t>6</a:t>
            </a:fld>
            <a:endParaRPr lang="en-US" altLang="he-IL" sz="1400"/>
          </a:p>
        </p:txBody>
      </p:sp>
    </p:spTree>
    <p:extLst>
      <p:ext uri="{BB962C8B-B14F-4D97-AF65-F5344CB8AC3E}">
        <p14:creationId xmlns:p14="http://schemas.microsoft.com/office/powerpoint/2010/main" val="1236916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כותרת 1">
            <a:extLst>
              <a:ext uri="{FF2B5EF4-FFF2-40B4-BE49-F238E27FC236}">
                <a16:creationId xmlns:a16="http://schemas.microsoft.com/office/drawing/2014/main" id="{2EA7E224-4A17-4E71-BEC6-78F1152E775E}"/>
              </a:ext>
            </a:extLst>
          </p:cNvPr>
          <p:cNvSpPr>
            <a:spLocks noGrp="1" noChangeArrowheads="1"/>
          </p:cNvSpPr>
          <p:nvPr>
            <p:ph type="title"/>
          </p:nvPr>
        </p:nvSpPr>
        <p:spPr>
          <a:xfrm>
            <a:off x="457200" y="0"/>
            <a:ext cx="8229600" cy="765175"/>
          </a:xfrm>
        </p:spPr>
        <p:txBody>
          <a:bodyPr/>
          <a:lstStyle/>
          <a:p>
            <a:r>
              <a:rPr lang="he-IL" altLang="he-IL" dirty="0"/>
              <a:t>שנת הסתגלות</a:t>
            </a:r>
          </a:p>
        </p:txBody>
      </p:sp>
      <p:sp>
        <p:nvSpPr>
          <p:cNvPr id="3" name="מציין מיקום תוכן 2">
            <a:extLst>
              <a:ext uri="{FF2B5EF4-FFF2-40B4-BE49-F238E27FC236}">
                <a16:creationId xmlns:a16="http://schemas.microsoft.com/office/drawing/2014/main" id="{AD2539B6-1858-48D0-979D-A7DF10C05193}"/>
              </a:ext>
            </a:extLst>
          </p:cNvPr>
          <p:cNvSpPr>
            <a:spLocks noGrp="1"/>
          </p:cNvSpPr>
          <p:nvPr>
            <p:ph idx="1"/>
          </p:nvPr>
        </p:nvSpPr>
        <p:spPr>
          <a:xfrm>
            <a:off x="457200" y="1268413"/>
            <a:ext cx="8229600" cy="4857750"/>
          </a:xfrm>
        </p:spPr>
        <p:txBody>
          <a:bodyPr/>
          <a:lstStyle/>
          <a:p>
            <a:pPr marL="0" indent="0" algn="just">
              <a:buFontTx/>
              <a:buNone/>
              <a:defRPr/>
            </a:pPr>
            <a:r>
              <a:rPr lang="he-IL" sz="2900" dirty="0"/>
              <a:t>מנגנון המעניק לעולה חדש או תושב חוזר ותיק להמשיך ולהיחשב כתושב חוץ כמשך שנה ממועד שבו נהיה תושב ישראל:</a:t>
            </a:r>
          </a:p>
          <a:p>
            <a:pPr algn="just">
              <a:buFont typeface="Arial" panose="020B0604020202020204" pitchFamily="34" charset="0"/>
              <a:buChar char="•"/>
              <a:defRPr/>
            </a:pPr>
            <a:r>
              <a:rPr lang="he-IL" sz="2900" dirty="0"/>
              <a:t>יש חובה ליתן הודעה למשרד הקליטה תוך 90 יום מיום ההגעה לישראל </a:t>
            </a:r>
            <a:r>
              <a:rPr lang="he-IL" sz="2900" dirty="0">
                <a:hlinkClick r:id="rId2" action="ppaction://hlinkfile"/>
              </a:rPr>
              <a:t>בטופס ייעודי</a:t>
            </a:r>
            <a:r>
              <a:rPr lang="he-IL" sz="2900" dirty="0"/>
              <a:t> (בהחלטת מיסוי 2597/13 לא אושרה שנת הסתגלות אשר ההודעה לגביה לא ניתנה במהלך ה- 90 יום).</a:t>
            </a:r>
          </a:p>
          <a:p>
            <a:pPr algn="just">
              <a:buFont typeface="Arial" panose="020B0604020202020204" pitchFamily="34" charset="0"/>
              <a:buChar char="•"/>
              <a:defRPr/>
            </a:pPr>
            <a:r>
              <a:rPr lang="he-IL" sz="2900" dirty="0"/>
              <a:t>בשנה זו היחיד נחשב כתושב חוץ – לא יינתן אישור על תושבות ולא יחולו לגביו הוראות האמנות למניעת כפל מס עם ישראל.</a:t>
            </a:r>
          </a:p>
          <a:p>
            <a:pPr>
              <a:buFont typeface="Arial" panose="020B0604020202020204" pitchFamily="34" charset="0"/>
              <a:buChar char="•"/>
              <a:defRPr/>
            </a:pPr>
            <a:endParaRPr lang="he-IL" sz="2900" dirty="0"/>
          </a:p>
        </p:txBody>
      </p:sp>
      <p:sp>
        <p:nvSpPr>
          <p:cNvPr id="18436" name="מציין מיקום של מספר שקופית 1">
            <a:extLst>
              <a:ext uri="{FF2B5EF4-FFF2-40B4-BE49-F238E27FC236}">
                <a16:creationId xmlns:a16="http://schemas.microsoft.com/office/drawing/2014/main" id="{7E3F57BF-43D9-4DA4-88B2-A8571D2C6C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0E795CC-E677-47E0-A440-4E17C4A2D81F}" type="slidenum">
              <a:rPr lang="he-IL" altLang="he-IL" sz="1400" smtClean="0"/>
              <a:pPr algn="l">
                <a:spcBef>
                  <a:spcPct val="0"/>
                </a:spcBef>
                <a:buFontTx/>
                <a:buNone/>
              </a:pPr>
              <a:t>7</a:t>
            </a:fld>
            <a:endParaRPr lang="en-US" altLang="he-IL" sz="1400"/>
          </a:p>
        </p:txBody>
      </p:sp>
    </p:spTree>
    <p:extLst>
      <p:ext uri="{BB962C8B-B14F-4D97-AF65-F5344CB8AC3E}">
        <p14:creationId xmlns:p14="http://schemas.microsoft.com/office/powerpoint/2010/main" val="56079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כותרת 1">
            <a:extLst>
              <a:ext uri="{FF2B5EF4-FFF2-40B4-BE49-F238E27FC236}">
                <a16:creationId xmlns:a16="http://schemas.microsoft.com/office/drawing/2014/main" id="{E96AA24B-844B-4F9A-B95E-FD174D1D1766}"/>
              </a:ext>
            </a:extLst>
          </p:cNvPr>
          <p:cNvSpPr>
            <a:spLocks noGrp="1" noChangeArrowheads="1"/>
          </p:cNvSpPr>
          <p:nvPr>
            <p:ph type="title"/>
          </p:nvPr>
        </p:nvSpPr>
        <p:spPr>
          <a:xfrm>
            <a:off x="457200" y="0"/>
            <a:ext cx="8229600" cy="765175"/>
          </a:xfrm>
        </p:spPr>
        <p:txBody>
          <a:bodyPr/>
          <a:lstStyle/>
          <a:p>
            <a:r>
              <a:rPr lang="he-IL" altLang="he-IL"/>
              <a:t>שנת הסתגלות (המשך)</a:t>
            </a:r>
          </a:p>
        </p:txBody>
      </p:sp>
      <p:sp>
        <p:nvSpPr>
          <p:cNvPr id="19459" name="מציין מיקום תוכן 2">
            <a:extLst>
              <a:ext uri="{FF2B5EF4-FFF2-40B4-BE49-F238E27FC236}">
                <a16:creationId xmlns:a16="http://schemas.microsoft.com/office/drawing/2014/main" id="{5103AFE2-F90E-4FB8-B907-0247BD43CC65}"/>
              </a:ext>
            </a:extLst>
          </p:cNvPr>
          <p:cNvSpPr>
            <a:spLocks noGrp="1" noChangeArrowheads="1"/>
          </p:cNvSpPr>
          <p:nvPr>
            <p:ph idx="1"/>
          </p:nvPr>
        </p:nvSpPr>
        <p:spPr>
          <a:xfrm>
            <a:off x="457200" y="1268413"/>
            <a:ext cx="8229600" cy="4857750"/>
          </a:xfrm>
        </p:spPr>
        <p:txBody>
          <a:bodyPr/>
          <a:lstStyle/>
          <a:p>
            <a:pPr algn="just"/>
            <a:r>
              <a:rPr lang="he-IL" altLang="he-IL" dirty="0"/>
              <a:t>לא יחול מס יציאה (סעיף 100א) אם חזר לחו"ל לפני תום השנה.</a:t>
            </a:r>
          </a:p>
          <a:p>
            <a:pPr algn="just"/>
            <a:r>
              <a:rPr lang="he-IL" altLang="he-IL" dirty="0"/>
              <a:t>החזקת היחיד בחברה תחשב כהחזקת תושב חוץ.</a:t>
            </a:r>
          </a:p>
          <a:p>
            <a:pPr algn="just"/>
            <a:r>
              <a:rPr lang="he-IL" altLang="he-IL" dirty="0"/>
              <a:t>במהלך השנה זכאי לפטורים הניתנים לתושבי חוץ (למשל: פטור מרווח הון על מכירת מניות של חברה ישראלית).</a:t>
            </a:r>
          </a:p>
          <a:p>
            <a:pPr algn="just"/>
            <a:r>
              <a:rPr lang="he-IL" altLang="he-IL" dirty="0"/>
              <a:t>היחיד לא זכאי לנקודות זיכוי הניתנות לתושב ישראל.</a:t>
            </a:r>
          </a:p>
        </p:txBody>
      </p:sp>
      <p:sp>
        <p:nvSpPr>
          <p:cNvPr id="19460" name="מציין מיקום של מספר שקופית 1">
            <a:extLst>
              <a:ext uri="{FF2B5EF4-FFF2-40B4-BE49-F238E27FC236}">
                <a16:creationId xmlns:a16="http://schemas.microsoft.com/office/drawing/2014/main" id="{FB4B2A60-D226-4166-8D09-EB28123D18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BD48B34-79BC-4FDF-BE06-4A2C63234A90}" type="slidenum">
              <a:rPr lang="he-IL" altLang="he-IL" sz="1400" smtClean="0"/>
              <a:pPr algn="l">
                <a:spcBef>
                  <a:spcPct val="0"/>
                </a:spcBef>
                <a:buFontTx/>
                <a:buNone/>
              </a:pPr>
              <a:t>8</a:t>
            </a:fld>
            <a:endParaRPr lang="en-US" altLang="he-IL" sz="1400"/>
          </a:p>
        </p:txBody>
      </p:sp>
    </p:spTree>
    <p:extLst>
      <p:ext uri="{BB962C8B-B14F-4D97-AF65-F5344CB8AC3E}">
        <p14:creationId xmlns:p14="http://schemas.microsoft.com/office/powerpoint/2010/main" val="3564287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כותרת 1">
            <a:extLst>
              <a:ext uri="{FF2B5EF4-FFF2-40B4-BE49-F238E27FC236}">
                <a16:creationId xmlns:a16="http://schemas.microsoft.com/office/drawing/2014/main" id="{CA640802-480C-4E42-954C-C9BE4FD58177}"/>
              </a:ext>
            </a:extLst>
          </p:cNvPr>
          <p:cNvSpPr>
            <a:spLocks noGrp="1" noChangeArrowheads="1"/>
          </p:cNvSpPr>
          <p:nvPr>
            <p:ph type="title"/>
          </p:nvPr>
        </p:nvSpPr>
        <p:spPr>
          <a:xfrm>
            <a:off x="457200" y="0"/>
            <a:ext cx="8229600" cy="765175"/>
          </a:xfrm>
        </p:spPr>
        <p:txBody>
          <a:bodyPr/>
          <a:lstStyle/>
          <a:p>
            <a:r>
              <a:rPr lang="he-IL" altLang="he-IL"/>
              <a:t>שנת הסתגלות (המשך)</a:t>
            </a:r>
          </a:p>
        </p:txBody>
      </p:sp>
      <p:sp>
        <p:nvSpPr>
          <p:cNvPr id="20483" name="מציין מיקום תוכן 2">
            <a:extLst>
              <a:ext uri="{FF2B5EF4-FFF2-40B4-BE49-F238E27FC236}">
                <a16:creationId xmlns:a16="http://schemas.microsoft.com/office/drawing/2014/main" id="{0D852534-947F-4980-8785-FEC9C489FB09}"/>
              </a:ext>
            </a:extLst>
          </p:cNvPr>
          <p:cNvSpPr>
            <a:spLocks noGrp="1" noChangeArrowheads="1"/>
          </p:cNvSpPr>
          <p:nvPr>
            <p:ph idx="1"/>
          </p:nvPr>
        </p:nvSpPr>
        <p:spPr>
          <a:xfrm>
            <a:off x="457200" y="1268413"/>
            <a:ext cx="8229600" cy="4857750"/>
          </a:xfrm>
        </p:spPr>
        <p:txBody>
          <a:bodyPr/>
          <a:lstStyle/>
          <a:p>
            <a:pPr algn="just"/>
            <a:r>
              <a:rPr lang="he-IL" altLang="he-IL" sz="2700" dirty="0"/>
              <a:t>אם היחיד נשאר בישראל בתום שנת ההסתגלות – שנה זו תימנה בתקופת הפטור (קרי, יישארו לו 9 שנות הטבות מס).</a:t>
            </a:r>
          </a:p>
          <a:p>
            <a:pPr algn="just"/>
            <a:r>
              <a:rPr lang="he-IL" altLang="he-IL" sz="2700" dirty="0"/>
              <a:t>אם היחיד יעזוב את ישראל לפני תום תקופת ההסתגלות – הוא ייחשב כמי שלא עלה או חזר לישראל מלכתחילה.</a:t>
            </a:r>
          </a:p>
          <a:p>
            <a:pPr algn="just"/>
            <a:r>
              <a:rPr lang="he-IL" altLang="he-IL" sz="2700" dirty="0"/>
              <a:t>לפי עמדת רשות המסים, ניתן לבקש שנת הסתגלות פעם אחת בלבד.</a:t>
            </a:r>
          </a:p>
          <a:p>
            <a:pPr algn="just"/>
            <a:r>
              <a:rPr lang="he-IL" altLang="he-IL" sz="2700" dirty="0"/>
              <a:t>עמדה 12/2016 החייבת בדיווח – לא ניתן לבחור בשנת הסתגלות על מנת להשלים את תקופת השהייה מחוץ לישראל ל- 10 שנים לצורך קבלת הטבות של תושב חוזר ותיק.</a:t>
            </a:r>
          </a:p>
        </p:txBody>
      </p:sp>
      <p:sp>
        <p:nvSpPr>
          <p:cNvPr id="20484" name="מציין מיקום של מספר שקופית 1">
            <a:extLst>
              <a:ext uri="{FF2B5EF4-FFF2-40B4-BE49-F238E27FC236}">
                <a16:creationId xmlns:a16="http://schemas.microsoft.com/office/drawing/2014/main" id="{3679866E-134B-4012-B0B3-5FF1C2E976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9F07475C-4088-45E8-AAF5-24D0588C9DB5}" type="slidenum">
              <a:rPr lang="he-IL" altLang="he-IL" sz="1400" smtClean="0"/>
              <a:pPr algn="l">
                <a:spcBef>
                  <a:spcPct val="0"/>
                </a:spcBef>
                <a:buFontTx/>
                <a:buNone/>
              </a:pPr>
              <a:t>9</a:t>
            </a:fld>
            <a:endParaRPr lang="en-US" altLang="he-IL" sz="1400"/>
          </a:p>
        </p:txBody>
      </p:sp>
    </p:spTree>
    <p:extLst>
      <p:ext uri="{BB962C8B-B14F-4D97-AF65-F5344CB8AC3E}">
        <p14:creationId xmlns:p14="http://schemas.microsoft.com/office/powerpoint/2010/main" val="200998276"/>
      </p:ext>
    </p:extLst>
  </p:cSld>
  <p:clrMapOvr>
    <a:masterClrMapping/>
  </p:clrMapOvr>
</p:sld>
</file>

<file path=ppt/theme/theme1.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Stream</Template>
  <TotalTime>4141</TotalTime>
  <Words>1514</Words>
  <Application>Microsoft Office PowerPoint</Application>
  <PresentationFormat>‫הצגה על המסך (4:3)</PresentationFormat>
  <Paragraphs>169</Paragraphs>
  <Slides>28</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2</vt:i4>
      </vt:variant>
      <vt:variant>
        <vt:lpstr>כותרות שקופיות</vt:lpstr>
      </vt:variant>
      <vt:variant>
        <vt:i4>28</vt:i4>
      </vt:variant>
    </vt:vector>
  </HeadingPairs>
  <TitlesOfParts>
    <vt:vector size="35" baseType="lpstr">
      <vt:lpstr>Arial</vt:lpstr>
      <vt:lpstr>Calibri</vt:lpstr>
      <vt:lpstr>Garamond</vt:lpstr>
      <vt:lpstr>Times New Roman</vt:lpstr>
      <vt:lpstr>Wingdings</vt:lpstr>
      <vt:lpstr>עיצוב ברירת מחדל</vt:lpstr>
      <vt:lpstr>1_עיצוב ברירת מחדל</vt:lpstr>
      <vt:lpstr>       הקלות במס  נדב שגיא, עו"ד (רו"ח) </vt:lpstr>
      <vt:lpstr>מצגת של PowerPoint‏</vt:lpstr>
      <vt:lpstr>מצגת של PowerPoint‏</vt:lpstr>
      <vt:lpstr>הגדרות</vt:lpstr>
      <vt:lpstr>הגדרות (המשך)</vt:lpstr>
      <vt:lpstr>מצגת של PowerPoint‏</vt:lpstr>
      <vt:lpstr>שנת הסתגלות</vt:lpstr>
      <vt:lpstr>שנת הסתגלות (המשך)</vt:lpstr>
      <vt:lpstr>שנת הסתגלות (המשך)</vt:lpstr>
      <vt:lpstr>מצגת של PowerPoint‏</vt:lpstr>
      <vt:lpstr>הטבות מס לעולים חדשים ותושבים חוזרים ותיקים הכנסות פירותיות</vt:lpstr>
      <vt:lpstr>הטבות מס לעולים חדשים ותושבים חוזרים ותיקים הכנסות פירותיות – פעילות מעורבת</vt:lpstr>
      <vt:lpstr>הטבות מס לעולים חדשים ותושבים חוזרים ותיקים הכנסות הוניות</vt:lpstr>
      <vt:lpstr>הטבות מס לעולים חדשים ותושבים חוזרים ותיקים הכנסות הוניות – חריגים לפטור</vt:lpstr>
      <vt:lpstr>הטבות מס לעולים חדשים ותושבים חוזרים ותיקים החלטת מיסוי 39/08 - אי סיווג חברה זרה המנוהלת והנשלטת מישראל, כחברה ישראלית</vt:lpstr>
      <vt:lpstr>הטבות מס לעולים חדשים ותושבים חוזרים ותיקים החלטת מיסוי 39/08 - אי סיווג חברה זרה המנוהלת והנשלטת מישראל, כחברה ישראלית</vt:lpstr>
      <vt:lpstr>הטבות מס לעולים חדשים ותושבים חוזרים ותיקים החלטת מיסוי 1303/15 – יצירת מוסד קבע לחברה זרה המנוהלת ע"י תושב חוזר ותיק</vt:lpstr>
      <vt:lpstr>הטבות מס לעולים חדשים ותושבים חוזרים ותיקים החלטת מיסוי 1303/15 – יצירת מוסד קבע לחברה זרה המנוהלת ע"י תושב חוזר ותיק</vt:lpstr>
      <vt:lpstr>הטבות מס לעולים חדשים ותושבים חוזרים ותיקים החלטת מיסוי 4528/15 – חבות מס מלאה על הכנסות מחוץ לישראל</vt:lpstr>
      <vt:lpstr>מצגת של PowerPoint‏</vt:lpstr>
      <vt:lpstr>הטבות מס לתושבים חוזרים (רגילים) הכנסות פירותיות והוניות</vt:lpstr>
      <vt:lpstr>הטבות מס לתושבים חוזרים (רגילים) הכנסות פירותיות והוניות – ני"ע מוטבים</vt:lpstr>
      <vt:lpstr>הטבות מס לתושבים חוזרים (רגילים) הכנסות הוניות – חריגים לפטור</vt:lpstr>
      <vt:lpstr>הטבות מס לעולים חדשים, תושבים חוזרים ותיקים ותושבים חוזרים השוואה</vt:lpstr>
      <vt:lpstr>מצגת של PowerPoint‏</vt:lpstr>
      <vt:lpstr>הטבות מס לעולים חדשים ותושבים חוזרים ותיקים פטור מהגשת דין וחשבון</vt:lpstr>
      <vt:lpstr>תהיות לגבי חבות המס של חברה הזרה המנוהלת על ידי עולה חדש או תושב חוזר ותיק</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מחשב</dc:creator>
  <cp:lastModifiedBy>Yaakov David</cp:lastModifiedBy>
  <cp:revision>343</cp:revision>
  <cp:lastPrinted>2019-09-16T07:03:25Z</cp:lastPrinted>
  <dcterms:created xsi:type="dcterms:W3CDTF">2008-10-19T13:53:32Z</dcterms:created>
  <dcterms:modified xsi:type="dcterms:W3CDTF">2019-09-16T07:20:16Z</dcterms:modified>
</cp:coreProperties>
</file>