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709" r:id="rId2"/>
  </p:sldMasterIdLst>
  <p:notesMasterIdLst>
    <p:notesMasterId r:id="rId88"/>
  </p:notesMasterIdLst>
  <p:handoutMasterIdLst>
    <p:handoutMasterId r:id="rId89"/>
  </p:handoutMasterIdLst>
  <p:sldIdLst>
    <p:sldId id="265" r:id="rId3"/>
    <p:sldId id="373" r:id="rId4"/>
    <p:sldId id="348" r:id="rId5"/>
    <p:sldId id="519" r:id="rId6"/>
    <p:sldId id="523" r:id="rId7"/>
    <p:sldId id="552" r:id="rId8"/>
    <p:sldId id="531" r:id="rId9"/>
    <p:sldId id="526" r:id="rId10"/>
    <p:sldId id="553" r:id="rId11"/>
    <p:sldId id="575" r:id="rId12"/>
    <p:sldId id="555" r:id="rId13"/>
    <p:sldId id="554" r:id="rId14"/>
    <p:sldId id="556" r:id="rId15"/>
    <p:sldId id="532" r:id="rId16"/>
    <p:sldId id="558" r:id="rId17"/>
    <p:sldId id="288" r:id="rId18"/>
    <p:sldId id="355" r:id="rId19"/>
    <p:sldId id="539" r:id="rId20"/>
    <p:sldId id="580" r:id="rId21"/>
    <p:sldId id="576" r:id="rId22"/>
    <p:sldId id="579" r:id="rId23"/>
    <p:sldId id="581" r:id="rId24"/>
    <p:sldId id="578" r:id="rId25"/>
    <p:sldId id="300" r:id="rId26"/>
    <p:sldId id="301" r:id="rId27"/>
    <p:sldId id="302" r:id="rId28"/>
    <p:sldId id="560" r:id="rId29"/>
    <p:sldId id="562" r:id="rId30"/>
    <p:sldId id="561" r:id="rId31"/>
    <p:sldId id="563" r:id="rId32"/>
    <p:sldId id="371" r:id="rId33"/>
    <p:sldId id="374" r:id="rId34"/>
    <p:sldId id="375" r:id="rId35"/>
    <p:sldId id="376" r:id="rId36"/>
    <p:sldId id="372" r:id="rId37"/>
    <p:sldId id="538" r:id="rId38"/>
    <p:sldId id="379" r:id="rId39"/>
    <p:sldId id="377" r:id="rId40"/>
    <p:sldId id="378" r:id="rId41"/>
    <p:sldId id="380" r:id="rId42"/>
    <p:sldId id="382" r:id="rId43"/>
    <p:sldId id="412" r:id="rId44"/>
    <p:sldId id="413" r:id="rId45"/>
    <p:sldId id="564" r:id="rId46"/>
    <p:sldId id="571" r:id="rId47"/>
    <p:sldId id="433" r:id="rId48"/>
    <p:sldId id="390" r:id="rId49"/>
    <p:sldId id="391" r:id="rId50"/>
    <p:sldId id="392" r:id="rId51"/>
    <p:sldId id="393" r:id="rId52"/>
    <p:sldId id="394" r:id="rId53"/>
    <p:sldId id="396" r:id="rId54"/>
    <p:sldId id="397" r:id="rId55"/>
    <p:sldId id="398" r:id="rId56"/>
    <p:sldId id="399" r:id="rId57"/>
    <p:sldId id="401" r:id="rId58"/>
    <p:sldId id="403" r:id="rId59"/>
    <p:sldId id="402" r:id="rId60"/>
    <p:sldId id="417" r:id="rId61"/>
    <p:sldId id="432" r:id="rId62"/>
    <p:sldId id="418" r:id="rId63"/>
    <p:sldId id="404" r:id="rId64"/>
    <p:sldId id="405" r:id="rId65"/>
    <p:sldId id="406" r:id="rId66"/>
    <p:sldId id="407" r:id="rId67"/>
    <p:sldId id="408" r:id="rId68"/>
    <p:sldId id="421" r:id="rId69"/>
    <p:sldId id="422" r:id="rId70"/>
    <p:sldId id="426" r:id="rId71"/>
    <p:sldId id="544" r:id="rId72"/>
    <p:sldId id="568" r:id="rId73"/>
    <p:sldId id="545" r:id="rId74"/>
    <p:sldId id="566" r:id="rId75"/>
    <p:sldId id="546" r:id="rId76"/>
    <p:sldId id="565" r:id="rId77"/>
    <p:sldId id="547" r:id="rId78"/>
    <p:sldId id="574" r:id="rId79"/>
    <p:sldId id="573" r:id="rId80"/>
    <p:sldId id="572" r:id="rId81"/>
    <p:sldId id="569" r:id="rId82"/>
    <p:sldId id="570" r:id="rId83"/>
    <p:sldId id="548" r:id="rId84"/>
    <p:sldId id="549" r:id="rId85"/>
    <p:sldId id="550" r:id="rId86"/>
    <p:sldId id="283" r:id="rId87"/>
  </p:sldIdLst>
  <p:sldSz cx="9144000" cy="6858000" type="screen4x3"/>
  <p:notesSz cx="6794500" cy="9931400"/>
  <p:defaultTextStyle>
    <a:defPPr>
      <a:defRPr lang="he-IL"/>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521415D9-36F7-43E2-AB2F-B90AF26B5E84}">
      <p14:sectionLst xmlns:p14="http://schemas.microsoft.com/office/powerpoint/2010/main">
        <p14:section name="מקטע ברירת מחדל" id="{62DC303F-E4BB-4A9A-A88C-017185109891}">
          <p14:sldIdLst>
            <p14:sldId id="265"/>
            <p14:sldId id="373"/>
            <p14:sldId id="348"/>
            <p14:sldId id="519"/>
            <p14:sldId id="523"/>
            <p14:sldId id="552"/>
            <p14:sldId id="531"/>
            <p14:sldId id="526"/>
            <p14:sldId id="553"/>
            <p14:sldId id="575"/>
            <p14:sldId id="555"/>
            <p14:sldId id="554"/>
            <p14:sldId id="556"/>
            <p14:sldId id="532"/>
            <p14:sldId id="558"/>
            <p14:sldId id="288"/>
            <p14:sldId id="355"/>
            <p14:sldId id="539"/>
            <p14:sldId id="580"/>
            <p14:sldId id="576"/>
            <p14:sldId id="579"/>
            <p14:sldId id="581"/>
            <p14:sldId id="578"/>
            <p14:sldId id="300"/>
            <p14:sldId id="301"/>
            <p14:sldId id="302"/>
            <p14:sldId id="560"/>
            <p14:sldId id="562"/>
            <p14:sldId id="561"/>
            <p14:sldId id="563"/>
            <p14:sldId id="371"/>
            <p14:sldId id="374"/>
            <p14:sldId id="375"/>
            <p14:sldId id="376"/>
            <p14:sldId id="372"/>
            <p14:sldId id="538"/>
            <p14:sldId id="379"/>
            <p14:sldId id="377"/>
            <p14:sldId id="378"/>
            <p14:sldId id="380"/>
            <p14:sldId id="382"/>
            <p14:sldId id="412"/>
            <p14:sldId id="413"/>
            <p14:sldId id="564"/>
            <p14:sldId id="571"/>
            <p14:sldId id="433"/>
            <p14:sldId id="390"/>
            <p14:sldId id="391"/>
            <p14:sldId id="392"/>
            <p14:sldId id="393"/>
            <p14:sldId id="394"/>
            <p14:sldId id="396"/>
            <p14:sldId id="397"/>
            <p14:sldId id="398"/>
            <p14:sldId id="399"/>
            <p14:sldId id="401"/>
            <p14:sldId id="403"/>
            <p14:sldId id="402"/>
            <p14:sldId id="417"/>
            <p14:sldId id="432"/>
            <p14:sldId id="418"/>
            <p14:sldId id="404"/>
            <p14:sldId id="405"/>
            <p14:sldId id="406"/>
            <p14:sldId id="407"/>
            <p14:sldId id="408"/>
            <p14:sldId id="421"/>
            <p14:sldId id="422"/>
            <p14:sldId id="426"/>
            <p14:sldId id="544"/>
            <p14:sldId id="568"/>
            <p14:sldId id="545"/>
            <p14:sldId id="566"/>
            <p14:sldId id="546"/>
            <p14:sldId id="565"/>
            <p14:sldId id="547"/>
            <p14:sldId id="574"/>
            <p14:sldId id="573"/>
            <p14:sldId id="572"/>
            <p14:sldId id="569"/>
            <p14:sldId id="570"/>
            <p14:sldId id="548"/>
            <p14:sldId id="549"/>
            <p14:sldId id="550"/>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y Barak" initials="" lastIdx="0" clrIdx="0"/>
  <p:cmAuthor id="2" name="Guy Hen" initials="GH" lastIdx="30" clrIdx="1">
    <p:extLst>
      <p:ext uri="{19B8F6BF-5375-455C-9EA6-DF929625EA0E}">
        <p15:presenceInfo xmlns:p15="http://schemas.microsoft.com/office/powerpoint/2012/main" userId="S-1-5-21-1357750305-945526054-4201977852-1001" providerId="AD"/>
      </p:ext>
    </p:extLst>
  </p:cmAuthor>
  <p:cmAuthor id="3" name="Liby Barak" initials="LB" lastIdx="13" clrIdx="2">
    <p:extLst>
      <p:ext uri="{19B8F6BF-5375-455C-9EA6-DF929625EA0E}">
        <p15:presenceInfo xmlns:p15="http://schemas.microsoft.com/office/powerpoint/2012/main" userId="Liby Bar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FFCCCC"/>
    <a:srgbClr val="F2F1AD"/>
    <a:srgbClr val="E5DBD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B16A1-2E51-48F0-8EE9-CC9EB90415E0}" v="2459" dt="2019-06-16T12:24:10.549"/>
    <p1510:client id="{E7D0777B-D5DD-445D-998F-C3116CB1CCA0}" v="1359" dt="2019-06-16T15:36:01.833"/>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סגנון בהיר 2 - הדגשה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1544" autoAdjust="0"/>
  </p:normalViewPr>
  <p:slideViewPr>
    <p:cSldViewPr>
      <p:cViewPr varScale="1">
        <p:scale>
          <a:sx n="114" d="100"/>
          <a:sy n="114" d="100"/>
        </p:scale>
        <p:origin x="1506" y="102"/>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95"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65776AA1-E149-41DE-B744-74734F4668C7}"/>
              </a:ext>
            </a:extLst>
          </p:cNvPr>
          <p:cNvSpPr>
            <a:spLocks noGrp="1"/>
          </p:cNvSpPr>
          <p:nvPr>
            <p:ph type="hdr" sz="quarter"/>
          </p:nvPr>
        </p:nvSpPr>
        <p:spPr>
          <a:xfrm>
            <a:off x="3850218" y="2"/>
            <a:ext cx="2944283" cy="496174"/>
          </a:xfrm>
          <a:prstGeom prst="rect">
            <a:avLst/>
          </a:prstGeom>
        </p:spPr>
        <p:txBody>
          <a:bodyPr vert="horz" lIns="91440" tIns="45720" rIns="91440" bIns="45720" rtlCol="1"/>
          <a:lstStyle>
            <a:lvl1pPr algn="r" rtl="1" eaLnBrk="1" hangingPunct="1">
              <a:defRPr sz="1200">
                <a:cs typeface="Arial" charset="0"/>
              </a:defRPr>
            </a:lvl1pPr>
          </a:lstStyle>
          <a:p>
            <a:pPr>
              <a:defRPr/>
            </a:pPr>
            <a:endParaRPr lang="he-IL"/>
          </a:p>
        </p:txBody>
      </p:sp>
      <p:sp>
        <p:nvSpPr>
          <p:cNvPr id="3" name="מציין מיקום של תאריך 2">
            <a:extLst>
              <a:ext uri="{FF2B5EF4-FFF2-40B4-BE49-F238E27FC236}">
                <a16:creationId xmlns:a16="http://schemas.microsoft.com/office/drawing/2014/main" id="{160FE41F-9618-426B-BA1F-D3AE4E4D39CB}"/>
              </a:ext>
            </a:extLst>
          </p:cNvPr>
          <p:cNvSpPr>
            <a:spLocks noGrp="1"/>
          </p:cNvSpPr>
          <p:nvPr>
            <p:ph type="dt" sz="quarter" idx="1"/>
          </p:nvPr>
        </p:nvSpPr>
        <p:spPr>
          <a:xfrm>
            <a:off x="1574" y="2"/>
            <a:ext cx="2944283" cy="496174"/>
          </a:xfrm>
          <a:prstGeom prst="rect">
            <a:avLst/>
          </a:prstGeom>
        </p:spPr>
        <p:txBody>
          <a:bodyPr vert="horz" lIns="91440" tIns="45720" rIns="91440" bIns="45720" rtlCol="1"/>
          <a:lstStyle>
            <a:lvl1pPr algn="l" rtl="1" eaLnBrk="1" hangingPunct="1">
              <a:defRPr sz="1200">
                <a:cs typeface="Arial" charset="0"/>
              </a:defRPr>
            </a:lvl1pPr>
          </a:lstStyle>
          <a:p>
            <a:pPr>
              <a:defRPr/>
            </a:pPr>
            <a:fld id="{6A451B13-D77D-44F7-945B-14879BF676ED}" type="datetimeFigureOut">
              <a:rPr lang="he-IL"/>
              <a:pPr>
                <a:defRPr/>
              </a:pPr>
              <a:t>ט"ו/תמוז/תשע"ט</a:t>
            </a:fld>
            <a:endParaRPr lang="he-IL"/>
          </a:p>
        </p:txBody>
      </p:sp>
      <p:sp>
        <p:nvSpPr>
          <p:cNvPr id="4" name="מציין מיקום של כותרת תחתונה 3">
            <a:extLst>
              <a:ext uri="{FF2B5EF4-FFF2-40B4-BE49-F238E27FC236}">
                <a16:creationId xmlns:a16="http://schemas.microsoft.com/office/drawing/2014/main" id="{B222F2DD-B61C-4C94-8495-7C73C93F01C4}"/>
              </a:ext>
            </a:extLst>
          </p:cNvPr>
          <p:cNvSpPr>
            <a:spLocks noGrp="1"/>
          </p:cNvSpPr>
          <p:nvPr>
            <p:ph type="ftr" sz="quarter" idx="2"/>
          </p:nvPr>
        </p:nvSpPr>
        <p:spPr>
          <a:xfrm>
            <a:off x="3850218" y="9433643"/>
            <a:ext cx="2944283" cy="496173"/>
          </a:xfrm>
          <a:prstGeom prst="rect">
            <a:avLst/>
          </a:prstGeom>
        </p:spPr>
        <p:txBody>
          <a:bodyPr vert="horz" lIns="91440" tIns="45720" rIns="91440" bIns="45720" rtlCol="1" anchor="b"/>
          <a:lstStyle>
            <a:lvl1pPr algn="r" rtl="1" eaLnBrk="1" hangingPunct="1">
              <a:defRPr sz="1200">
                <a:cs typeface="Arial" charset="0"/>
              </a:defRPr>
            </a:lvl1pPr>
          </a:lstStyle>
          <a:p>
            <a:pPr>
              <a:defRPr/>
            </a:pPr>
            <a:endParaRPr lang="he-IL"/>
          </a:p>
        </p:txBody>
      </p:sp>
      <p:sp>
        <p:nvSpPr>
          <p:cNvPr id="5" name="מציין מיקום של מספר שקופית 4">
            <a:extLst>
              <a:ext uri="{FF2B5EF4-FFF2-40B4-BE49-F238E27FC236}">
                <a16:creationId xmlns:a16="http://schemas.microsoft.com/office/drawing/2014/main" id="{1E7131A5-DC5C-41A5-95CC-1D8F9D51B55A}"/>
              </a:ext>
            </a:extLst>
          </p:cNvPr>
          <p:cNvSpPr>
            <a:spLocks noGrp="1"/>
          </p:cNvSpPr>
          <p:nvPr>
            <p:ph type="sldNum" sz="quarter" idx="3"/>
          </p:nvPr>
        </p:nvSpPr>
        <p:spPr>
          <a:xfrm>
            <a:off x="1574" y="9433643"/>
            <a:ext cx="2944283" cy="496173"/>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pPr>
              <a:defRPr/>
            </a:pPr>
            <a:fld id="{EFCA284F-E201-42E2-880A-36D8F7F3D367}"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EC9B6432-2E81-4593-B1F9-216C0EB3868F}"/>
              </a:ext>
            </a:extLst>
          </p:cNvPr>
          <p:cNvSpPr>
            <a:spLocks noGrp="1"/>
          </p:cNvSpPr>
          <p:nvPr>
            <p:ph type="hdr" sz="quarter"/>
          </p:nvPr>
        </p:nvSpPr>
        <p:spPr>
          <a:xfrm>
            <a:off x="3850218" y="2"/>
            <a:ext cx="2944283" cy="497759"/>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a:extLst>
              <a:ext uri="{FF2B5EF4-FFF2-40B4-BE49-F238E27FC236}">
                <a16:creationId xmlns:a16="http://schemas.microsoft.com/office/drawing/2014/main" id="{73AA6E2E-1686-47AD-AB72-199E8E73E38A}"/>
              </a:ext>
            </a:extLst>
          </p:cNvPr>
          <p:cNvSpPr>
            <a:spLocks noGrp="1"/>
          </p:cNvSpPr>
          <p:nvPr>
            <p:ph type="dt" idx="1"/>
          </p:nvPr>
        </p:nvSpPr>
        <p:spPr>
          <a:xfrm>
            <a:off x="1574" y="2"/>
            <a:ext cx="2944283" cy="497759"/>
          </a:xfrm>
          <a:prstGeom prst="rect">
            <a:avLst/>
          </a:prstGeom>
        </p:spPr>
        <p:txBody>
          <a:bodyPr vert="horz" lIns="91440" tIns="45720" rIns="91440" bIns="45720" rtlCol="1"/>
          <a:lstStyle>
            <a:lvl1pPr algn="l">
              <a:defRPr sz="1200"/>
            </a:lvl1pPr>
          </a:lstStyle>
          <a:p>
            <a:pPr>
              <a:defRPr/>
            </a:pPr>
            <a:fld id="{DA226F84-B314-40B6-B987-883E82E6C0AF}" type="datetimeFigureOut">
              <a:rPr lang="he-IL"/>
              <a:pPr>
                <a:defRPr/>
              </a:pPr>
              <a:t>ט"ו/תמוז/תשע"ט</a:t>
            </a:fld>
            <a:endParaRPr lang="he-IL"/>
          </a:p>
        </p:txBody>
      </p:sp>
      <p:sp>
        <p:nvSpPr>
          <p:cNvPr id="4" name="מציין מיקום של תמונת שקופית 3">
            <a:extLst>
              <a:ext uri="{FF2B5EF4-FFF2-40B4-BE49-F238E27FC236}">
                <a16:creationId xmlns:a16="http://schemas.microsoft.com/office/drawing/2014/main" id="{788DFD9A-DBAA-43EF-995D-3AFC5B7DA2F1}"/>
              </a:ext>
            </a:extLst>
          </p:cNvPr>
          <p:cNvSpPr>
            <a:spLocks noGrp="1" noRot="1" noChangeAspect="1"/>
          </p:cNvSpPr>
          <p:nvPr>
            <p:ph type="sldImg" idx="2"/>
          </p:nvPr>
        </p:nvSpPr>
        <p:spPr>
          <a:xfrm>
            <a:off x="1162050" y="1241425"/>
            <a:ext cx="4470400" cy="33528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a:extLst>
              <a:ext uri="{FF2B5EF4-FFF2-40B4-BE49-F238E27FC236}">
                <a16:creationId xmlns:a16="http://schemas.microsoft.com/office/drawing/2014/main" id="{2BA2B30C-96AE-4DE7-8573-A6FB8FDD4C5C}"/>
              </a:ext>
            </a:extLst>
          </p:cNvPr>
          <p:cNvSpPr>
            <a:spLocks noGrp="1"/>
          </p:cNvSpPr>
          <p:nvPr>
            <p:ph type="body" sz="quarter" idx="3"/>
          </p:nvPr>
        </p:nvSpPr>
        <p:spPr>
          <a:xfrm>
            <a:off x="679450" y="4779437"/>
            <a:ext cx="5435600" cy="3910736"/>
          </a:xfrm>
          <a:prstGeom prst="rect">
            <a:avLst/>
          </a:prstGeom>
        </p:spPr>
        <p:txBody>
          <a:bodyPr vert="horz" lIns="91440" tIns="45720" rIns="91440" bIns="45720" rtlCol="1"/>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a:extLst>
              <a:ext uri="{FF2B5EF4-FFF2-40B4-BE49-F238E27FC236}">
                <a16:creationId xmlns:a16="http://schemas.microsoft.com/office/drawing/2014/main" id="{3D5F6DF3-50C1-4B05-965E-9754F4AE280F}"/>
              </a:ext>
            </a:extLst>
          </p:cNvPr>
          <p:cNvSpPr>
            <a:spLocks noGrp="1"/>
          </p:cNvSpPr>
          <p:nvPr>
            <p:ph type="ftr" sz="quarter" idx="4"/>
          </p:nvPr>
        </p:nvSpPr>
        <p:spPr>
          <a:xfrm>
            <a:off x="3850218" y="9433644"/>
            <a:ext cx="2944283" cy="497759"/>
          </a:xfrm>
          <a:prstGeom prst="rect">
            <a:avLst/>
          </a:prstGeom>
        </p:spPr>
        <p:txBody>
          <a:bodyPr vert="horz" lIns="91440" tIns="45720" rIns="91440" bIns="45720" rtlCol="1" anchor="b"/>
          <a:lstStyle>
            <a:lvl1pPr algn="r">
              <a:defRPr sz="1200"/>
            </a:lvl1pPr>
          </a:lstStyle>
          <a:p>
            <a:pPr>
              <a:defRPr/>
            </a:pPr>
            <a:endParaRPr lang="he-IL"/>
          </a:p>
        </p:txBody>
      </p:sp>
      <p:sp>
        <p:nvSpPr>
          <p:cNvPr id="7" name="מציין מיקום של מספר שקופית 6">
            <a:extLst>
              <a:ext uri="{FF2B5EF4-FFF2-40B4-BE49-F238E27FC236}">
                <a16:creationId xmlns:a16="http://schemas.microsoft.com/office/drawing/2014/main" id="{FD3FB7EC-C2FF-4C6A-9657-CB32F5372CFA}"/>
              </a:ext>
            </a:extLst>
          </p:cNvPr>
          <p:cNvSpPr>
            <a:spLocks noGrp="1"/>
          </p:cNvSpPr>
          <p:nvPr>
            <p:ph type="sldNum" sz="quarter" idx="5"/>
          </p:nvPr>
        </p:nvSpPr>
        <p:spPr>
          <a:xfrm>
            <a:off x="1574" y="9433644"/>
            <a:ext cx="2944283" cy="497759"/>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fld id="{D9CCFED1-8B20-40AE-8F50-3DDA3ADA3F93}"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7C11BD14-71F9-4034-9041-4175EF274D3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5" name="Rectangle 11">
            <a:extLst>
              <a:ext uri="{FF2B5EF4-FFF2-40B4-BE49-F238E27FC236}">
                <a16:creationId xmlns:a16="http://schemas.microsoft.com/office/drawing/2014/main" id="{C2AD947B-C365-4271-BB5F-AF9D563DE529}"/>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5902D77A-7E37-42C7-A453-741B03E3DA4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56892E8C-3F7A-4030-B8BB-86399AF387E6}"/>
              </a:ext>
            </a:extLst>
          </p:cNvPr>
          <p:cNvSpPr>
            <a:spLocks noGrp="1" noChangeArrowheads="1"/>
          </p:cNvSpPr>
          <p:nvPr>
            <p:ph type="sldNum" sz="quarter" idx="12"/>
          </p:nvPr>
        </p:nvSpPr>
        <p:spPr/>
        <p:txBody>
          <a:bodyPr/>
          <a:lstStyle>
            <a:lvl1pPr>
              <a:defRPr/>
            </a:lvl1pPr>
          </a:lstStyle>
          <a:p>
            <a:pPr>
              <a:defRPr/>
            </a:pPr>
            <a:fld id="{06F60A9F-91B8-498F-B328-8B53D9D2C5A0}" type="slidenum">
              <a:rPr lang="he-IL" altLang="he-IL"/>
              <a:pPr>
                <a:defRPr/>
              </a:pPr>
              <a:t>‹#›</a:t>
            </a:fld>
            <a:endParaRPr lang="en-US" altLang="he-IL"/>
          </a:p>
        </p:txBody>
      </p:sp>
    </p:spTree>
    <p:extLst>
      <p:ext uri="{BB962C8B-B14F-4D97-AF65-F5344CB8AC3E}">
        <p14:creationId xmlns:p14="http://schemas.microsoft.com/office/powerpoint/2010/main" val="368879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0258BB13-35FB-4661-8A46-18FA0CA6B8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2643B7-E1B0-4D97-A12C-8200A0045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EEF993-7FAB-4A70-AF1F-7B97D21E3A9E}"/>
              </a:ext>
            </a:extLst>
          </p:cNvPr>
          <p:cNvSpPr>
            <a:spLocks noGrp="1" noChangeArrowheads="1"/>
          </p:cNvSpPr>
          <p:nvPr>
            <p:ph type="sldNum" sz="quarter" idx="12"/>
          </p:nvPr>
        </p:nvSpPr>
        <p:spPr>
          <a:ln/>
        </p:spPr>
        <p:txBody>
          <a:bodyPr/>
          <a:lstStyle>
            <a:lvl1pPr>
              <a:defRPr/>
            </a:lvl1pPr>
          </a:lstStyle>
          <a:p>
            <a:pPr>
              <a:defRPr/>
            </a:pPr>
            <a:fld id="{A6DE4E76-EFF6-43E4-AD6D-9CB5D856E9B1}" type="slidenum">
              <a:rPr lang="he-IL" altLang="he-IL"/>
              <a:pPr>
                <a:defRPr/>
              </a:pPr>
              <a:t>‹#›</a:t>
            </a:fld>
            <a:endParaRPr lang="en-US" altLang="he-IL"/>
          </a:p>
        </p:txBody>
      </p:sp>
    </p:spTree>
    <p:extLst>
      <p:ext uri="{BB962C8B-B14F-4D97-AF65-F5344CB8AC3E}">
        <p14:creationId xmlns:p14="http://schemas.microsoft.com/office/powerpoint/2010/main" val="236928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89ECB0C3-9ECE-493B-B529-1CBE94BAC2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C57784-BED4-4E49-8740-EA3D575CDD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D9BA2D-2D5F-4C60-9AEA-8ABFC3DA1F11}"/>
              </a:ext>
            </a:extLst>
          </p:cNvPr>
          <p:cNvSpPr>
            <a:spLocks noGrp="1" noChangeArrowheads="1"/>
          </p:cNvSpPr>
          <p:nvPr>
            <p:ph type="sldNum" sz="quarter" idx="12"/>
          </p:nvPr>
        </p:nvSpPr>
        <p:spPr>
          <a:ln/>
        </p:spPr>
        <p:txBody>
          <a:bodyPr/>
          <a:lstStyle>
            <a:lvl1pPr>
              <a:defRPr/>
            </a:lvl1pPr>
          </a:lstStyle>
          <a:p>
            <a:pPr>
              <a:defRPr/>
            </a:pPr>
            <a:fld id="{46165462-411F-4DA2-B535-52BC70220EAE}" type="slidenum">
              <a:rPr lang="he-IL" altLang="he-IL"/>
              <a:pPr>
                <a:defRPr/>
              </a:pPr>
              <a:t>‹#›</a:t>
            </a:fld>
            <a:endParaRPr lang="en-US" altLang="he-IL"/>
          </a:p>
        </p:txBody>
      </p:sp>
    </p:spTree>
    <p:extLst>
      <p:ext uri="{BB962C8B-B14F-4D97-AF65-F5344CB8AC3E}">
        <p14:creationId xmlns:p14="http://schemas.microsoft.com/office/powerpoint/2010/main" val="380597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4D2B3057-9676-41ED-BC76-450550D43BF7}"/>
              </a:ext>
            </a:extLst>
          </p:cNvPr>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5" name="Rectangle 11">
            <a:extLst>
              <a:ext uri="{FF2B5EF4-FFF2-40B4-BE49-F238E27FC236}">
                <a16:creationId xmlns:a16="http://schemas.microsoft.com/office/drawing/2014/main" id="{5D1A5FA4-91E5-41A2-82BA-4CC3C54B6C14}"/>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877D773-21B3-4E91-9967-00F7E85AA4BC}"/>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8200905-AB93-4BDF-A472-BCAF9E23F70F}"/>
              </a:ext>
            </a:extLst>
          </p:cNvPr>
          <p:cNvSpPr>
            <a:spLocks noGrp="1" noChangeArrowheads="1"/>
          </p:cNvSpPr>
          <p:nvPr>
            <p:ph type="sldNum" sz="quarter" idx="12"/>
          </p:nvPr>
        </p:nvSpPr>
        <p:spPr/>
        <p:txBody>
          <a:bodyPr/>
          <a:lstStyle>
            <a:lvl1pPr>
              <a:defRPr/>
            </a:lvl1pPr>
          </a:lstStyle>
          <a:p>
            <a:pPr>
              <a:defRPr/>
            </a:pPr>
            <a:fld id="{849AFC95-DEF6-4C08-BB63-BB3429DAD14A}" type="slidenum">
              <a:rPr lang="he-IL" altLang="he-IL"/>
              <a:pPr>
                <a:defRPr/>
              </a:pPr>
              <a:t>‹#›</a:t>
            </a:fld>
            <a:endParaRPr lang="en-US" altLang="he-IL"/>
          </a:p>
        </p:txBody>
      </p:sp>
    </p:spTree>
    <p:extLst>
      <p:ext uri="{BB962C8B-B14F-4D97-AF65-F5344CB8AC3E}">
        <p14:creationId xmlns:p14="http://schemas.microsoft.com/office/powerpoint/2010/main" val="356312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3091D483-FDD3-411A-8A6A-00C5A81F6F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44168D-58AE-432E-B0D1-379F52736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73CB4F-71A1-4118-8EC5-072C49BDA70E}"/>
              </a:ext>
            </a:extLst>
          </p:cNvPr>
          <p:cNvSpPr>
            <a:spLocks noGrp="1" noChangeArrowheads="1"/>
          </p:cNvSpPr>
          <p:nvPr>
            <p:ph type="sldNum" sz="quarter" idx="12"/>
          </p:nvPr>
        </p:nvSpPr>
        <p:spPr>
          <a:ln/>
        </p:spPr>
        <p:txBody>
          <a:bodyPr/>
          <a:lstStyle>
            <a:lvl1pPr>
              <a:defRPr/>
            </a:lvl1pPr>
          </a:lstStyle>
          <a:p>
            <a:pPr>
              <a:defRPr/>
            </a:pPr>
            <a:fld id="{8F87CE4C-173C-4C7B-AEC2-84CC1B02CD27}" type="slidenum">
              <a:rPr lang="he-IL" altLang="he-IL"/>
              <a:pPr>
                <a:defRPr/>
              </a:pPr>
              <a:t>‹#›</a:t>
            </a:fld>
            <a:endParaRPr lang="en-US" altLang="he-IL"/>
          </a:p>
        </p:txBody>
      </p:sp>
    </p:spTree>
    <p:extLst>
      <p:ext uri="{BB962C8B-B14F-4D97-AF65-F5344CB8AC3E}">
        <p14:creationId xmlns:p14="http://schemas.microsoft.com/office/powerpoint/2010/main" val="111188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EB7DD176-90B5-446A-BF8B-43272E2A39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9D68AB-F1A8-4B25-AB1F-A06944D938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15F652-7BCA-4909-A921-B0D64CB56D20}"/>
              </a:ext>
            </a:extLst>
          </p:cNvPr>
          <p:cNvSpPr>
            <a:spLocks noGrp="1" noChangeArrowheads="1"/>
          </p:cNvSpPr>
          <p:nvPr>
            <p:ph type="sldNum" sz="quarter" idx="12"/>
          </p:nvPr>
        </p:nvSpPr>
        <p:spPr>
          <a:ln/>
        </p:spPr>
        <p:txBody>
          <a:bodyPr/>
          <a:lstStyle>
            <a:lvl1pPr>
              <a:defRPr/>
            </a:lvl1pPr>
          </a:lstStyle>
          <a:p>
            <a:pPr>
              <a:defRPr/>
            </a:pPr>
            <a:fld id="{C16955BB-71F1-45A0-94C5-EEEF710195B7}" type="slidenum">
              <a:rPr lang="he-IL" altLang="he-IL"/>
              <a:pPr>
                <a:defRPr/>
              </a:pPr>
              <a:t>‹#›</a:t>
            </a:fld>
            <a:endParaRPr lang="en-US" altLang="he-IL"/>
          </a:p>
        </p:txBody>
      </p:sp>
    </p:spTree>
    <p:extLst>
      <p:ext uri="{BB962C8B-B14F-4D97-AF65-F5344CB8AC3E}">
        <p14:creationId xmlns:p14="http://schemas.microsoft.com/office/powerpoint/2010/main" val="7233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29CEB939-83ED-43A8-AFA1-3D93C0BF96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C659D2-05C0-44D8-83C7-BBA52D3504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837C8B-3D48-4153-920E-19DFF7642B6F}"/>
              </a:ext>
            </a:extLst>
          </p:cNvPr>
          <p:cNvSpPr>
            <a:spLocks noGrp="1" noChangeArrowheads="1"/>
          </p:cNvSpPr>
          <p:nvPr>
            <p:ph type="sldNum" sz="quarter" idx="12"/>
          </p:nvPr>
        </p:nvSpPr>
        <p:spPr>
          <a:ln/>
        </p:spPr>
        <p:txBody>
          <a:bodyPr/>
          <a:lstStyle>
            <a:lvl1pPr>
              <a:defRPr/>
            </a:lvl1pPr>
          </a:lstStyle>
          <a:p>
            <a:pPr>
              <a:defRPr/>
            </a:pPr>
            <a:fld id="{6ECFFA0B-89E1-4A97-BFF7-0AB368671A6D}" type="slidenum">
              <a:rPr lang="he-IL" altLang="he-IL"/>
              <a:pPr>
                <a:defRPr/>
              </a:pPr>
              <a:t>‹#›</a:t>
            </a:fld>
            <a:endParaRPr lang="en-US" altLang="he-IL"/>
          </a:p>
        </p:txBody>
      </p:sp>
    </p:spTree>
    <p:extLst>
      <p:ext uri="{BB962C8B-B14F-4D97-AF65-F5344CB8AC3E}">
        <p14:creationId xmlns:p14="http://schemas.microsoft.com/office/powerpoint/2010/main" val="418657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6F61AAEB-1203-4AA3-8216-0C0544480E2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DED711-697E-4592-82D8-D55D8D9707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63AD358-07D6-4BA7-8CA8-2E6E363C2019}"/>
              </a:ext>
            </a:extLst>
          </p:cNvPr>
          <p:cNvSpPr>
            <a:spLocks noGrp="1" noChangeArrowheads="1"/>
          </p:cNvSpPr>
          <p:nvPr>
            <p:ph type="sldNum" sz="quarter" idx="12"/>
          </p:nvPr>
        </p:nvSpPr>
        <p:spPr>
          <a:ln/>
        </p:spPr>
        <p:txBody>
          <a:bodyPr/>
          <a:lstStyle>
            <a:lvl1pPr>
              <a:defRPr/>
            </a:lvl1pPr>
          </a:lstStyle>
          <a:p>
            <a:pPr>
              <a:defRPr/>
            </a:pPr>
            <a:fld id="{F151B765-9640-487A-996C-AD84A625589E}" type="slidenum">
              <a:rPr lang="he-IL" altLang="he-IL"/>
              <a:pPr>
                <a:defRPr/>
              </a:pPr>
              <a:t>‹#›</a:t>
            </a:fld>
            <a:endParaRPr lang="en-US" altLang="he-IL"/>
          </a:p>
        </p:txBody>
      </p:sp>
    </p:spTree>
    <p:extLst>
      <p:ext uri="{BB962C8B-B14F-4D97-AF65-F5344CB8AC3E}">
        <p14:creationId xmlns:p14="http://schemas.microsoft.com/office/powerpoint/2010/main" val="237089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0D81FBD7-5FCA-448B-BE61-4B35D8C04E7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056C35E-2370-456F-AC9E-2BE17B16F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BEE5D99-A46F-4F32-9A11-DCD3C53F0DC1}"/>
              </a:ext>
            </a:extLst>
          </p:cNvPr>
          <p:cNvSpPr>
            <a:spLocks noGrp="1" noChangeArrowheads="1"/>
          </p:cNvSpPr>
          <p:nvPr>
            <p:ph type="sldNum" sz="quarter" idx="12"/>
          </p:nvPr>
        </p:nvSpPr>
        <p:spPr>
          <a:ln/>
        </p:spPr>
        <p:txBody>
          <a:bodyPr/>
          <a:lstStyle>
            <a:lvl1pPr>
              <a:defRPr/>
            </a:lvl1pPr>
          </a:lstStyle>
          <a:p>
            <a:pPr>
              <a:defRPr/>
            </a:pPr>
            <a:fld id="{0C6FA88C-5FE4-4A78-A7F3-BB078B52B50D}" type="slidenum">
              <a:rPr lang="he-IL" altLang="he-IL"/>
              <a:pPr>
                <a:defRPr/>
              </a:pPr>
              <a:t>‹#›</a:t>
            </a:fld>
            <a:endParaRPr lang="en-US" altLang="he-IL"/>
          </a:p>
        </p:txBody>
      </p:sp>
    </p:spTree>
    <p:extLst>
      <p:ext uri="{BB962C8B-B14F-4D97-AF65-F5344CB8AC3E}">
        <p14:creationId xmlns:p14="http://schemas.microsoft.com/office/powerpoint/2010/main" val="2440346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51105C-E90D-4AFA-BADF-CF61819C15A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AE4AD4A-7C96-421F-A74B-2D221D086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4E01290-F170-4A5B-8CCE-94D372F56227}"/>
              </a:ext>
            </a:extLst>
          </p:cNvPr>
          <p:cNvSpPr>
            <a:spLocks noGrp="1" noChangeArrowheads="1"/>
          </p:cNvSpPr>
          <p:nvPr>
            <p:ph type="sldNum" sz="quarter" idx="12"/>
          </p:nvPr>
        </p:nvSpPr>
        <p:spPr>
          <a:ln/>
        </p:spPr>
        <p:txBody>
          <a:bodyPr/>
          <a:lstStyle>
            <a:lvl1pPr>
              <a:defRPr/>
            </a:lvl1pPr>
          </a:lstStyle>
          <a:p>
            <a:pPr>
              <a:defRPr/>
            </a:pPr>
            <a:fld id="{B9DD40E3-7561-4321-8670-57B402638420}" type="slidenum">
              <a:rPr lang="he-IL" altLang="he-IL"/>
              <a:pPr>
                <a:defRPr/>
              </a:pPr>
              <a:t>‹#›</a:t>
            </a:fld>
            <a:endParaRPr lang="en-US" altLang="he-IL"/>
          </a:p>
        </p:txBody>
      </p:sp>
    </p:spTree>
    <p:extLst>
      <p:ext uri="{BB962C8B-B14F-4D97-AF65-F5344CB8AC3E}">
        <p14:creationId xmlns:p14="http://schemas.microsoft.com/office/powerpoint/2010/main" val="46615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9C6255EC-C6E2-40BE-BDDA-F8FF0319BE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3FB60C-777F-40DD-98A3-7DA3D82FF5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FE4242-9862-47D7-8A82-C0245906B1CA}"/>
              </a:ext>
            </a:extLst>
          </p:cNvPr>
          <p:cNvSpPr>
            <a:spLocks noGrp="1" noChangeArrowheads="1"/>
          </p:cNvSpPr>
          <p:nvPr>
            <p:ph type="sldNum" sz="quarter" idx="12"/>
          </p:nvPr>
        </p:nvSpPr>
        <p:spPr>
          <a:ln/>
        </p:spPr>
        <p:txBody>
          <a:bodyPr/>
          <a:lstStyle>
            <a:lvl1pPr>
              <a:defRPr/>
            </a:lvl1pPr>
          </a:lstStyle>
          <a:p>
            <a:pPr>
              <a:defRPr/>
            </a:pPr>
            <a:fld id="{F87D2CF1-A289-413A-BD7F-72781AA94682}" type="slidenum">
              <a:rPr lang="he-IL" altLang="he-IL"/>
              <a:pPr>
                <a:defRPr/>
              </a:pPr>
              <a:t>‹#›</a:t>
            </a:fld>
            <a:endParaRPr lang="en-US" altLang="he-IL"/>
          </a:p>
        </p:txBody>
      </p:sp>
    </p:spTree>
    <p:extLst>
      <p:ext uri="{BB962C8B-B14F-4D97-AF65-F5344CB8AC3E}">
        <p14:creationId xmlns:p14="http://schemas.microsoft.com/office/powerpoint/2010/main" val="29708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95A3441-7F1E-49F6-ACD7-2E943C847D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199E68-7F0F-4ADD-85C2-D7676FB051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98B9AC-E211-4DEF-8A8C-B5E008185C19}"/>
              </a:ext>
            </a:extLst>
          </p:cNvPr>
          <p:cNvSpPr>
            <a:spLocks noGrp="1" noChangeArrowheads="1"/>
          </p:cNvSpPr>
          <p:nvPr>
            <p:ph type="sldNum" sz="quarter" idx="12"/>
          </p:nvPr>
        </p:nvSpPr>
        <p:spPr>
          <a:ln/>
        </p:spPr>
        <p:txBody>
          <a:bodyPr/>
          <a:lstStyle>
            <a:lvl1pPr>
              <a:defRPr/>
            </a:lvl1pPr>
          </a:lstStyle>
          <a:p>
            <a:pPr>
              <a:defRPr/>
            </a:pPr>
            <a:fld id="{EB66B2C5-7D07-499A-BBC0-56680310B8B3}" type="slidenum">
              <a:rPr lang="he-IL" altLang="he-IL"/>
              <a:pPr>
                <a:defRPr/>
              </a:pPr>
              <a:t>‹#›</a:t>
            </a:fld>
            <a:endParaRPr lang="en-US" altLang="he-IL"/>
          </a:p>
        </p:txBody>
      </p:sp>
    </p:spTree>
    <p:extLst>
      <p:ext uri="{BB962C8B-B14F-4D97-AF65-F5344CB8AC3E}">
        <p14:creationId xmlns:p14="http://schemas.microsoft.com/office/powerpoint/2010/main" val="578364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E2AEE5A9-4B55-436C-9FCB-2E4DD63084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72D658-0433-46F6-A6B7-BBEBB9685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70A5F1-5CFA-463A-A8EB-7F173CF498EF}"/>
              </a:ext>
            </a:extLst>
          </p:cNvPr>
          <p:cNvSpPr>
            <a:spLocks noGrp="1" noChangeArrowheads="1"/>
          </p:cNvSpPr>
          <p:nvPr>
            <p:ph type="sldNum" sz="quarter" idx="12"/>
          </p:nvPr>
        </p:nvSpPr>
        <p:spPr>
          <a:ln/>
        </p:spPr>
        <p:txBody>
          <a:bodyPr/>
          <a:lstStyle>
            <a:lvl1pPr>
              <a:defRPr/>
            </a:lvl1pPr>
          </a:lstStyle>
          <a:p>
            <a:pPr>
              <a:defRPr/>
            </a:pPr>
            <a:fld id="{04016806-0E7F-4F04-A123-07256818CE34}" type="slidenum">
              <a:rPr lang="he-IL" altLang="he-IL"/>
              <a:pPr>
                <a:defRPr/>
              </a:pPr>
              <a:t>‹#›</a:t>
            </a:fld>
            <a:endParaRPr lang="en-US" altLang="he-IL"/>
          </a:p>
        </p:txBody>
      </p:sp>
    </p:spTree>
    <p:extLst>
      <p:ext uri="{BB962C8B-B14F-4D97-AF65-F5344CB8AC3E}">
        <p14:creationId xmlns:p14="http://schemas.microsoft.com/office/powerpoint/2010/main" val="2852713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2E0D7F4F-B962-4FD7-94BF-14533AAC34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C7A68E-09C6-457F-AFF3-0193D8C55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D16773-3EC2-4E7E-8E65-7C216D5D5D5B}"/>
              </a:ext>
            </a:extLst>
          </p:cNvPr>
          <p:cNvSpPr>
            <a:spLocks noGrp="1" noChangeArrowheads="1"/>
          </p:cNvSpPr>
          <p:nvPr>
            <p:ph type="sldNum" sz="quarter" idx="12"/>
          </p:nvPr>
        </p:nvSpPr>
        <p:spPr>
          <a:ln/>
        </p:spPr>
        <p:txBody>
          <a:bodyPr/>
          <a:lstStyle>
            <a:lvl1pPr>
              <a:defRPr/>
            </a:lvl1pPr>
          </a:lstStyle>
          <a:p>
            <a:pPr>
              <a:defRPr/>
            </a:pPr>
            <a:fld id="{20262AF8-0B10-4C77-B5BB-79E1EFFF9241}" type="slidenum">
              <a:rPr lang="he-IL" altLang="he-IL"/>
              <a:pPr>
                <a:defRPr/>
              </a:pPr>
              <a:t>‹#›</a:t>
            </a:fld>
            <a:endParaRPr lang="en-US" altLang="he-IL"/>
          </a:p>
        </p:txBody>
      </p:sp>
    </p:spTree>
    <p:extLst>
      <p:ext uri="{BB962C8B-B14F-4D97-AF65-F5344CB8AC3E}">
        <p14:creationId xmlns:p14="http://schemas.microsoft.com/office/powerpoint/2010/main" val="684024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02680B4C-EF4D-40FF-B37B-C727DAB499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71FE89-694B-48B5-89E0-12BA8F4556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103A8E-7E4D-4F58-BFFF-1FC830418BBC}"/>
              </a:ext>
            </a:extLst>
          </p:cNvPr>
          <p:cNvSpPr>
            <a:spLocks noGrp="1" noChangeArrowheads="1"/>
          </p:cNvSpPr>
          <p:nvPr>
            <p:ph type="sldNum" sz="quarter" idx="12"/>
          </p:nvPr>
        </p:nvSpPr>
        <p:spPr>
          <a:ln/>
        </p:spPr>
        <p:txBody>
          <a:bodyPr/>
          <a:lstStyle>
            <a:lvl1pPr>
              <a:defRPr/>
            </a:lvl1pPr>
          </a:lstStyle>
          <a:p>
            <a:pPr>
              <a:defRPr/>
            </a:pPr>
            <a:fld id="{80D252B6-6104-4082-AFD2-966000517214}" type="slidenum">
              <a:rPr lang="he-IL" altLang="he-IL"/>
              <a:pPr>
                <a:defRPr/>
              </a:pPr>
              <a:t>‹#›</a:t>
            </a:fld>
            <a:endParaRPr lang="en-US" altLang="he-IL"/>
          </a:p>
        </p:txBody>
      </p:sp>
    </p:spTree>
    <p:extLst>
      <p:ext uri="{BB962C8B-B14F-4D97-AF65-F5344CB8AC3E}">
        <p14:creationId xmlns:p14="http://schemas.microsoft.com/office/powerpoint/2010/main" val="110774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24B06112-9670-44AA-B2E1-1EDF6FE201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486B5C-2DDA-45D8-90C0-54A3413A21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1F1715-BF90-4F8F-A770-AC9F35213A5C}"/>
              </a:ext>
            </a:extLst>
          </p:cNvPr>
          <p:cNvSpPr>
            <a:spLocks noGrp="1" noChangeArrowheads="1"/>
          </p:cNvSpPr>
          <p:nvPr>
            <p:ph type="sldNum" sz="quarter" idx="12"/>
          </p:nvPr>
        </p:nvSpPr>
        <p:spPr>
          <a:ln/>
        </p:spPr>
        <p:txBody>
          <a:bodyPr/>
          <a:lstStyle>
            <a:lvl1pPr>
              <a:defRPr/>
            </a:lvl1pPr>
          </a:lstStyle>
          <a:p>
            <a:pPr>
              <a:defRPr/>
            </a:pPr>
            <a:fld id="{CF84831E-3C5F-4B35-BBEF-625B09A9E48A}" type="slidenum">
              <a:rPr lang="he-IL" altLang="he-IL"/>
              <a:pPr>
                <a:defRPr/>
              </a:pPr>
              <a:t>‹#›</a:t>
            </a:fld>
            <a:endParaRPr lang="en-US" altLang="he-IL"/>
          </a:p>
        </p:txBody>
      </p:sp>
    </p:spTree>
    <p:extLst>
      <p:ext uri="{BB962C8B-B14F-4D97-AF65-F5344CB8AC3E}">
        <p14:creationId xmlns:p14="http://schemas.microsoft.com/office/powerpoint/2010/main" val="324500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6916EEA1-2EF0-4042-9A9B-98F9842AA4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B0D04E-722F-47C8-9E11-CB2FC871B0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8319F3-AAA3-454F-B163-990B79495BBB}"/>
              </a:ext>
            </a:extLst>
          </p:cNvPr>
          <p:cNvSpPr>
            <a:spLocks noGrp="1" noChangeArrowheads="1"/>
          </p:cNvSpPr>
          <p:nvPr>
            <p:ph type="sldNum" sz="quarter" idx="12"/>
          </p:nvPr>
        </p:nvSpPr>
        <p:spPr>
          <a:ln/>
        </p:spPr>
        <p:txBody>
          <a:bodyPr/>
          <a:lstStyle>
            <a:lvl1pPr>
              <a:defRPr/>
            </a:lvl1pPr>
          </a:lstStyle>
          <a:p>
            <a:pPr>
              <a:defRPr/>
            </a:pPr>
            <a:fld id="{A946A2B1-1742-42D0-AD89-6DE9CA109121}" type="slidenum">
              <a:rPr lang="he-IL" altLang="he-IL"/>
              <a:pPr>
                <a:defRPr/>
              </a:pPr>
              <a:t>‹#›</a:t>
            </a:fld>
            <a:endParaRPr lang="en-US" altLang="he-IL"/>
          </a:p>
        </p:txBody>
      </p:sp>
    </p:spTree>
    <p:extLst>
      <p:ext uri="{BB962C8B-B14F-4D97-AF65-F5344CB8AC3E}">
        <p14:creationId xmlns:p14="http://schemas.microsoft.com/office/powerpoint/2010/main" val="362114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86C60708-4DEA-4A93-AB11-F38D419C3AE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60686AD-552C-4826-BB4D-ED8094A48D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48A09E0-D5D5-4B47-8B7B-A855003ACC18}"/>
              </a:ext>
            </a:extLst>
          </p:cNvPr>
          <p:cNvSpPr>
            <a:spLocks noGrp="1" noChangeArrowheads="1"/>
          </p:cNvSpPr>
          <p:nvPr>
            <p:ph type="sldNum" sz="quarter" idx="12"/>
          </p:nvPr>
        </p:nvSpPr>
        <p:spPr>
          <a:ln/>
        </p:spPr>
        <p:txBody>
          <a:bodyPr/>
          <a:lstStyle>
            <a:lvl1pPr>
              <a:defRPr/>
            </a:lvl1pPr>
          </a:lstStyle>
          <a:p>
            <a:pPr>
              <a:defRPr/>
            </a:pPr>
            <a:fld id="{328992DE-F5F9-41C8-B8C7-6F9494E92E76}" type="slidenum">
              <a:rPr lang="he-IL" altLang="he-IL"/>
              <a:pPr>
                <a:defRPr/>
              </a:pPr>
              <a:t>‹#›</a:t>
            </a:fld>
            <a:endParaRPr lang="en-US" altLang="he-IL"/>
          </a:p>
        </p:txBody>
      </p:sp>
    </p:spTree>
    <p:extLst>
      <p:ext uri="{BB962C8B-B14F-4D97-AF65-F5344CB8AC3E}">
        <p14:creationId xmlns:p14="http://schemas.microsoft.com/office/powerpoint/2010/main" val="329702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4E938069-2A37-4DA3-B070-7A59BA415B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93D940B-5D31-4818-A503-82933FFB26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8AED779-0130-49BE-B231-353E489E47F4}"/>
              </a:ext>
            </a:extLst>
          </p:cNvPr>
          <p:cNvSpPr>
            <a:spLocks noGrp="1" noChangeArrowheads="1"/>
          </p:cNvSpPr>
          <p:nvPr>
            <p:ph type="sldNum" sz="quarter" idx="12"/>
          </p:nvPr>
        </p:nvSpPr>
        <p:spPr>
          <a:ln/>
        </p:spPr>
        <p:txBody>
          <a:bodyPr/>
          <a:lstStyle>
            <a:lvl1pPr>
              <a:defRPr/>
            </a:lvl1pPr>
          </a:lstStyle>
          <a:p>
            <a:pPr>
              <a:defRPr/>
            </a:pPr>
            <a:fld id="{A8F84235-91FE-486B-9F2A-C372D676C87E}" type="slidenum">
              <a:rPr lang="he-IL" altLang="he-IL"/>
              <a:pPr>
                <a:defRPr/>
              </a:pPr>
              <a:t>‹#›</a:t>
            </a:fld>
            <a:endParaRPr lang="en-US" altLang="he-IL"/>
          </a:p>
        </p:txBody>
      </p:sp>
    </p:spTree>
    <p:extLst>
      <p:ext uri="{BB962C8B-B14F-4D97-AF65-F5344CB8AC3E}">
        <p14:creationId xmlns:p14="http://schemas.microsoft.com/office/powerpoint/2010/main" val="74052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735888-A8BD-45E9-8588-672986F65D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3501209-AD81-4FA4-B23F-12449A2556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2D80BE9-B0A9-49F0-AA21-0BF80EFB67E8}"/>
              </a:ext>
            </a:extLst>
          </p:cNvPr>
          <p:cNvSpPr>
            <a:spLocks noGrp="1" noChangeArrowheads="1"/>
          </p:cNvSpPr>
          <p:nvPr>
            <p:ph type="sldNum" sz="quarter" idx="12"/>
          </p:nvPr>
        </p:nvSpPr>
        <p:spPr>
          <a:ln/>
        </p:spPr>
        <p:txBody>
          <a:bodyPr/>
          <a:lstStyle>
            <a:lvl1pPr>
              <a:defRPr/>
            </a:lvl1pPr>
          </a:lstStyle>
          <a:p>
            <a:pPr>
              <a:defRPr/>
            </a:pPr>
            <a:fld id="{5CBCC1E5-3E68-43E2-8AF6-901F1C0F2FF3}" type="slidenum">
              <a:rPr lang="he-IL" altLang="he-IL"/>
              <a:pPr>
                <a:defRPr/>
              </a:pPr>
              <a:t>‹#›</a:t>
            </a:fld>
            <a:endParaRPr lang="en-US" altLang="he-IL"/>
          </a:p>
        </p:txBody>
      </p:sp>
    </p:spTree>
    <p:extLst>
      <p:ext uri="{BB962C8B-B14F-4D97-AF65-F5344CB8AC3E}">
        <p14:creationId xmlns:p14="http://schemas.microsoft.com/office/powerpoint/2010/main" val="29875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077A5EAB-F0EB-4F69-9C3F-46FD624A07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493592-10B8-4909-AC0D-B504B33F6A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E85BFF-4EFB-4A09-AC89-65BA98B8F5C7}"/>
              </a:ext>
            </a:extLst>
          </p:cNvPr>
          <p:cNvSpPr>
            <a:spLocks noGrp="1" noChangeArrowheads="1"/>
          </p:cNvSpPr>
          <p:nvPr>
            <p:ph type="sldNum" sz="quarter" idx="12"/>
          </p:nvPr>
        </p:nvSpPr>
        <p:spPr>
          <a:ln/>
        </p:spPr>
        <p:txBody>
          <a:bodyPr/>
          <a:lstStyle>
            <a:lvl1pPr>
              <a:defRPr/>
            </a:lvl1pPr>
          </a:lstStyle>
          <a:p>
            <a:pPr>
              <a:defRPr/>
            </a:pPr>
            <a:fld id="{B7A0D410-AF0F-4B60-98C2-15564C356473}" type="slidenum">
              <a:rPr lang="he-IL" altLang="he-IL"/>
              <a:pPr>
                <a:defRPr/>
              </a:pPr>
              <a:t>‹#›</a:t>
            </a:fld>
            <a:endParaRPr lang="en-US" altLang="he-IL"/>
          </a:p>
        </p:txBody>
      </p:sp>
    </p:spTree>
    <p:extLst>
      <p:ext uri="{BB962C8B-B14F-4D97-AF65-F5344CB8AC3E}">
        <p14:creationId xmlns:p14="http://schemas.microsoft.com/office/powerpoint/2010/main" val="310195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396D6041-F818-4D7C-91C4-1B19832553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C426A8-A035-4296-82E7-79E3A6B521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BF8AA8-5228-4FA9-BBDE-0C4D94993585}"/>
              </a:ext>
            </a:extLst>
          </p:cNvPr>
          <p:cNvSpPr>
            <a:spLocks noGrp="1" noChangeArrowheads="1"/>
          </p:cNvSpPr>
          <p:nvPr>
            <p:ph type="sldNum" sz="quarter" idx="12"/>
          </p:nvPr>
        </p:nvSpPr>
        <p:spPr>
          <a:ln/>
        </p:spPr>
        <p:txBody>
          <a:bodyPr/>
          <a:lstStyle>
            <a:lvl1pPr>
              <a:defRPr/>
            </a:lvl1pPr>
          </a:lstStyle>
          <a:p>
            <a:pPr>
              <a:defRPr/>
            </a:pPr>
            <a:fld id="{A249F051-674A-40DB-BE64-17AB842BD99E}" type="slidenum">
              <a:rPr lang="he-IL" altLang="he-IL"/>
              <a:pPr>
                <a:defRPr/>
              </a:pPr>
              <a:t>‹#›</a:t>
            </a:fld>
            <a:endParaRPr lang="en-US" altLang="he-IL"/>
          </a:p>
        </p:txBody>
      </p:sp>
    </p:spTree>
    <p:extLst>
      <p:ext uri="{BB962C8B-B14F-4D97-AF65-F5344CB8AC3E}">
        <p14:creationId xmlns:p14="http://schemas.microsoft.com/office/powerpoint/2010/main" val="152920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2B6FD3-00AC-4570-B996-F3F7A7FC54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Rectangle 3">
            <a:extLst>
              <a:ext uri="{FF2B5EF4-FFF2-40B4-BE49-F238E27FC236}">
                <a16:creationId xmlns:a16="http://schemas.microsoft.com/office/drawing/2014/main" id="{97D827EB-2FCB-43B1-A416-4052B998F7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AE8B7D08-F034-499A-82F1-C56D03D35B8C}"/>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25646E2-32A4-482C-AF95-75332D72161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8CD87DE-BCC3-40CA-AE61-8590F2444EE7}"/>
              </a:ext>
            </a:extLst>
          </p:cNvPr>
          <p:cNvSpPr>
            <a:spLocks noGrp="1" noChangeArrowheads="1"/>
          </p:cNvSpPr>
          <p:nvPr>
            <p:ph type="sldNum" sz="quarter" idx="4"/>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latin typeface="Arial" panose="020B0604020202020204" pitchFamily="34" charset="0"/>
              </a:defRPr>
            </a:lvl1pPr>
          </a:lstStyle>
          <a:p>
            <a:pPr>
              <a:defRPr/>
            </a:pPr>
            <a:fld id="{EF91BDB2-92D8-4745-86A0-668023AAD522}" type="slidenum">
              <a:rPr lang="he-IL" altLang="he-IL"/>
              <a:pPr>
                <a:defRPr/>
              </a:pPr>
              <a:t>‹#›</a:t>
            </a:fld>
            <a:endParaRPr lang="en-US" altLang="he-IL"/>
          </a:p>
        </p:txBody>
      </p:sp>
      <p:pic>
        <p:nvPicPr>
          <p:cNvPr id="1031" name="תמונה 3">
            <a:extLst>
              <a:ext uri="{FF2B5EF4-FFF2-40B4-BE49-F238E27FC236}">
                <a16:creationId xmlns:a16="http://schemas.microsoft.com/office/drawing/2014/main" id="{A2D9931B-FC1F-4F88-AB45-C85E227009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a:extLst>
              <a:ext uri="{FF2B5EF4-FFF2-40B4-BE49-F238E27FC236}">
                <a16:creationId xmlns:a16="http://schemas.microsoft.com/office/drawing/2014/main" id="{A66FD7EF-F166-4594-B079-F92E2EBF7D2F}"/>
              </a:ext>
            </a:extLst>
          </p:cNvPr>
          <p:cNvSpPr txBox="1">
            <a:spLocks noChangeArrowheads="1"/>
          </p:cNvSpPr>
          <p:nvPr/>
        </p:nvSpPr>
        <p:spPr bwMode="auto">
          <a:xfrm>
            <a:off x="0" y="0"/>
            <a:ext cx="9144000"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r" rtl="1">
              <a:tabLst>
                <a:tab pos="7442200" algn="l"/>
                <a:tab pos="7531100" algn="l"/>
              </a:tabLst>
              <a:defRPr>
                <a:solidFill>
                  <a:schemeClr val="tx1"/>
                </a:solidFill>
                <a:latin typeface="Garamond" panose="02020404030301010803" pitchFamily="18" charset="0"/>
                <a:cs typeface="Arial" panose="020B0604020202020204" pitchFamily="34" charset="0"/>
              </a:defRPr>
            </a:lvl1pPr>
            <a:lvl2pPr marL="742950" indent="-285750" algn="r" rtl="1">
              <a:tabLst>
                <a:tab pos="7442200" algn="l"/>
                <a:tab pos="7531100" algn="l"/>
              </a:tabLst>
              <a:defRPr>
                <a:solidFill>
                  <a:schemeClr val="tx1"/>
                </a:solidFill>
                <a:latin typeface="Garamond" panose="02020404030301010803" pitchFamily="18" charset="0"/>
                <a:cs typeface="Arial" panose="020B0604020202020204" pitchFamily="34" charset="0"/>
              </a:defRPr>
            </a:lvl2pPr>
            <a:lvl3pPr marL="11430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3pPr>
            <a:lvl4pPr marL="16002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4pPr>
            <a:lvl5pPr marL="20574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9pPr>
          </a:lstStyle>
          <a:p>
            <a:pPr algn="ctr" eaLnBrk="1" hangingPunct="1">
              <a:lnSpc>
                <a:spcPct val="140000"/>
              </a:lnSpc>
              <a:spcBef>
                <a:spcPct val="50000"/>
              </a:spcBef>
              <a:defRPr/>
            </a:pPr>
            <a:endParaRPr lang="en-US" altLang="he-IL" sz="3200" b="1">
              <a:latin typeface="Times New Roman" panose="02020603050405020304" pitchFamily="18" charset="0"/>
              <a:cs typeface="Times New Roman" panose="02020603050405020304" pitchFamily="18" charset="0"/>
            </a:endParaRPr>
          </a:p>
        </p:txBody>
      </p:sp>
      <p:sp>
        <p:nvSpPr>
          <p:cNvPr id="1033" name="Text Box 9">
            <a:extLst>
              <a:ext uri="{FF2B5EF4-FFF2-40B4-BE49-F238E27FC236}">
                <a16:creationId xmlns:a16="http://schemas.microsoft.com/office/drawing/2014/main" id="{F1506159-D2A0-421C-8018-A0785ED81DA0}"/>
              </a:ext>
            </a:extLst>
          </p:cNvPr>
          <p:cNvSpPr txBox="1">
            <a:spLocks noChangeArrowheads="1"/>
          </p:cNvSpPr>
          <p:nvPr/>
        </p:nvSpPr>
        <p:spPr bwMode="auto">
          <a:xfrm>
            <a:off x="0" y="765175"/>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defRPr/>
            </a:pPr>
            <a:endParaRPr lang="en-US" altLang="he-IL">
              <a:latin typeface="Times New Roman" panose="02020603050405020304" pitchFamily="18" charset="0"/>
              <a:cs typeface="Times New Roman" panose="02020603050405020304" pitchFamily="18" charset="0"/>
            </a:endParaRPr>
          </a:p>
        </p:txBody>
      </p:sp>
      <p:sp>
        <p:nvSpPr>
          <p:cNvPr id="1034" name="Rectangle 21">
            <a:extLst>
              <a:ext uri="{FF2B5EF4-FFF2-40B4-BE49-F238E27FC236}">
                <a16:creationId xmlns:a16="http://schemas.microsoft.com/office/drawing/2014/main" id="{942E3211-3D9A-440E-AB89-4C793E7ADAD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Tree>
  </p:cSld>
  <p:clrMap bg1="lt1" tx1="dk1" bg2="lt2" tx2="dk2" accent1="accent1" accent2="accent2" accent3="accent3" accent4="accent4" accent5="accent5" accent6="accent6" hlink="hlink" folHlink="folHlink"/>
  <p:sldLayoutIdLst>
    <p:sldLayoutId id="2147484419"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899145-6C4C-4357-823B-73C53E7C746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2051" name="Rectangle 3">
            <a:extLst>
              <a:ext uri="{FF2B5EF4-FFF2-40B4-BE49-F238E27FC236}">
                <a16:creationId xmlns:a16="http://schemas.microsoft.com/office/drawing/2014/main" id="{CD485AD6-AAE8-4A8E-BCA1-64CE50DE7E7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B171DEC2-8D93-4396-9DDD-BC26C8B68AD6}"/>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F8CCC1A-9A13-479A-8027-DF2AB710D87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A8BBE14E-0BA1-4D9B-B7AB-60F72EDBC340}"/>
              </a:ext>
            </a:extLst>
          </p:cNvPr>
          <p:cNvSpPr>
            <a:spLocks noGrp="1" noChangeArrowheads="1"/>
          </p:cNvSpPr>
          <p:nvPr>
            <p:ph type="sldNum" sz="quarter" idx="4"/>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latin typeface="Arial" panose="020B0604020202020204" pitchFamily="34" charset="0"/>
              </a:defRPr>
            </a:lvl1pPr>
          </a:lstStyle>
          <a:p>
            <a:pPr>
              <a:defRPr/>
            </a:pPr>
            <a:fld id="{99998D77-E504-441B-9F7D-925E459968F1}" type="slidenum">
              <a:rPr lang="he-IL" altLang="he-IL"/>
              <a:pPr>
                <a:defRPr/>
              </a:pPr>
              <a:t>‹#›</a:t>
            </a:fld>
            <a:endParaRPr lang="en-US" altLang="he-IL"/>
          </a:p>
        </p:txBody>
      </p:sp>
      <p:pic>
        <p:nvPicPr>
          <p:cNvPr id="2055" name="תמונה 3">
            <a:extLst>
              <a:ext uri="{FF2B5EF4-FFF2-40B4-BE49-F238E27FC236}">
                <a16:creationId xmlns:a16="http://schemas.microsoft.com/office/drawing/2014/main" id="{CEE4E727-3FBC-48FF-BA34-2485301E74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a:extLst>
              <a:ext uri="{FF2B5EF4-FFF2-40B4-BE49-F238E27FC236}">
                <a16:creationId xmlns:a16="http://schemas.microsoft.com/office/drawing/2014/main" id="{C6566B76-F08F-4E52-B257-6ABC6544B831}"/>
              </a:ext>
            </a:extLst>
          </p:cNvPr>
          <p:cNvSpPr txBox="1">
            <a:spLocks noChangeArrowheads="1"/>
          </p:cNvSpPr>
          <p:nvPr/>
        </p:nvSpPr>
        <p:spPr bwMode="auto">
          <a:xfrm>
            <a:off x="0" y="0"/>
            <a:ext cx="9144000"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r" rtl="1">
              <a:tabLst>
                <a:tab pos="7442200" algn="l"/>
                <a:tab pos="7531100" algn="l"/>
              </a:tabLst>
              <a:defRPr>
                <a:solidFill>
                  <a:schemeClr val="tx1"/>
                </a:solidFill>
                <a:latin typeface="Garamond" panose="02020404030301010803" pitchFamily="18" charset="0"/>
                <a:cs typeface="Arial" panose="020B0604020202020204" pitchFamily="34" charset="0"/>
              </a:defRPr>
            </a:lvl1pPr>
            <a:lvl2pPr marL="742950" indent="-285750" algn="r" rtl="1">
              <a:tabLst>
                <a:tab pos="7442200" algn="l"/>
                <a:tab pos="7531100" algn="l"/>
              </a:tabLst>
              <a:defRPr>
                <a:solidFill>
                  <a:schemeClr val="tx1"/>
                </a:solidFill>
                <a:latin typeface="Garamond" panose="02020404030301010803" pitchFamily="18" charset="0"/>
                <a:cs typeface="Arial" panose="020B0604020202020204" pitchFamily="34" charset="0"/>
              </a:defRPr>
            </a:lvl2pPr>
            <a:lvl3pPr marL="11430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3pPr>
            <a:lvl4pPr marL="16002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4pPr>
            <a:lvl5pPr marL="20574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9pPr>
          </a:lstStyle>
          <a:p>
            <a:pPr algn="ctr" eaLnBrk="1" hangingPunct="1">
              <a:lnSpc>
                <a:spcPct val="140000"/>
              </a:lnSpc>
              <a:spcBef>
                <a:spcPct val="50000"/>
              </a:spcBef>
              <a:defRPr/>
            </a:pPr>
            <a:endParaRPr lang="en-US" altLang="he-IL" sz="3200" b="1">
              <a:latin typeface="Times New Roman" panose="02020603050405020304" pitchFamily="18" charset="0"/>
              <a:cs typeface="Times New Roman" panose="02020603050405020304" pitchFamily="18" charset="0"/>
            </a:endParaRPr>
          </a:p>
        </p:txBody>
      </p:sp>
      <p:sp>
        <p:nvSpPr>
          <p:cNvPr id="2057" name="Text Box 9">
            <a:extLst>
              <a:ext uri="{FF2B5EF4-FFF2-40B4-BE49-F238E27FC236}">
                <a16:creationId xmlns:a16="http://schemas.microsoft.com/office/drawing/2014/main" id="{643A808F-3DF9-47B9-B137-A8DB9F14BD9C}"/>
              </a:ext>
            </a:extLst>
          </p:cNvPr>
          <p:cNvSpPr txBox="1">
            <a:spLocks noChangeArrowheads="1"/>
          </p:cNvSpPr>
          <p:nvPr/>
        </p:nvSpPr>
        <p:spPr bwMode="auto">
          <a:xfrm>
            <a:off x="0" y="765175"/>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defRPr/>
            </a:pPr>
            <a:endParaRPr lang="en-US" altLang="he-IL">
              <a:latin typeface="Times New Roman" panose="02020603050405020304" pitchFamily="18" charset="0"/>
              <a:cs typeface="Times New Roman" panose="02020603050405020304" pitchFamily="18" charset="0"/>
            </a:endParaRPr>
          </a:p>
        </p:txBody>
      </p:sp>
      <p:sp>
        <p:nvSpPr>
          <p:cNvPr id="2058" name="Rectangle 21">
            <a:extLst>
              <a:ext uri="{FF2B5EF4-FFF2-40B4-BE49-F238E27FC236}">
                <a16:creationId xmlns:a16="http://schemas.microsoft.com/office/drawing/2014/main" id="{7A9BF721-A6AD-4858-A982-8CDEBF131CBF}"/>
              </a:ext>
            </a:extLst>
          </p:cNvPr>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Tree>
  </p:cSld>
  <p:clrMap bg1="lt1" tx1="dk1" bg2="lt2" tx2="dk2" accent1="accent1" accent2="accent2" accent3="accent3" accent4="accent4" accent5="accent5" accent6="accent6" hlink="hlink" folHlink="folHlink"/>
  <p:sldLayoutIdLst>
    <p:sldLayoutId id="2147484420"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4.jpg"/><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evo.co.il/law_html/Law01/999_123.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taxes.gov.il/TaxesFormsList/itc1348_18.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5.xml.rels><?xml version="1.0" encoding="UTF-8" standalone="yes"?>
<Relationships xmlns="http://schemas.openxmlformats.org/package/2006/relationships"><Relationship Id="rId2" Type="http://schemas.openxmlformats.org/officeDocument/2006/relationships/hyperlink" Target="mailto:guy@sagilaw.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198FDAB-4FB4-4719-B4F2-3E68F27B4C57}"/>
              </a:ext>
            </a:extLst>
          </p:cNvPr>
          <p:cNvSpPr>
            <a:spLocks noGrp="1" noRot="1" noChangeArrowheads="1"/>
          </p:cNvSpPr>
          <p:nvPr>
            <p:ph type="title"/>
          </p:nvPr>
        </p:nvSpPr>
        <p:spPr>
          <a:xfrm>
            <a:off x="323850" y="1125538"/>
            <a:ext cx="8362950" cy="292100"/>
          </a:xfrm>
        </p:spPr>
        <p:txBody>
          <a:bodyPr/>
          <a:lstStyle/>
          <a:p>
            <a:pPr rtl="0"/>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r>
              <a:rPr lang="he-IL" altLang="he-IL" sz="6000" u="sng">
                <a:solidFill>
                  <a:srgbClr val="FFFF00"/>
                </a:solidFill>
              </a:rPr>
              <a:t>הקלות במס</a:t>
            </a:r>
            <a:br>
              <a:rPr lang="he-IL" altLang="he-IL" sz="4000">
                <a:solidFill>
                  <a:srgbClr val="FFFF00"/>
                </a:solidFill>
              </a:rPr>
            </a:br>
            <a:br>
              <a:rPr lang="he-IL" altLang="he-IL" sz="4000">
                <a:solidFill>
                  <a:srgbClr val="FFFF00"/>
                </a:solidFill>
              </a:rPr>
            </a:br>
            <a:r>
              <a:rPr lang="he-IL" altLang="he-IL" sz="4000">
                <a:solidFill>
                  <a:srgbClr val="FFFF00"/>
                </a:solidFill>
              </a:rPr>
              <a:t>נדב שגיא, עו"ד (רו"ח)</a:t>
            </a:r>
            <a:br>
              <a:rPr lang="he-IL" altLang="he-IL" sz="4000">
                <a:solidFill>
                  <a:srgbClr val="FFFF00"/>
                </a:solidFill>
              </a:rPr>
            </a:br>
            <a:endParaRPr lang="en-US" altLang="he-IL" sz="4000">
              <a:solidFill>
                <a:srgbClr val="FFFF00"/>
              </a:solidFill>
            </a:endParaRPr>
          </a:p>
        </p:txBody>
      </p:sp>
      <p:pic>
        <p:nvPicPr>
          <p:cNvPr id="11267" name="תמונה 3">
            <a:extLst>
              <a:ext uri="{FF2B5EF4-FFF2-40B4-BE49-F238E27FC236}">
                <a16:creationId xmlns:a16="http://schemas.microsoft.com/office/drawing/2014/main" id="{7C3FD9CE-16D2-4443-953B-BF5569B24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88" t="25520" r="26172" b="34792"/>
          <a:stretch>
            <a:fillRect/>
          </a:stretch>
        </p:blipFill>
        <p:spPr bwMode="auto">
          <a:xfrm>
            <a:off x="3635375" y="5229225"/>
            <a:ext cx="1873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
            <a:extLst>
              <a:ext uri="{FF2B5EF4-FFF2-40B4-BE49-F238E27FC236}">
                <a16:creationId xmlns:a16="http://schemas.microsoft.com/office/drawing/2014/main" id="{6D006E79-136B-47D6-A0BD-5A3BE80F9204}"/>
              </a:ext>
            </a:extLst>
          </p:cNvPr>
          <p:cNvSpPr txBox="1">
            <a:spLocks noChangeArrowheads="1"/>
          </p:cNvSpPr>
          <p:nvPr/>
        </p:nvSpPr>
        <p:spPr bwMode="auto">
          <a:xfrm>
            <a:off x="0" y="0"/>
            <a:ext cx="9144000"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he-IL" sz="1800">
              <a:latin typeface="Garamond" panose="02020404030301010803" pitchFamily="18" charset="0"/>
            </a:endParaRPr>
          </a:p>
        </p:txBody>
      </p:sp>
      <p:sp>
        <p:nvSpPr>
          <p:cNvPr id="7173" name="Text Box 3">
            <a:extLst>
              <a:ext uri="{FF2B5EF4-FFF2-40B4-BE49-F238E27FC236}">
                <a16:creationId xmlns:a16="http://schemas.microsoft.com/office/drawing/2014/main" id="{32B48DD3-099F-4803-8832-9DA05BF07E89}"/>
              </a:ext>
            </a:extLst>
          </p:cNvPr>
          <p:cNvSpPr txBox="1">
            <a:spLocks noChangeArrowheads="1"/>
          </p:cNvSpPr>
          <p:nvPr/>
        </p:nvSpPr>
        <p:spPr bwMode="auto">
          <a:xfrm>
            <a:off x="604837" y="837407"/>
            <a:ext cx="821531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he-IL" altLang="he-IL" sz="5400" b="1" dirty="0">
                <a:solidFill>
                  <a:schemeClr val="accent2">
                    <a:lumMod val="75000"/>
                  </a:schemeClr>
                </a:solidFill>
              </a:rPr>
              <a:t>דיווח יחידים ומיסוי הכנסות מחו"ל</a:t>
            </a:r>
          </a:p>
          <a:p>
            <a:pPr algn="ctr" eaLnBrk="1" hangingPunct="1">
              <a:spcBef>
                <a:spcPct val="50000"/>
              </a:spcBef>
              <a:buFontTx/>
              <a:buNone/>
              <a:defRPr/>
            </a:pPr>
            <a:r>
              <a:rPr lang="he-IL" altLang="he-IL" sz="3000" b="1" dirty="0">
                <a:solidFill>
                  <a:schemeClr val="accent2">
                    <a:lumMod val="75000"/>
                  </a:schemeClr>
                </a:solidFill>
              </a:rPr>
              <a:t>הרצאה ללשכת יועצי </a:t>
            </a:r>
            <a:r>
              <a:rPr lang="he-IL" altLang="he-IL" sz="3000" b="1">
                <a:solidFill>
                  <a:schemeClr val="accent2">
                    <a:lumMod val="75000"/>
                  </a:schemeClr>
                </a:solidFill>
              </a:rPr>
              <a:t>המס – 23.07.2019</a:t>
            </a:r>
            <a:endParaRPr lang="he-IL" altLang="he-IL" sz="3000" b="1" dirty="0">
              <a:solidFill>
                <a:schemeClr val="accent2">
                  <a:lumMod val="75000"/>
                </a:schemeClr>
              </a:solidFill>
            </a:endParaRPr>
          </a:p>
          <a:p>
            <a:pPr algn="ctr" eaLnBrk="1" hangingPunct="1">
              <a:spcBef>
                <a:spcPct val="50000"/>
              </a:spcBef>
              <a:buFontTx/>
              <a:buNone/>
              <a:defRPr/>
            </a:pPr>
            <a:endParaRPr lang="he-IL" altLang="he-IL" sz="5400" b="1" dirty="0">
              <a:solidFill>
                <a:schemeClr val="accent2">
                  <a:lumMod val="75000"/>
                </a:schemeClr>
              </a:solidFill>
            </a:endParaRPr>
          </a:p>
        </p:txBody>
      </p:sp>
      <p:sp>
        <p:nvSpPr>
          <p:cNvPr id="9" name="Rectangle 4">
            <a:extLst>
              <a:ext uri="{FF2B5EF4-FFF2-40B4-BE49-F238E27FC236}">
                <a16:creationId xmlns:a16="http://schemas.microsoft.com/office/drawing/2014/main" id="{62B6F5C9-1545-4A1B-AA4F-33E1EAA53427}"/>
              </a:ext>
            </a:extLst>
          </p:cNvPr>
          <p:cNvSpPr>
            <a:spLocks noChangeArrowheads="1"/>
          </p:cNvSpPr>
          <p:nvPr/>
        </p:nvSpPr>
        <p:spPr bwMode="auto">
          <a:xfrm>
            <a:off x="1643063" y="4000500"/>
            <a:ext cx="5715000" cy="1927225"/>
          </a:xfrm>
          <a:prstGeom prst="rect">
            <a:avLst/>
          </a:prstGeom>
          <a:noFill/>
          <a:ln w="9525">
            <a:noFill/>
            <a:miter lim="800000"/>
            <a:headEnd/>
            <a:tailEnd/>
          </a:ln>
          <a:effectLst/>
        </p:spPr>
        <p:txBody>
          <a:bodyPr>
            <a:spAutoFit/>
          </a:bodyPr>
          <a:lstStyle/>
          <a:p>
            <a:pPr algn="ctr" rtl="1" eaLnBrk="1" hangingPunct="1">
              <a:spcBef>
                <a:spcPct val="20000"/>
              </a:spcBef>
              <a:defRPr/>
            </a:pPr>
            <a:r>
              <a:rPr lang="he-IL" sz="3600" b="1" dirty="0">
                <a:solidFill>
                  <a:schemeClr val="tx2"/>
                </a:solidFill>
                <a:latin typeface="Arial" charset="0"/>
                <a:cs typeface="Arial" charset="0"/>
              </a:rPr>
              <a:t>מרצה: גיא חן, עו"ד (רו"ח)</a:t>
            </a:r>
          </a:p>
          <a:p>
            <a:pPr algn="ctr" rtl="1" eaLnBrk="1" hangingPunct="1">
              <a:spcBef>
                <a:spcPct val="20000"/>
              </a:spcBef>
              <a:defRPr/>
            </a:pPr>
            <a:r>
              <a:rPr lang="he-IL" sz="3600" b="1" dirty="0">
                <a:solidFill>
                  <a:schemeClr val="tx2"/>
                </a:solidFill>
                <a:latin typeface="Arial" charset="0"/>
                <a:cs typeface="Arial" charset="0"/>
              </a:rPr>
              <a:t>שגיא ושות', משרד עו"ד</a:t>
            </a:r>
            <a:endParaRPr lang="en-US" sz="3600" b="1" dirty="0">
              <a:solidFill>
                <a:schemeClr val="tx2"/>
              </a:solidFill>
              <a:latin typeface="Arial" charset="0"/>
              <a:cs typeface="Arial" charset="0"/>
            </a:endParaRPr>
          </a:p>
          <a:p>
            <a:pPr algn="ctr" eaLnBrk="1" hangingPunct="1">
              <a:defRPr/>
            </a:pPr>
            <a:endParaRPr lang="en-US" sz="4000" b="1" dirty="0">
              <a:effectLst>
                <a:outerShdw blurRad="38100" dist="38100" dir="2700000" algn="tl">
                  <a:srgbClr val="C0C0C0"/>
                </a:outerShdw>
              </a:effectLst>
              <a:latin typeface="Times New Roman" pitchFamily="18" charset="0"/>
              <a:cs typeface="Times New Roman" pitchFamily="18" charset="0"/>
            </a:endParaRPr>
          </a:p>
        </p:txBody>
      </p:sp>
      <p:sp>
        <p:nvSpPr>
          <p:cNvPr id="11271" name="Text Box 5">
            <a:extLst>
              <a:ext uri="{FF2B5EF4-FFF2-40B4-BE49-F238E27FC236}">
                <a16:creationId xmlns:a16="http://schemas.microsoft.com/office/drawing/2014/main" id="{DB547835-086D-4A58-A5F5-D7AD11D0F9EC}"/>
              </a:ext>
            </a:extLst>
          </p:cNvPr>
          <p:cNvSpPr txBox="1">
            <a:spLocks noChangeArrowheads="1"/>
          </p:cNvSpPr>
          <p:nvPr/>
        </p:nvSpPr>
        <p:spPr bwMode="auto">
          <a:xfrm>
            <a:off x="0" y="3573463"/>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he-IL" sz="1800">
              <a:latin typeface="Times New Roman" panose="02020603050405020304" pitchFamily="18" charset="0"/>
              <a:cs typeface="Times New Roman" panose="02020603050405020304" pitchFamily="18" charset="0"/>
            </a:endParaRPr>
          </a:p>
        </p:txBody>
      </p:sp>
      <p:pic>
        <p:nvPicPr>
          <p:cNvPr id="11272" name="תמונה 2">
            <a:extLst>
              <a:ext uri="{FF2B5EF4-FFF2-40B4-BE49-F238E27FC236}">
                <a16:creationId xmlns:a16="http://schemas.microsoft.com/office/drawing/2014/main" id="{15D983F3-322D-4DE8-A468-AADB79D44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888" t="65207" r="26172" b="24396"/>
          <a:stretch>
            <a:fillRect/>
          </a:stretch>
        </p:blipFill>
        <p:spPr bwMode="auto">
          <a:xfrm>
            <a:off x="3635375" y="6453188"/>
            <a:ext cx="1887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תמונה 3">
            <a:extLst>
              <a:ext uri="{FF2B5EF4-FFF2-40B4-BE49-F238E27FC236}">
                <a16:creationId xmlns:a16="http://schemas.microsoft.com/office/drawing/2014/main" id="{554EF6C4-5F6C-4878-B1B7-BF28FB359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מציין מיקום של מספר שקופית 1">
            <a:extLst>
              <a:ext uri="{FF2B5EF4-FFF2-40B4-BE49-F238E27FC236}">
                <a16:creationId xmlns:a16="http://schemas.microsoft.com/office/drawing/2014/main" id="{66CC1B73-1C3F-45F0-BB53-89BF61F4DA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C3CB0A7-5BC6-46FF-B87F-FE69E4FF3DE4}" type="slidenum">
              <a:rPr lang="he-IL" altLang="he-IL" sz="1400" smtClean="0"/>
              <a:pPr algn="l">
                <a:spcBef>
                  <a:spcPct val="0"/>
                </a:spcBef>
                <a:buFontTx/>
                <a:buNone/>
              </a:pPr>
              <a:t>1</a:t>
            </a:fld>
            <a:endParaRPr lang="en-US" altLang="he-IL" sz="1400"/>
          </a:p>
        </p:txBody>
      </p:sp>
      <p:pic>
        <p:nvPicPr>
          <p:cNvPr id="3" name="תמונה 2">
            <a:extLst>
              <a:ext uri="{FF2B5EF4-FFF2-40B4-BE49-F238E27FC236}">
                <a16:creationId xmlns:a16="http://schemas.microsoft.com/office/drawing/2014/main" id="{E9B99C84-7B57-4051-AAF7-517211DF15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8774" y="5517232"/>
            <a:ext cx="3087241" cy="1174107"/>
          </a:xfrm>
          <a:prstGeom prst="rect">
            <a:avLst/>
          </a:prstGeom>
        </p:spPr>
      </p:pic>
      <p:pic>
        <p:nvPicPr>
          <p:cNvPr id="13" name="תמונה 3">
            <a:extLst>
              <a:ext uri="{FF2B5EF4-FFF2-40B4-BE49-F238E27FC236}">
                <a16:creationId xmlns:a16="http://schemas.microsoft.com/office/drawing/2014/main" id="{2E883981-ACE7-43AA-B9FE-9DFF5E65C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888" t="25520" r="26172" b="34792"/>
          <a:stretch>
            <a:fillRect/>
          </a:stretch>
        </p:blipFill>
        <p:spPr bwMode="auto">
          <a:xfrm>
            <a:off x="4700586" y="5508624"/>
            <a:ext cx="2451101" cy="97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תמונה 2">
            <a:extLst>
              <a:ext uri="{FF2B5EF4-FFF2-40B4-BE49-F238E27FC236}">
                <a16:creationId xmlns:a16="http://schemas.microsoft.com/office/drawing/2014/main" id="{0773CF65-C23C-4296-8201-016F8DFF5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888" t="65207" r="26172" b="24396"/>
          <a:stretch>
            <a:fillRect/>
          </a:stretch>
        </p:blipFill>
        <p:spPr bwMode="auto">
          <a:xfrm>
            <a:off x="4696924" y="6381328"/>
            <a:ext cx="2454763" cy="31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שיעורי המס על הכנסות אקטיביות</a:t>
            </a:r>
            <a:br>
              <a:rPr lang="he-IL" sz="2600" b="1" kern="1200" dirty="0"/>
            </a:br>
            <a:r>
              <a:rPr lang="he-IL" sz="2000" b="1" kern="1200" dirty="0"/>
              <a:t>עסק בחו"ל</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80728"/>
            <a:ext cx="8229600" cy="4525963"/>
          </a:xfrm>
        </p:spPr>
        <p:txBody>
          <a:bodyPr/>
          <a:lstStyle/>
          <a:p>
            <a:pPr marL="0" indent="0" algn="just">
              <a:lnSpc>
                <a:spcPct val="150000"/>
              </a:lnSpc>
              <a:buNone/>
            </a:pPr>
            <a:r>
              <a:rPr lang="he-IL" sz="2400" b="1" u="sng" dirty="0"/>
              <a:t>שיעור המס על הכנסות מעסק בחו"ל</a:t>
            </a:r>
          </a:p>
          <a:p>
            <a:pPr algn="just">
              <a:lnSpc>
                <a:spcPct val="150000"/>
              </a:lnSpc>
            </a:pPr>
            <a:r>
              <a:rPr lang="he-IL" sz="2000" dirty="0"/>
              <a:t>הכנסה חייבת מהפעלת עסק בחו"ל </a:t>
            </a:r>
            <a:r>
              <a:rPr lang="he-IL" sz="2000" dirty="0" err="1"/>
              <a:t>תמוסה</a:t>
            </a:r>
            <a:r>
              <a:rPr lang="he-IL" sz="2000" dirty="0"/>
              <a:t> לפי שיעור המס השולי של היחיד, תוך מתן זיכוי מס זר בגין המס ששולם במדינה בה מתקיימת הפעילות העסקית.</a:t>
            </a:r>
          </a:p>
          <a:p>
            <a:pPr algn="just">
              <a:lnSpc>
                <a:spcPct val="150000"/>
              </a:lnSpc>
            </a:pPr>
            <a:r>
              <a:rPr lang="he-IL" sz="2000" dirty="0"/>
              <a:t>לצורך חישוב הרווחים, ינוכו הוצאות עסקיות, ויקוזזו הפסדים עסקיים, לרבות ניכוי הוצאות לינה והוצאות נסיעות לחו"ל בהתאם לתקרות הקיימות בתקנות מס הכנסה (ניכוי הוצאות </a:t>
            </a:r>
            <a:r>
              <a:rPr lang="he-IL" sz="2000" dirty="0" err="1"/>
              <a:t>מסויימות</a:t>
            </a:r>
            <a:r>
              <a:rPr lang="he-IL" sz="2000" dirty="0"/>
              <a:t>), תשל"ב-1972.</a:t>
            </a:r>
          </a:p>
          <a:p>
            <a:pPr marL="0" indent="0" algn="just">
              <a:lnSpc>
                <a:spcPct val="150000"/>
              </a:lnSpc>
              <a:buNone/>
            </a:pPr>
            <a:r>
              <a:rPr lang="he-IL" sz="1800" dirty="0"/>
              <a:t> </a:t>
            </a:r>
          </a:p>
          <a:p>
            <a:pPr marL="0" indent="0" algn="just">
              <a:lnSpc>
                <a:spcPct val="150000"/>
              </a:lnSpc>
              <a:buNone/>
            </a:pPr>
            <a:endParaRPr lang="he-IL" sz="1800" dirty="0"/>
          </a:p>
          <a:p>
            <a:pPr marL="0" indent="0" algn="just">
              <a:lnSpc>
                <a:spcPct val="150000"/>
              </a:lnSpc>
              <a:buNone/>
            </a:pPr>
            <a:endParaRPr lang="he-IL" sz="1800" dirty="0"/>
          </a:p>
          <a:p>
            <a:pPr>
              <a:lnSpc>
                <a:spcPct val="150000"/>
              </a:lnSpc>
            </a:pPr>
            <a:endParaRPr lang="he-IL" sz="2000" dirty="0"/>
          </a:p>
          <a:p>
            <a:pPr>
              <a:lnSpc>
                <a:spcPct val="150000"/>
              </a:lnSpc>
            </a:pPr>
            <a:endParaRPr lang="he-IL" sz="2200" dirty="0"/>
          </a:p>
          <a:p>
            <a:pPr>
              <a:lnSpc>
                <a:spcPct val="150000"/>
              </a:lnSpc>
            </a:pPr>
            <a:endParaRPr lang="he-IL" sz="2400" b="1" u="sng" dirty="0"/>
          </a:p>
          <a:p>
            <a:pPr marL="0" indent="0">
              <a:lnSpc>
                <a:spcPct val="150000"/>
              </a:lnSpc>
              <a:buNone/>
            </a:pPr>
            <a:endParaRPr lang="he-IL" sz="2400" b="1" u="sng" dirty="0"/>
          </a:p>
          <a:p>
            <a:endParaRPr lang="he-IL" sz="2200"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10</a:t>
            </a:fld>
            <a:endParaRPr lang="en-US" altLang="he-IL"/>
          </a:p>
        </p:txBody>
      </p:sp>
    </p:spTree>
    <p:extLst>
      <p:ext uri="{BB962C8B-B14F-4D97-AF65-F5344CB8AC3E}">
        <p14:creationId xmlns:p14="http://schemas.microsoft.com/office/powerpoint/2010/main" val="9389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497688" y="105669"/>
            <a:ext cx="8229600" cy="1143000"/>
          </a:xfrm>
        </p:spPr>
        <p:txBody>
          <a:bodyPr/>
          <a:lstStyle/>
          <a:p>
            <a:r>
              <a:rPr lang="he-IL" sz="2600" b="1" kern="1200" dirty="0"/>
              <a:t>שיעורי המס על הכנסות אקטיביות</a:t>
            </a:r>
            <a:br>
              <a:rPr lang="he-IL" sz="2600" b="1" kern="1200" dirty="0"/>
            </a:br>
            <a:r>
              <a:rPr lang="he-IL" sz="2000" b="1" kern="1200" dirty="0"/>
              <a:t>חברת משלח יד (</a:t>
            </a:r>
            <a:r>
              <a:rPr lang="he-IL" sz="2000" b="1" kern="1200" dirty="0" err="1"/>
              <a:t>חמי"ז</a:t>
            </a:r>
            <a:r>
              <a:rPr lang="he-IL" sz="2000" b="1" kern="1200" dirty="0"/>
              <a:t>)</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nSpc>
                <a:spcPct val="150000"/>
              </a:lnSpc>
              <a:buNone/>
            </a:pPr>
            <a:r>
              <a:rPr lang="he-IL" sz="2200" b="1" u="sng" dirty="0"/>
              <a:t>חברת משלח יד זרה (</a:t>
            </a:r>
            <a:r>
              <a:rPr lang="he-IL" sz="2200" b="1" u="sng" dirty="0" err="1"/>
              <a:t>חמי"ז</a:t>
            </a:r>
            <a:r>
              <a:rPr lang="he-IL" sz="2200" b="1" u="sng" dirty="0"/>
              <a:t>)</a:t>
            </a:r>
          </a:p>
          <a:p>
            <a:pPr algn="just">
              <a:lnSpc>
                <a:spcPct val="150000"/>
              </a:lnSpc>
            </a:pPr>
            <a:r>
              <a:rPr lang="he-IL" sz="1700" dirty="0"/>
              <a:t>מנגנון מס זה נועד להתמודד עם תכנון מס של יחידים המבצעים פעולות משלח יד בחו"ל (</a:t>
            </a:r>
            <a:r>
              <a:rPr lang="he-IL" altLang="he-IL" sz="1700" dirty="0"/>
              <a:t>מתן ייעוץ, פרסום, עריכת דין, ניהול, ראיית חשבון וכדומה),</a:t>
            </a:r>
            <a:r>
              <a:rPr lang="he-IL" sz="1700" dirty="0"/>
              <a:t> באמצעות חברות זרות ובכך נמנעים מתשלום מס חברות בישראל</a:t>
            </a:r>
            <a:r>
              <a:rPr lang="he-IL" altLang="he-IL" sz="1700" dirty="0"/>
              <a:t>. </a:t>
            </a:r>
            <a:r>
              <a:rPr lang="he-IL" altLang="he-IL" sz="1600" dirty="0"/>
              <a:t>מצ"ב קישור </a:t>
            </a:r>
            <a:r>
              <a:rPr lang="he-IL" altLang="he-IL" sz="1600" dirty="0">
                <a:solidFill>
                  <a:srgbClr val="000000"/>
                </a:solidFill>
                <a:hlinkClick r:id="rId2"/>
              </a:rPr>
              <a:t>לצו מס הכנסה (קביעת משלח יד מיוחד), </a:t>
            </a:r>
            <a:r>
              <a:rPr lang="he-IL" altLang="he-IL" sz="1600" dirty="0" err="1">
                <a:solidFill>
                  <a:srgbClr val="000000"/>
                </a:solidFill>
                <a:hlinkClick r:id="rId2"/>
              </a:rPr>
              <a:t>התשס"ג</a:t>
            </a:r>
            <a:r>
              <a:rPr lang="he-IL" altLang="he-IL" sz="1600" dirty="0">
                <a:solidFill>
                  <a:srgbClr val="000000"/>
                </a:solidFill>
                <a:hlinkClick r:id="rId2"/>
              </a:rPr>
              <a:t> - 2003</a:t>
            </a:r>
            <a:r>
              <a:rPr lang="he-IL" altLang="he-IL" sz="1600" dirty="0">
                <a:solidFill>
                  <a:srgbClr val="000000"/>
                </a:solidFill>
              </a:rPr>
              <a:t> המונה רשימה סגורה של פעולות המוגדרות כמשלח יד</a:t>
            </a:r>
            <a:r>
              <a:rPr lang="he-IL" sz="1600" dirty="0"/>
              <a:t>.</a:t>
            </a:r>
          </a:p>
          <a:p>
            <a:pPr algn="just">
              <a:lnSpc>
                <a:spcPct val="150000"/>
              </a:lnSpc>
            </a:pPr>
            <a:r>
              <a:rPr lang="he-IL" sz="1700" dirty="0"/>
              <a:t>לפי הוראות הפקודה, בעלי שליטה תושבי ישראל המחזיקים יחד בשיעור של 75% או יותר בחברת משלח יד זרה, </a:t>
            </a:r>
            <a:r>
              <a:rPr lang="he-IL" sz="1700" dirty="0" err="1"/>
              <a:t>ימוסו</a:t>
            </a:r>
            <a:r>
              <a:rPr lang="he-IL" sz="1700" dirty="0"/>
              <a:t> </a:t>
            </a:r>
            <a:r>
              <a:rPr lang="he-IL" sz="1700" b="1" dirty="0"/>
              <a:t>בשלב הראשון </a:t>
            </a:r>
            <a:r>
              <a:rPr lang="he-IL" sz="1700" dirty="0"/>
              <a:t>על רווחיהם בחברה כאילו </a:t>
            </a:r>
            <a:r>
              <a:rPr lang="he-IL" sz="1700" u="sng" dirty="0"/>
              <a:t>חולקו כדיבידנד</a:t>
            </a:r>
            <a:r>
              <a:rPr lang="he-IL" sz="1700" dirty="0"/>
              <a:t> כבר בעת היווצרות הרווחים (דיבידנד רעיוני). שיעור המס שיחול על הדיבידנד הרעיוני היא יהא </a:t>
            </a:r>
            <a:r>
              <a:rPr lang="he-IL" sz="1700" u="sng" dirty="0"/>
              <a:t>מס חברות</a:t>
            </a:r>
            <a:r>
              <a:rPr lang="he-IL" sz="1700" dirty="0"/>
              <a:t>.</a:t>
            </a:r>
          </a:p>
          <a:p>
            <a:pPr algn="just">
              <a:lnSpc>
                <a:spcPct val="150000"/>
              </a:lnSpc>
            </a:pPr>
            <a:r>
              <a:rPr lang="he-IL" sz="1700" b="1" dirty="0"/>
              <a:t>בשלב השני </a:t>
            </a:r>
            <a:r>
              <a:rPr lang="he-IL" sz="1700" dirty="0"/>
              <a:t>- בעת חלוקת דיבידנד בפועל, </a:t>
            </a:r>
            <a:r>
              <a:rPr lang="he-IL" altLang="he-IL" sz="1700" dirty="0" err="1"/>
              <a:t>ימוסו</a:t>
            </a:r>
            <a:r>
              <a:rPr lang="he-IL" altLang="he-IL" sz="1700" dirty="0"/>
              <a:t> בעלי המניות בשיעור מס החל על דיבידנד (25% או 30% כתלות בשיעור האחזקה).</a:t>
            </a:r>
          </a:p>
          <a:p>
            <a:pPr marL="0" indent="0" algn="just">
              <a:lnSpc>
                <a:spcPct val="150000"/>
              </a:lnSpc>
              <a:buNone/>
            </a:pPr>
            <a:endParaRPr lang="he-IL" altLang="he-IL" sz="1800" b="1" dirty="0">
              <a:solidFill>
                <a:srgbClr val="000000"/>
              </a:solidFill>
            </a:endParaRPr>
          </a:p>
          <a:p>
            <a:pPr marL="0" indent="0" algn="just">
              <a:lnSpc>
                <a:spcPct val="150000"/>
              </a:lnSpc>
              <a:buNone/>
            </a:pPr>
            <a:endParaRPr lang="he-IL" sz="1800" dirty="0"/>
          </a:p>
          <a:p>
            <a:pPr marL="0" indent="0">
              <a:lnSpc>
                <a:spcPct val="150000"/>
              </a:lnSpc>
              <a:buNone/>
            </a:pPr>
            <a:endParaRPr lang="he-IL" sz="1800" dirty="0"/>
          </a:p>
          <a:p>
            <a:pPr>
              <a:lnSpc>
                <a:spcPct val="150000"/>
              </a:lnSpc>
            </a:pPr>
            <a:endParaRPr lang="he-IL" sz="2000" dirty="0"/>
          </a:p>
          <a:p>
            <a:pPr>
              <a:lnSpc>
                <a:spcPct val="150000"/>
              </a:lnSpc>
            </a:pPr>
            <a:endParaRPr lang="he-IL" sz="2200" dirty="0"/>
          </a:p>
          <a:p>
            <a:pPr>
              <a:lnSpc>
                <a:spcPct val="150000"/>
              </a:lnSpc>
            </a:pPr>
            <a:endParaRPr lang="he-IL" sz="2400" b="1" u="sng" dirty="0"/>
          </a:p>
          <a:p>
            <a:pPr marL="0" indent="0">
              <a:lnSpc>
                <a:spcPct val="150000"/>
              </a:lnSpc>
              <a:buNone/>
            </a:pPr>
            <a:endParaRPr lang="he-IL" sz="2400" b="1" u="sng" dirty="0"/>
          </a:p>
          <a:p>
            <a:endParaRPr lang="he-IL" sz="2200"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11</a:t>
            </a:fld>
            <a:endParaRPr lang="en-US" altLang="he-IL"/>
          </a:p>
        </p:txBody>
      </p:sp>
    </p:spTree>
    <p:extLst>
      <p:ext uri="{BB962C8B-B14F-4D97-AF65-F5344CB8AC3E}">
        <p14:creationId xmlns:p14="http://schemas.microsoft.com/office/powerpoint/2010/main" val="412387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שיעורי המס על הכנסות פאסיביות</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539552" y="908720"/>
            <a:ext cx="8373616" cy="4525963"/>
          </a:xfrm>
        </p:spPr>
        <p:txBody>
          <a:bodyPr/>
          <a:lstStyle/>
          <a:p>
            <a:pPr marL="0" indent="0">
              <a:buNone/>
            </a:pPr>
            <a:r>
              <a:rPr lang="he-IL" sz="1800" b="1" u="sng" dirty="0"/>
              <a:t>שיעור המס על הכנסות ריבית</a:t>
            </a:r>
          </a:p>
          <a:p>
            <a:pPr algn="just">
              <a:lnSpc>
                <a:spcPct val="150000"/>
              </a:lnSpc>
            </a:pPr>
            <a:r>
              <a:rPr lang="he-IL" sz="1800" dirty="0"/>
              <a:t>הכנסות ריבית על הלוואה הצמודה במלואה למדד או לשער החליפין (לדוגמא הלוואה דולרית) - שיעור מס של </a:t>
            </a:r>
            <a:r>
              <a:rPr lang="he-IL" sz="1800" b="1" dirty="0"/>
              <a:t>25%</a:t>
            </a:r>
            <a:r>
              <a:rPr lang="he-IL" sz="1800" dirty="0"/>
              <a:t>. במקרה זה - הפרשי הצמדה יהיו פטורים ממס בידי היחיד.</a:t>
            </a:r>
          </a:p>
          <a:p>
            <a:pPr algn="just">
              <a:lnSpc>
                <a:spcPct val="150000"/>
              </a:lnSpc>
            </a:pPr>
            <a:r>
              <a:rPr lang="he-IL" sz="1800" dirty="0"/>
              <a:t>הכנסות ריבית על הלוואה לא צמודה או צמודה חלקית (לדוגמא הלוואה שקלית לא צמודה) - שיעור מס של </a:t>
            </a:r>
            <a:r>
              <a:rPr lang="he-IL" sz="1800" b="1" dirty="0"/>
              <a:t>15%</a:t>
            </a:r>
            <a:r>
              <a:rPr lang="he-IL" sz="1800" dirty="0"/>
              <a:t>. במקרה זה ההכנסה ברוטו (ריבית והפרשי הצמדה) </a:t>
            </a:r>
            <a:r>
              <a:rPr lang="he-IL" sz="1800" dirty="0" err="1"/>
              <a:t>תחוייב</a:t>
            </a:r>
            <a:r>
              <a:rPr lang="he-IL" sz="1800" dirty="0"/>
              <a:t> ב- 15% מס.</a:t>
            </a:r>
          </a:p>
          <a:p>
            <a:pPr marL="0" indent="0">
              <a:buNone/>
            </a:pPr>
            <a:r>
              <a:rPr lang="he-IL" sz="1800" b="1" u="sng" dirty="0"/>
              <a:t>שיעור המס על קבלת דיבידנד </a:t>
            </a:r>
          </a:p>
          <a:p>
            <a:pPr algn="just">
              <a:lnSpc>
                <a:spcPct val="150000"/>
              </a:lnSpc>
            </a:pPr>
            <a:r>
              <a:rPr lang="he-IL" sz="1800" dirty="0"/>
              <a:t>בעל מניות </a:t>
            </a:r>
            <a:r>
              <a:rPr lang="he-IL" sz="1800" u="sng" dirty="0"/>
              <a:t>לא</a:t>
            </a:r>
            <a:r>
              <a:rPr lang="he-IL" sz="1800" dirty="0"/>
              <a:t> מהותי (המחזיק פחות מ- 10% מאמצעי השליטה בחברה) - שיעור מס של </a:t>
            </a:r>
            <a:r>
              <a:rPr lang="he-IL" sz="1800" b="1" dirty="0"/>
              <a:t>25%.</a:t>
            </a:r>
          </a:p>
          <a:p>
            <a:pPr algn="just">
              <a:lnSpc>
                <a:spcPct val="150000"/>
              </a:lnSpc>
            </a:pPr>
            <a:r>
              <a:rPr lang="he-IL" sz="1800" dirty="0"/>
              <a:t>בעל מניות מהותי - שיעור מס של </a:t>
            </a:r>
            <a:r>
              <a:rPr lang="he-IL" sz="1800" b="1" dirty="0"/>
              <a:t>30%.</a:t>
            </a:r>
          </a:p>
          <a:p>
            <a:pPr marL="0" indent="0" algn="just">
              <a:buNone/>
            </a:pPr>
            <a:r>
              <a:rPr lang="he-IL" sz="1400" b="1" i="1" dirty="0"/>
              <a:t>והכל, בתוספת מס יסף של 3% על ההכנסה </a:t>
            </a:r>
            <a:r>
              <a:rPr lang="he-IL" sz="1400" b="1" i="1" u="sng" dirty="0"/>
              <a:t>החייבת</a:t>
            </a:r>
            <a:r>
              <a:rPr lang="he-IL" sz="1400" b="1" i="1" dirty="0"/>
              <a:t> העולה על 649,560 ש"ח בשנת 2019 (641,880 ש"ח בשנת 2018). </a:t>
            </a:r>
            <a:r>
              <a:rPr lang="he-IL" sz="1800" b="1" i="1" dirty="0"/>
              <a:t> </a:t>
            </a:r>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12</a:t>
            </a:fld>
            <a:endParaRPr lang="en-US" altLang="he-IL"/>
          </a:p>
        </p:txBody>
      </p:sp>
    </p:spTree>
    <p:extLst>
      <p:ext uri="{BB962C8B-B14F-4D97-AF65-F5344CB8AC3E}">
        <p14:creationId xmlns:p14="http://schemas.microsoft.com/office/powerpoint/2010/main" val="251898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שיעורי המס על הכנסות פאסיביות</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539552" y="1124744"/>
            <a:ext cx="8373616" cy="4525963"/>
          </a:xfrm>
        </p:spPr>
        <p:txBody>
          <a:bodyPr/>
          <a:lstStyle/>
          <a:p>
            <a:pPr marL="0" indent="0">
              <a:buNone/>
            </a:pPr>
            <a:r>
              <a:rPr lang="he-IL" sz="2200" b="1" u="sng" dirty="0"/>
              <a:t>הכנסות מרווח הון</a:t>
            </a:r>
          </a:p>
          <a:p>
            <a:pPr algn="just">
              <a:lnSpc>
                <a:spcPct val="150000"/>
              </a:lnSpc>
            </a:pPr>
            <a:r>
              <a:rPr lang="he-IL" sz="2000" dirty="0"/>
              <a:t>רווח הון ממכירת נכסים או מניות בידי בעל מניות לא מהותי - שיעור מס של </a:t>
            </a:r>
            <a:r>
              <a:rPr lang="he-IL" sz="2000" b="1" dirty="0"/>
              <a:t>25%</a:t>
            </a:r>
            <a:r>
              <a:rPr lang="he-IL" sz="2000" dirty="0"/>
              <a:t>.</a:t>
            </a:r>
          </a:p>
          <a:p>
            <a:pPr algn="just">
              <a:lnSpc>
                <a:spcPct val="150000"/>
              </a:lnSpc>
            </a:pPr>
            <a:r>
              <a:rPr lang="he-IL" sz="2000" dirty="0"/>
              <a:t>מכירת מניות על ידי בעל מניות המחזיק מעל 10% מאחד מאמצעי השליטה בחברה - שיעור מס של </a:t>
            </a:r>
            <a:r>
              <a:rPr lang="he-IL" sz="2000" b="1" dirty="0"/>
              <a:t>30%</a:t>
            </a:r>
            <a:r>
              <a:rPr lang="he-IL" sz="2000" dirty="0"/>
              <a:t>.</a:t>
            </a:r>
            <a:endParaRPr lang="he-IL" sz="1800"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13</a:t>
            </a:fld>
            <a:endParaRPr lang="en-US" altLang="he-IL"/>
          </a:p>
        </p:txBody>
      </p:sp>
    </p:spTree>
    <p:extLst>
      <p:ext uri="{BB962C8B-B14F-4D97-AF65-F5344CB8AC3E}">
        <p14:creationId xmlns:p14="http://schemas.microsoft.com/office/powerpoint/2010/main" val="192607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שיעורי המס על הכנסות פאסיביות </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80728"/>
            <a:ext cx="8229600" cy="4525963"/>
          </a:xfrm>
        </p:spPr>
        <p:txBody>
          <a:bodyPr/>
          <a:lstStyle/>
          <a:p>
            <a:pPr marL="0" indent="0" algn="just">
              <a:lnSpc>
                <a:spcPct val="150000"/>
              </a:lnSpc>
              <a:buNone/>
            </a:pPr>
            <a:r>
              <a:rPr lang="he-IL" sz="2000" b="1" u="sng" dirty="0"/>
              <a:t>הכנסות שכירות מהשכרת מקרקעין בחו"ל</a:t>
            </a:r>
          </a:p>
          <a:p>
            <a:pPr marL="0" indent="0" algn="just">
              <a:lnSpc>
                <a:spcPct val="150000"/>
              </a:lnSpc>
              <a:buNone/>
            </a:pPr>
            <a:r>
              <a:rPr lang="he-IL" sz="2000" dirty="0"/>
              <a:t>קיימת בחירה בין שתי חלופות מס על הכנסות מהשכרת מקרקעין בחו"ל (כל שנה ניתן לבחור במסלול המיטבי): </a:t>
            </a:r>
          </a:p>
          <a:p>
            <a:pPr marL="457200" indent="-457200" algn="just">
              <a:lnSpc>
                <a:spcPct val="150000"/>
              </a:lnSpc>
              <a:buFont typeface="+mj-lt"/>
              <a:buAutoNum type="arabicPeriod"/>
            </a:pPr>
            <a:r>
              <a:rPr lang="he-IL" sz="2000" dirty="0"/>
              <a:t>מס בשיעור 15% על </a:t>
            </a:r>
            <a:r>
              <a:rPr lang="he-IL" sz="2000" u="sng" dirty="0"/>
              <a:t>מחזור</a:t>
            </a:r>
            <a:r>
              <a:rPr lang="he-IL" sz="2000" dirty="0"/>
              <a:t> ההכנסה בניכוי פחת - במסלול זה המס הינו </a:t>
            </a:r>
            <a:r>
              <a:rPr lang="he-IL" sz="2000" u="sng" dirty="0"/>
              <a:t>סופי</a:t>
            </a:r>
            <a:r>
              <a:rPr lang="he-IL" sz="2000" dirty="0"/>
              <a:t> ללא זכאות לקיזוז הפסדים או קבלת זיכוי ממס זר (סעיף 122א).</a:t>
            </a:r>
          </a:p>
          <a:p>
            <a:pPr marL="400050" lvl="1" indent="0" algn="just">
              <a:lnSpc>
                <a:spcPct val="150000"/>
              </a:lnSpc>
              <a:buNone/>
            </a:pPr>
            <a:r>
              <a:rPr lang="he-IL" sz="2000" b="1" dirty="0"/>
              <a:t>אין אפשרות לבחירה במסלול זה כאשר מדובר בהכנסות שכירות העולות כדי עסק. </a:t>
            </a:r>
          </a:p>
          <a:p>
            <a:pPr marL="457200" indent="-457200" algn="just">
              <a:lnSpc>
                <a:spcPct val="150000"/>
              </a:lnSpc>
              <a:buFont typeface="+mj-lt"/>
              <a:buAutoNum type="arabicPeriod"/>
            </a:pPr>
            <a:r>
              <a:rPr lang="he-IL" sz="2000" dirty="0"/>
              <a:t>מס שולי בהתאם למדרגות המס של היחיד - מס על </a:t>
            </a:r>
            <a:r>
              <a:rPr lang="he-IL" sz="2000" u="sng" dirty="0"/>
              <a:t>ההכנסה החייבת</a:t>
            </a:r>
            <a:r>
              <a:rPr lang="he-IL" sz="2000" dirty="0"/>
              <a:t> לאחר ניכוי הוצאות וקיזוז הפסדים. באפשרות זו יינתן זיכוי בגין המס הזר ששולם (סעיף 121).</a:t>
            </a:r>
          </a:p>
          <a:p>
            <a:pPr marL="457200" indent="-457200">
              <a:buFont typeface="+mj-lt"/>
              <a:buAutoNum type="arabicPeriod"/>
            </a:pPr>
            <a:endParaRPr lang="he-IL" sz="2400" dirty="0"/>
          </a:p>
          <a:p>
            <a:pPr marL="457200" indent="-457200">
              <a:buFont typeface="+mj-lt"/>
              <a:buAutoNum type="arabicPeriod"/>
            </a:pPr>
            <a:endParaRPr lang="he-IL" sz="2400" dirty="0"/>
          </a:p>
          <a:p>
            <a:pPr marL="457200" indent="-457200">
              <a:buFont typeface="+mj-lt"/>
              <a:buAutoNum type="arabicPeriod"/>
            </a:pPr>
            <a:endParaRPr lang="he-IL" sz="2400" dirty="0"/>
          </a:p>
          <a:p>
            <a:pPr marL="0" indent="0">
              <a:buNone/>
            </a:pPr>
            <a:endParaRPr lang="he-IL" sz="2400" b="1" u="sng"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14</a:t>
            </a:fld>
            <a:endParaRPr lang="en-US" altLang="he-IL"/>
          </a:p>
        </p:txBody>
      </p:sp>
    </p:spTree>
    <p:extLst>
      <p:ext uri="{BB962C8B-B14F-4D97-AF65-F5344CB8AC3E}">
        <p14:creationId xmlns:p14="http://schemas.microsoft.com/office/powerpoint/2010/main" val="404319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D0745BB-DCEA-4908-92B7-BE4D41FA9EDF}"/>
              </a:ext>
            </a:extLst>
          </p:cNvPr>
          <p:cNvSpPr>
            <a:spLocks noGrp="1" noChangeArrowheads="1"/>
          </p:cNvSpPr>
          <p:nvPr>
            <p:ph type="title"/>
          </p:nvPr>
        </p:nvSpPr>
        <p:spPr>
          <a:xfrm>
            <a:off x="1043608" y="-20140"/>
            <a:ext cx="7459882" cy="728960"/>
          </a:xfrm>
        </p:spPr>
        <p:txBody>
          <a:bodyPr/>
          <a:lstStyle/>
          <a:p>
            <a:r>
              <a:rPr lang="he-IL" altLang="he-IL" sz="2400" b="1" dirty="0"/>
              <a:t>השוואה בין חלופות המס של הכנסה מהשכרת מקרקעין בחו"ל</a:t>
            </a:r>
          </a:p>
        </p:txBody>
      </p:sp>
      <p:sp>
        <p:nvSpPr>
          <p:cNvPr id="33795" name="Content Placeholder 2">
            <a:extLst>
              <a:ext uri="{FF2B5EF4-FFF2-40B4-BE49-F238E27FC236}">
                <a16:creationId xmlns:a16="http://schemas.microsoft.com/office/drawing/2014/main" id="{5AFB1913-CECB-44CE-BFAC-C4959416C064}"/>
              </a:ext>
            </a:extLst>
          </p:cNvPr>
          <p:cNvSpPr>
            <a:spLocks noGrp="1" noChangeArrowheads="1"/>
          </p:cNvSpPr>
          <p:nvPr>
            <p:ph idx="1"/>
          </p:nvPr>
        </p:nvSpPr>
        <p:spPr>
          <a:xfrm>
            <a:off x="457200" y="836613"/>
            <a:ext cx="8229600" cy="4929187"/>
          </a:xfrm>
        </p:spPr>
        <p:txBody>
          <a:bodyPr/>
          <a:lstStyle/>
          <a:p>
            <a:pPr marL="0" indent="0" algn="just">
              <a:lnSpc>
                <a:spcPct val="150000"/>
              </a:lnSpc>
              <a:spcBef>
                <a:spcPct val="0"/>
              </a:spcBef>
              <a:buFontTx/>
              <a:buNone/>
            </a:pPr>
            <a:endParaRPr lang="he-IL" altLang="he-IL" sz="2300" dirty="0"/>
          </a:p>
          <a:p>
            <a:pPr marL="0" indent="0" algn="just">
              <a:lnSpc>
                <a:spcPct val="150000"/>
              </a:lnSpc>
              <a:spcBef>
                <a:spcPct val="0"/>
              </a:spcBef>
              <a:buFontTx/>
              <a:buNone/>
            </a:pPr>
            <a:endParaRPr lang="he-IL" altLang="he-IL" sz="2300" dirty="0"/>
          </a:p>
        </p:txBody>
      </p:sp>
      <p:sp>
        <p:nvSpPr>
          <p:cNvPr id="33796" name="Slide Number Placeholder 3">
            <a:extLst>
              <a:ext uri="{FF2B5EF4-FFF2-40B4-BE49-F238E27FC236}">
                <a16:creationId xmlns:a16="http://schemas.microsoft.com/office/drawing/2014/main" id="{3E9A266D-7312-41B6-9725-A5A30892B1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D20ABFF-C0CA-4204-83B1-DFF231CD014C}" type="slidenum">
              <a:rPr lang="he-IL" altLang="he-IL" sz="1400" smtClean="0"/>
              <a:pPr algn="l">
                <a:spcBef>
                  <a:spcPct val="0"/>
                </a:spcBef>
                <a:buFontTx/>
                <a:buNone/>
              </a:pPr>
              <a:t>15</a:t>
            </a:fld>
            <a:endParaRPr lang="en-US" altLang="he-IL" sz="1400"/>
          </a:p>
        </p:txBody>
      </p:sp>
      <p:graphicFrame>
        <p:nvGraphicFramePr>
          <p:cNvPr id="6" name="טבלה 5">
            <a:extLst>
              <a:ext uri="{FF2B5EF4-FFF2-40B4-BE49-F238E27FC236}">
                <a16:creationId xmlns:a16="http://schemas.microsoft.com/office/drawing/2014/main" id="{0996CD7B-7941-41E7-9C53-C528D72F470B}"/>
              </a:ext>
            </a:extLst>
          </p:cNvPr>
          <p:cNvGraphicFramePr>
            <a:graphicFrameLocks noGrp="1"/>
          </p:cNvGraphicFramePr>
          <p:nvPr>
            <p:extLst>
              <p:ext uri="{D42A27DB-BD31-4B8C-83A1-F6EECF244321}">
                <p14:modId xmlns:p14="http://schemas.microsoft.com/office/powerpoint/2010/main" val="1778837903"/>
              </p:ext>
            </p:extLst>
          </p:nvPr>
        </p:nvGraphicFramePr>
        <p:xfrm>
          <a:off x="1047378" y="1016045"/>
          <a:ext cx="6703800" cy="4570322"/>
        </p:xfrm>
        <a:graphic>
          <a:graphicData uri="http://schemas.openxmlformats.org/drawingml/2006/table">
            <a:tbl>
              <a:tblPr rtl="1" firstRow="1" bandRow="1">
                <a:tableStyleId>{93296810-A885-4BE3-A3E7-6D5BEEA58F35}</a:tableStyleId>
              </a:tblPr>
              <a:tblGrid>
                <a:gridCol w="1414626">
                  <a:extLst>
                    <a:ext uri="{9D8B030D-6E8A-4147-A177-3AD203B41FA5}">
                      <a16:colId xmlns:a16="http://schemas.microsoft.com/office/drawing/2014/main" val="3685920480"/>
                    </a:ext>
                  </a:extLst>
                </a:gridCol>
                <a:gridCol w="2862037">
                  <a:extLst>
                    <a:ext uri="{9D8B030D-6E8A-4147-A177-3AD203B41FA5}">
                      <a16:colId xmlns:a16="http://schemas.microsoft.com/office/drawing/2014/main" val="1959388683"/>
                    </a:ext>
                  </a:extLst>
                </a:gridCol>
                <a:gridCol w="2427137">
                  <a:extLst>
                    <a:ext uri="{9D8B030D-6E8A-4147-A177-3AD203B41FA5}">
                      <a16:colId xmlns:a16="http://schemas.microsoft.com/office/drawing/2014/main" val="1525452552"/>
                    </a:ext>
                  </a:extLst>
                </a:gridCol>
              </a:tblGrid>
              <a:tr h="326206">
                <a:tc>
                  <a:txBody>
                    <a:bodyPr/>
                    <a:lstStyle/>
                    <a:p>
                      <a:pPr rtl="1"/>
                      <a:endParaRPr lang="he-IL" sz="1600" dirty="0"/>
                    </a:p>
                  </a:txBody>
                  <a:tcPr/>
                </a:tc>
                <a:tc>
                  <a:txBody>
                    <a:bodyPr/>
                    <a:lstStyle/>
                    <a:p>
                      <a:pPr algn="ctr" rtl="1"/>
                      <a:r>
                        <a:rPr lang="he-IL" sz="1600" dirty="0"/>
                        <a:t>מסלול מס בשיעור 15%</a:t>
                      </a:r>
                    </a:p>
                  </a:txBody>
                  <a:tcPr/>
                </a:tc>
                <a:tc>
                  <a:txBody>
                    <a:bodyPr/>
                    <a:lstStyle/>
                    <a:p>
                      <a:pPr algn="ctr" rtl="1"/>
                      <a:r>
                        <a:rPr lang="he-IL" sz="1600" dirty="0"/>
                        <a:t>מסלול מס שולי</a:t>
                      </a:r>
                    </a:p>
                  </a:txBody>
                  <a:tcPr/>
                </a:tc>
                <a:extLst>
                  <a:ext uri="{0D108BD9-81ED-4DB2-BD59-A6C34878D82A}">
                    <a16:rowId xmlns:a16="http://schemas.microsoft.com/office/drawing/2014/main" val="516350993"/>
                  </a:ext>
                </a:extLst>
              </a:tr>
              <a:tr h="563041">
                <a:tc>
                  <a:txBody>
                    <a:bodyPr/>
                    <a:lstStyle/>
                    <a:p>
                      <a:pPr algn="ctr" rtl="1"/>
                      <a:r>
                        <a:rPr lang="he-IL" sz="1600" b="1" dirty="0"/>
                        <a:t>בסיס המס</a:t>
                      </a:r>
                    </a:p>
                  </a:txBody>
                  <a:tcPr/>
                </a:tc>
                <a:tc>
                  <a:txBody>
                    <a:bodyPr/>
                    <a:lstStyle/>
                    <a:p>
                      <a:pPr algn="ctr" rtl="1"/>
                      <a:r>
                        <a:rPr lang="he-IL" sz="1600" dirty="0"/>
                        <a:t>על המחזור</a:t>
                      </a:r>
                    </a:p>
                  </a:txBody>
                  <a:tcPr/>
                </a:tc>
                <a:tc>
                  <a:txBody>
                    <a:bodyPr/>
                    <a:lstStyle/>
                    <a:p>
                      <a:pPr algn="ctr" rtl="1"/>
                      <a:r>
                        <a:rPr lang="he-IL" sz="1600" dirty="0"/>
                        <a:t>על ההכנסה החייבת (הרווח) </a:t>
                      </a:r>
                    </a:p>
                  </a:txBody>
                  <a:tcPr/>
                </a:tc>
                <a:extLst>
                  <a:ext uri="{0D108BD9-81ED-4DB2-BD59-A6C34878D82A}">
                    <a16:rowId xmlns:a16="http://schemas.microsoft.com/office/drawing/2014/main" val="477016908"/>
                  </a:ext>
                </a:extLst>
              </a:tr>
              <a:tr h="563041">
                <a:tc>
                  <a:txBody>
                    <a:bodyPr/>
                    <a:lstStyle/>
                    <a:p>
                      <a:pPr algn="ctr" rtl="1"/>
                      <a:r>
                        <a:rPr lang="he-IL" sz="1600" b="1" dirty="0"/>
                        <a:t>ניכוי הוצאות</a:t>
                      </a:r>
                    </a:p>
                  </a:txBody>
                  <a:tcPr/>
                </a:tc>
                <a:tc>
                  <a:txBody>
                    <a:bodyPr/>
                    <a:lstStyle/>
                    <a:p>
                      <a:pPr algn="ctr" rtl="1"/>
                      <a:r>
                        <a:rPr lang="he-IL" sz="1600" dirty="0"/>
                        <a:t> פחת בלבד</a:t>
                      </a:r>
                    </a:p>
                  </a:txBody>
                  <a:tcPr/>
                </a:tc>
                <a:tc>
                  <a:txBody>
                    <a:bodyPr/>
                    <a:lstStyle/>
                    <a:p>
                      <a:pPr algn="ctr" rtl="1"/>
                      <a:r>
                        <a:rPr lang="he-IL" sz="1600" dirty="0"/>
                        <a:t>כל הוצאה בייצור ההכנסה</a:t>
                      </a:r>
                    </a:p>
                  </a:txBody>
                  <a:tcPr/>
                </a:tc>
                <a:extLst>
                  <a:ext uri="{0D108BD9-81ED-4DB2-BD59-A6C34878D82A}">
                    <a16:rowId xmlns:a16="http://schemas.microsoft.com/office/drawing/2014/main" val="466945861"/>
                  </a:ext>
                </a:extLst>
              </a:tr>
              <a:tr h="326206">
                <a:tc>
                  <a:txBody>
                    <a:bodyPr/>
                    <a:lstStyle/>
                    <a:p>
                      <a:pPr algn="ctr" rtl="1"/>
                      <a:r>
                        <a:rPr lang="he-IL" sz="1600" b="1" dirty="0"/>
                        <a:t>קיזוז הפסדים</a:t>
                      </a:r>
                    </a:p>
                  </a:txBody>
                  <a:tcPr/>
                </a:tc>
                <a:tc>
                  <a:txBody>
                    <a:bodyPr/>
                    <a:lstStyle/>
                    <a:p>
                      <a:pPr algn="ctr" rtl="1"/>
                      <a:r>
                        <a:rPr lang="he-IL" sz="1600" dirty="0"/>
                        <a:t>לא ניתן לקזז הפסדים</a:t>
                      </a:r>
                    </a:p>
                  </a:txBody>
                  <a:tcPr/>
                </a:tc>
                <a:tc>
                  <a:txBody>
                    <a:bodyPr/>
                    <a:lstStyle/>
                    <a:p>
                      <a:pPr algn="just" rtl="1"/>
                      <a:r>
                        <a:rPr lang="he-IL" sz="1600" dirty="0"/>
                        <a:t>לפי סעיף 29 לפקודה - ניתן לקזז הפסד מהשכרת נכס בחו"ל כנגד כל הכנסה פאסיבית בחו"ל (שיטת הסלים) ובנוסף, גם כנגד רווח הון ממכירת אותו נכס.</a:t>
                      </a:r>
                    </a:p>
                    <a:p>
                      <a:pPr algn="ctr" rtl="1"/>
                      <a:endParaRPr lang="he-IL" sz="1600" dirty="0"/>
                    </a:p>
                  </a:txBody>
                  <a:tcPr/>
                </a:tc>
                <a:extLst>
                  <a:ext uri="{0D108BD9-81ED-4DB2-BD59-A6C34878D82A}">
                    <a16:rowId xmlns:a16="http://schemas.microsoft.com/office/drawing/2014/main" val="1573454601"/>
                  </a:ext>
                </a:extLst>
              </a:tr>
              <a:tr h="326206">
                <a:tc>
                  <a:txBody>
                    <a:bodyPr/>
                    <a:lstStyle/>
                    <a:p>
                      <a:pPr algn="ctr" rtl="1"/>
                      <a:r>
                        <a:rPr lang="he-IL" sz="1600" b="1" dirty="0"/>
                        <a:t>אפשרות לקבלת זיכוי ממס זר כנגד חבות המס בישראל</a:t>
                      </a:r>
                    </a:p>
                  </a:txBody>
                  <a:tcPr/>
                </a:tc>
                <a:tc>
                  <a:txBody>
                    <a:bodyPr/>
                    <a:lstStyle/>
                    <a:p>
                      <a:pPr algn="ctr" rtl="1"/>
                      <a:r>
                        <a:rPr lang="he-IL" sz="1600" dirty="0"/>
                        <a:t>לא יינתן זיכוי</a:t>
                      </a:r>
                    </a:p>
                  </a:txBody>
                  <a:tcPr/>
                </a:tc>
                <a:tc>
                  <a:txBody>
                    <a:bodyPr/>
                    <a:lstStyle/>
                    <a:p>
                      <a:pPr algn="ctr" rtl="1"/>
                      <a:r>
                        <a:rPr lang="he-IL" sz="1600" dirty="0"/>
                        <a:t>יינתן זיכוי</a:t>
                      </a:r>
                    </a:p>
                  </a:txBody>
                  <a:tcPr/>
                </a:tc>
                <a:extLst>
                  <a:ext uri="{0D108BD9-81ED-4DB2-BD59-A6C34878D82A}">
                    <a16:rowId xmlns:a16="http://schemas.microsoft.com/office/drawing/2014/main" val="2501642394"/>
                  </a:ext>
                </a:extLst>
              </a:tr>
            </a:tbl>
          </a:graphicData>
        </a:graphic>
      </p:graphicFrame>
    </p:spTree>
    <p:extLst>
      <p:ext uri="{BB962C8B-B14F-4D97-AF65-F5344CB8AC3E}">
        <p14:creationId xmlns:p14="http://schemas.microsoft.com/office/powerpoint/2010/main" val="331980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C90DB64-6585-4011-9D64-2CD6886AAE3D}"/>
              </a:ext>
            </a:extLst>
          </p:cNvPr>
          <p:cNvSpPr>
            <a:spLocks noGrp="1" noChangeArrowheads="1"/>
          </p:cNvSpPr>
          <p:nvPr>
            <p:ph type="title"/>
          </p:nvPr>
        </p:nvSpPr>
        <p:spPr>
          <a:xfrm>
            <a:off x="179388" y="0"/>
            <a:ext cx="8805862" cy="765175"/>
          </a:xfrm>
        </p:spPr>
        <p:txBody>
          <a:bodyPr>
            <a:normAutofit fontScale="90000"/>
          </a:bodyPr>
          <a:lstStyle/>
          <a:p>
            <a:r>
              <a:rPr lang="he-IL" sz="3200" b="1" kern="1200" dirty="0"/>
              <a:t>שיעורי המס על הכנסות פאסיביות </a:t>
            </a:r>
            <a:br>
              <a:rPr lang="he-IL" altLang="he-IL" sz="3000" b="1" dirty="0"/>
            </a:br>
            <a:r>
              <a:rPr lang="he-IL" altLang="he-IL" sz="2000" b="1" dirty="0"/>
              <a:t>חברה נשלטת זרה</a:t>
            </a:r>
          </a:p>
        </p:txBody>
      </p:sp>
      <p:sp>
        <p:nvSpPr>
          <p:cNvPr id="38915" name="Content Placeholder 2">
            <a:extLst>
              <a:ext uri="{FF2B5EF4-FFF2-40B4-BE49-F238E27FC236}">
                <a16:creationId xmlns:a16="http://schemas.microsoft.com/office/drawing/2014/main" id="{C8FC672D-1F85-476F-B6EE-101CDDECB451}"/>
              </a:ext>
            </a:extLst>
          </p:cNvPr>
          <p:cNvSpPr>
            <a:spLocks noGrp="1" noChangeArrowheads="1"/>
          </p:cNvSpPr>
          <p:nvPr>
            <p:ph idx="1"/>
          </p:nvPr>
        </p:nvSpPr>
        <p:spPr>
          <a:xfrm>
            <a:off x="250825" y="765175"/>
            <a:ext cx="8589963" cy="5111750"/>
          </a:xfrm>
        </p:spPr>
        <p:txBody>
          <a:bodyPr/>
          <a:lstStyle/>
          <a:p>
            <a:pPr algn="just">
              <a:lnSpc>
                <a:spcPct val="150000"/>
              </a:lnSpc>
              <a:spcBef>
                <a:spcPct val="0"/>
              </a:spcBef>
            </a:pPr>
            <a:r>
              <a:rPr lang="he-IL" altLang="he-IL" sz="2000" dirty="0"/>
              <a:t>מנגנון </a:t>
            </a:r>
            <a:r>
              <a:rPr lang="he-IL" altLang="he-IL" sz="2000" dirty="0" err="1"/>
              <a:t>החנ"ז</a:t>
            </a:r>
            <a:r>
              <a:rPr lang="he-IL" altLang="he-IL" sz="2000" dirty="0"/>
              <a:t> ממסה חברות זרות המוחזקות על ידי תושבי ישראל, בשיעור של מעל 50% ואשר מרבית הכנסותיהן או רווחיהן </a:t>
            </a:r>
            <a:r>
              <a:rPr lang="he-IL" altLang="he-IL" sz="2000" u="sng" dirty="0"/>
              <a:t>הינן פאסיביות</a:t>
            </a:r>
            <a:r>
              <a:rPr lang="he-IL" altLang="he-IL" sz="2000" dirty="0"/>
              <a:t>.</a:t>
            </a:r>
            <a:r>
              <a:rPr lang="he-IL" altLang="he-IL" sz="2000" b="1" dirty="0"/>
              <a:t> </a:t>
            </a:r>
          </a:p>
          <a:p>
            <a:pPr algn="just">
              <a:lnSpc>
                <a:spcPct val="150000"/>
              </a:lnSpc>
              <a:spcBef>
                <a:spcPct val="0"/>
              </a:spcBef>
            </a:pPr>
            <a:r>
              <a:rPr lang="he-IL" altLang="he-IL" sz="2000" b="1" dirty="0"/>
              <a:t>הכנסה פסיבית </a:t>
            </a:r>
            <a:r>
              <a:rPr lang="he-IL" altLang="he-IL" sz="2000" dirty="0"/>
              <a:t>- הכנסה מרווח הון, דיבידנד, מריבית, מהפרשי הצמדה, מדמי שכירות או תמלוגים, שאינה הכנסה מעסק או ממשלח יד. </a:t>
            </a:r>
          </a:p>
          <a:p>
            <a:pPr algn="just">
              <a:lnSpc>
                <a:spcPct val="150000"/>
              </a:lnSpc>
              <a:spcBef>
                <a:spcPct val="0"/>
              </a:spcBef>
            </a:pPr>
            <a:r>
              <a:rPr lang="he-IL" altLang="he-IL" sz="2000" dirty="0"/>
              <a:t>בהתאם להוראות סעיף 75ב לפקודה, בעלי השליטה יחויבו בתשלום "דיבידנד רעיוני" על רווחי </a:t>
            </a:r>
            <a:r>
              <a:rPr lang="he-IL" altLang="he-IL" sz="2000" dirty="0" err="1"/>
              <a:t>החנ"ז</a:t>
            </a:r>
            <a:r>
              <a:rPr lang="he-IL" altLang="he-IL" sz="2000" dirty="0"/>
              <a:t>. דהיינו, בעל השליטה מחויב לשלם מס דיבידנד בישראל בשיעור של כ-30%, ללא תלות בחלוקת רווחי החברה הזרה בפועל.</a:t>
            </a:r>
          </a:p>
          <a:p>
            <a:pPr marL="0" indent="0" algn="just">
              <a:lnSpc>
                <a:spcPct val="150000"/>
              </a:lnSpc>
              <a:spcBef>
                <a:spcPct val="0"/>
              </a:spcBef>
              <a:buNone/>
            </a:pPr>
            <a:r>
              <a:rPr lang="he-IL" altLang="he-IL" sz="2000" b="1" dirty="0"/>
              <a:t>יודגש כי ההוראה חלה רק על חברות ששיעור המס בגין הכנסתן הפסיבית במדינה הזרה </a:t>
            </a:r>
            <a:r>
              <a:rPr lang="he-IL" altLang="he-IL" sz="2000" b="1" u="sng" dirty="0"/>
              <a:t>אינו עולה על 15%</a:t>
            </a:r>
            <a:r>
              <a:rPr lang="he-IL" altLang="he-IL" sz="2000" b="1" dirty="0"/>
              <a:t>.</a:t>
            </a:r>
          </a:p>
          <a:p>
            <a:pPr algn="just">
              <a:lnSpc>
                <a:spcPct val="150000"/>
              </a:lnSpc>
              <a:spcBef>
                <a:spcPct val="0"/>
              </a:spcBef>
            </a:pPr>
            <a:endParaRPr lang="he-IL" altLang="he-IL" sz="2200" dirty="0"/>
          </a:p>
          <a:p>
            <a:pPr algn="just">
              <a:lnSpc>
                <a:spcPct val="150000"/>
              </a:lnSpc>
              <a:spcBef>
                <a:spcPct val="0"/>
              </a:spcBef>
            </a:pPr>
            <a:endParaRPr lang="he-IL" altLang="he-IL" sz="2500" dirty="0"/>
          </a:p>
        </p:txBody>
      </p:sp>
      <p:sp>
        <p:nvSpPr>
          <p:cNvPr id="38916" name="Slide Number Placeholder 3">
            <a:extLst>
              <a:ext uri="{FF2B5EF4-FFF2-40B4-BE49-F238E27FC236}">
                <a16:creationId xmlns:a16="http://schemas.microsoft.com/office/drawing/2014/main" id="{EA3C9E57-05AB-4923-9DE8-DEE3AC5919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A36356D-61EF-478E-AE61-2B3E8B4FEFC3}" type="slidenum">
              <a:rPr lang="he-IL" altLang="he-IL" sz="1400" smtClean="0"/>
              <a:pPr algn="l">
                <a:spcBef>
                  <a:spcPct val="0"/>
                </a:spcBef>
                <a:buFontTx/>
                <a:buNone/>
              </a:pPr>
              <a:t>16</a:t>
            </a:fld>
            <a:endParaRPr lang="en-US" altLang="he-IL"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D0745BB-DCEA-4908-92B7-BE4D41FA9EDF}"/>
              </a:ext>
            </a:extLst>
          </p:cNvPr>
          <p:cNvSpPr>
            <a:spLocks noGrp="1" noChangeArrowheads="1"/>
          </p:cNvSpPr>
          <p:nvPr>
            <p:ph type="title"/>
          </p:nvPr>
        </p:nvSpPr>
        <p:spPr>
          <a:xfrm>
            <a:off x="1043608" y="-20140"/>
            <a:ext cx="7459882" cy="728960"/>
          </a:xfrm>
        </p:spPr>
        <p:txBody>
          <a:bodyPr/>
          <a:lstStyle/>
          <a:p>
            <a:r>
              <a:rPr lang="he-IL" altLang="he-IL" sz="2800" b="1" dirty="0"/>
              <a:t>סיווג חברות המפיקות הכנסות מחוץ לישראל</a:t>
            </a:r>
          </a:p>
        </p:txBody>
      </p:sp>
      <p:sp>
        <p:nvSpPr>
          <p:cNvPr id="33795" name="Content Placeholder 2">
            <a:extLst>
              <a:ext uri="{FF2B5EF4-FFF2-40B4-BE49-F238E27FC236}">
                <a16:creationId xmlns:a16="http://schemas.microsoft.com/office/drawing/2014/main" id="{5AFB1913-CECB-44CE-BFAC-C4959416C064}"/>
              </a:ext>
            </a:extLst>
          </p:cNvPr>
          <p:cNvSpPr>
            <a:spLocks noGrp="1" noChangeArrowheads="1"/>
          </p:cNvSpPr>
          <p:nvPr>
            <p:ph idx="1"/>
          </p:nvPr>
        </p:nvSpPr>
        <p:spPr>
          <a:xfrm>
            <a:off x="457200" y="836613"/>
            <a:ext cx="8229600" cy="4929187"/>
          </a:xfrm>
        </p:spPr>
        <p:txBody>
          <a:bodyPr/>
          <a:lstStyle/>
          <a:p>
            <a:pPr marL="0" indent="0" algn="just">
              <a:lnSpc>
                <a:spcPct val="150000"/>
              </a:lnSpc>
              <a:spcBef>
                <a:spcPct val="0"/>
              </a:spcBef>
              <a:buFontTx/>
              <a:buNone/>
            </a:pPr>
            <a:endParaRPr lang="he-IL" altLang="he-IL" sz="2300"/>
          </a:p>
          <a:p>
            <a:pPr marL="0" indent="0" algn="just">
              <a:lnSpc>
                <a:spcPct val="150000"/>
              </a:lnSpc>
              <a:spcBef>
                <a:spcPct val="0"/>
              </a:spcBef>
              <a:buFontTx/>
              <a:buNone/>
            </a:pPr>
            <a:endParaRPr lang="he-IL" altLang="he-IL" sz="2300"/>
          </a:p>
        </p:txBody>
      </p:sp>
      <p:sp>
        <p:nvSpPr>
          <p:cNvPr id="33796" name="Slide Number Placeholder 3">
            <a:extLst>
              <a:ext uri="{FF2B5EF4-FFF2-40B4-BE49-F238E27FC236}">
                <a16:creationId xmlns:a16="http://schemas.microsoft.com/office/drawing/2014/main" id="{3E9A266D-7312-41B6-9725-A5A30892B1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D20ABFF-C0CA-4204-83B1-DFF231CD014C}" type="slidenum">
              <a:rPr lang="he-IL" altLang="he-IL" sz="1400" smtClean="0"/>
              <a:pPr algn="l">
                <a:spcBef>
                  <a:spcPct val="0"/>
                </a:spcBef>
                <a:buFontTx/>
                <a:buNone/>
              </a:pPr>
              <a:t>17</a:t>
            </a:fld>
            <a:endParaRPr lang="en-US" altLang="he-IL" sz="1400"/>
          </a:p>
        </p:txBody>
      </p:sp>
      <p:graphicFrame>
        <p:nvGraphicFramePr>
          <p:cNvPr id="2" name="טבלה 1">
            <a:extLst>
              <a:ext uri="{FF2B5EF4-FFF2-40B4-BE49-F238E27FC236}">
                <a16:creationId xmlns:a16="http://schemas.microsoft.com/office/drawing/2014/main" id="{A5BE19B2-C1AB-4711-96DE-BD54412D9620}"/>
              </a:ext>
            </a:extLst>
          </p:cNvPr>
          <p:cNvGraphicFramePr>
            <a:graphicFrameLocks noGrp="1"/>
          </p:cNvGraphicFramePr>
          <p:nvPr>
            <p:extLst>
              <p:ext uri="{D42A27DB-BD31-4B8C-83A1-F6EECF244321}">
                <p14:modId xmlns:p14="http://schemas.microsoft.com/office/powerpoint/2010/main" val="4253746092"/>
              </p:ext>
            </p:extLst>
          </p:nvPr>
        </p:nvGraphicFramePr>
        <p:xfrm>
          <a:off x="0" y="836613"/>
          <a:ext cx="9143999" cy="5976763"/>
        </p:xfrm>
        <a:graphic>
          <a:graphicData uri="http://schemas.openxmlformats.org/drawingml/2006/table">
            <a:tbl>
              <a:tblPr rtl="1" firstRow="1" bandRow="1">
                <a:tableStyleId>{93296810-A885-4BE3-A3E7-6D5BEEA58F35}</a:tableStyleId>
              </a:tblPr>
              <a:tblGrid>
                <a:gridCol w="1620086">
                  <a:extLst>
                    <a:ext uri="{9D8B030D-6E8A-4147-A177-3AD203B41FA5}">
                      <a16:colId xmlns:a16="http://schemas.microsoft.com/office/drawing/2014/main" val="2316422071"/>
                    </a:ext>
                  </a:extLst>
                </a:gridCol>
                <a:gridCol w="1798302">
                  <a:extLst>
                    <a:ext uri="{9D8B030D-6E8A-4147-A177-3AD203B41FA5}">
                      <a16:colId xmlns:a16="http://schemas.microsoft.com/office/drawing/2014/main" val="2385747616"/>
                    </a:ext>
                  </a:extLst>
                </a:gridCol>
                <a:gridCol w="2185164">
                  <a:extLst>
                    <a:ext uri="{9D8B030D-6E8A-4147-A177-3AD203B41FA5}">
                      <a16:colId xmlns:a16="http://schemas.microsoft.com/office/drawing/2014/main" val="4258003870"/>
                    </a:ext>
                  </a:extLst>
                </a:gridCol>
                <a:gridCol w="2185164">
                  <a:extLst>
                    <a:ext uri="{9D8B030D-6E8A-4147-A177-3AD203B41FA5}">
                      <a16:colId xmlns:a16="http://schemas.microsoft.com/office/drawing/2014/main" val="3573707574"/>
                    </a:ext>
                  </a:extLst>
                </a:gridCol>
                <a:gridCol w="1355283">
                  <a:extLst>
                    <a:ext uri="{9D8B030D-6E8A-4147-A177-3AD203B41FA5}">
                      <a16:colId xmlns:a16="http://schemas.microsoft.com/office/drawing/2014/main" val="2740403812"/>
                    </a:ext>
                  </a:extLst>
                </a:gridCol>
              </a:tblGrid>
              <a:tr h="522838">
                <a:tc>
                  <a:txBody>
                    <a:bodyPr/>
                    <a:lstStyle/>
                    <a:p>
                      <a:pPr algn="ctr" rtl="1"/>
                      <a:r>
                        <a:rPr lang="he-IL" sz="1400" dirty="0"/>
                        <a:t>סוג חברה</a:t>
                      </a:r>
                    </a:p>
                  </a:txBody>
                  <a:tcPr anchor="ctr"/>
                </a:tc>
                <a:tc>
                  <a:txBody>
                    <a:bodyPr/>
                    <a:lstStyle/>
                    <a:p>
                      <a:pPr algn="ctr" rtl="1"/>
                      <a:r>
                        <a:rPr lang="he-IL" sz="1400" dirty="0"/>
                        <a:t>חברה זרה</a:t>
                      </a:r>
                    </a:p>
                  </a:txBody>
                  <a:tcPr anchor="ctr"/>
                </a:tc>
                <a:tc>
                  <a:txBody>
                    <a:bodyPr/>
                    <a:lstStyle/>
                    <a:p>
                      <a:pPr algn="ctr" rtl="1"/>
                      <a:r>
                        <a:rPr lang="he-IL" sz="1400" dirty="0"/>
                        <a:t>חברת משלח יד זרה</a:t>
                      </a:r>
                    </a:p>
                  </a:txBody>
                  <a:tcPr anchor="ctr"/>
                </a:tc>
                <a:tc>
                  <a:txBody>
                    <a:bodyPr/>
                    <a:lstStyle/>
                    <a:p>
                      <a:pPr algn="ctr" rtl="1"/>
                      <a:r>
                        <a:rPr lang="he-IL" sz="1400" dirty="0"/>
                        <a:t>חברה נשלטת זרה</a:t>
                      </a:r>
                    </a:p>
                  </a:txBody>
                  <a:tcPr anchor="ctr"/>
                </a:tc>
                <a:tc>
                  <a:txBody>
                    <a:bodyPr/>
                    <a:lstStyle/>
                    <a:p>
                      <a:pPr algn="ctr" rtl="1"/>
                      <a:r>
                        <a:rPr lang="he-IL" sz="1400" dirty="0"/>
                        <a:t>חברה ישראלית</a:t>
                      </a:r>
                    </a:p>
                  </a:txBody>
                  <a:tcPr anchor="ctr"/>
                </a:tc>
                <a:extLst>
                  <a:ext uri="{0D108BD9-81ED-4DB2-BD59-A6C34878D82A}">
                    <a16:rowId xmlns:a16="http://schemas.microsoft.com/office/drawing/2014/main" val="1572600589"/>
                  </a:ext>
                </a:extLst>
              </a:tr>
              <a:tr h="524137">
                <a:tc>
                  <a:txBody>
                    <a:bodyPr/>
                    <a:lstStyle/>
                    <a:p>
                      <a:pPr algn="ctr" rtl="1"/>
                      <a:r>
                        <a:rPr lang="he-IL" sz="1400"/>
                        <a:t>חברה שהתאגדה מחוץ לישראל</a:t>
                      </a:r>
                    </a:p>
                  </a:txBody>
                  <a:tcPr anchor="ctr"/>
                </a:tc>
                <a:tc>
                  <a:txBody>
                    <a:bodyPr/>
                    <a:lstStyle/>
                    <a:p>
                      <a:pPr algn="ctr" rtl="1"/>
                      <a:r>
                        <a:rPr lang="he-IL" sz="1400" dirty="0"/>
                        <a:t>+</a:t>
                      </a:r>
                    </a:p>
                  </a:txBody>
                  <a:tcPr anchor="ctr"/>
                </a:tc>
                <a:tc>
                  <a:txBody>
                    <a:bodyPr/>
                    <a:lstStyle/>
                    <a:p>
                      <a:pPr algn="ctr" rtl="1"/>
                      <a:r>
                        <a:rPr lang="he-IL" sz="1400" dirty="0"/>
                        <a:t>+</a:t>
                      </a:r>
                    </a:p>
                  </a:txBody>
                  <a:tcPr anchor="ctr"/>
                </a:tc>
                <a:tc>
                  <a:txBody>
                    <a:bodyPr/>
                    <a:lstStyle/>
                    <a:p>
                      <a:pPr algn="ctr" rtl="1"/>
                      <a:r>
                        <a:rPr lang="he-IL" sz="1400" dirty="0"/>
                        <a:t>+</a:t>
                      </a:r>
                    </a:p>
                  </a:txBody>
                  <a:tcPr anchor="ctr"/>
                </a:tc>
                <a:tc>
                  <a:txBody>
                    <a:bodyPr/>
                    <a:lstStyle/>
                    <a:p>
                      <a:pPr algn="ctr" rtl="1"/>
                      <a:r>
                        <a:rPr lang="he-IL" sz="1400"/>
                        <a:t>-</a:t>
                      </a:r>
                    </a:p>
                  </a:txBody>
                  <a:tcPr anchor="ctr"/>
                </a:tc>
                <a:extLst>
                  <a:ext uri="{0D108BD9-81ED-4DB2-BD59-A6C34878D82A}">
                    <a16:rowId xmlns:a16="http://schemas.microsoft.com/office/drawing/2014/main" val="16520609"/>
                  </a:ext>
                </a:extLst>
              </a:tr>
              <a:tr h="524137">
                <a:tc>
                  <a:txBody>
                    <a:bodyPr/>
                    <a:lstStyle/>
                    <a:p>
                      <a:pPr algn="ctr" rtl="1"/>
                      <a:r>
                        <a:rPr lang="he-IL" sz="1400"/>
                        <a:t>שליטה וניהול מחוץ לישראל</a:t>
                      </a:r>
                    </a:p>
                  </a:txBody>
                  <a:tcPr anchor="ctr"/>
                </a:tc>
                <a:tc>
                  <a:txBody>
                    <a:bodyPr/>
                    <a:lstStyle/>
                    <a:p>
                      <a:pPr algn="ctr" rtl="1"/>
                      <a:r>
                        <a:rPr lang="he-IL" sz="1400" dirty="0"/>
                        <a:t>+</a:t>
                      </a:r>
                    </a:p>
                  </a:txBody>
                  <a:tcPr anchor="ctr"/>
                </a:tc>
                <a:tc>
                  <a:txBody>
                    <a:bodyPr/>
                    <a:lstStyle/>
                    <a:p>
                      <a:pPr algn="ctr" rtl="1"/>
                      <a:r>
                        <a:rPr lang="he-IL" sz="1400" dirty="0"/>
                        <a:t>+</a:t>
                      </a:r>
                    </a:p>
                  </a:txBody>
                  <a:tcPr anchor="ctr"/>
                </a:tc>
                <a:tc>
                  <a:txBody>
                    <a:bodyPr/>
                    <a:lstStyle/>
                    <a:p>
                      <a:pPr algn="ctr" rtl="1"/>
                      <a:r>
                        <a:rPr lang="he-IL" sz="1400" dirty="0"/>
                        <a:t>+</a:t>
                      </a:r>
                    </a:p>
                  </a:txBody>
                  <a:tcPr anchor="ctr"/>
                </a:tc>
                <a:tc>
                  <a:txBody>
                    <a:bodyPr/>
                    <a:lstStyle/>
                    <a:p>
                      <a:pPr algn="ctr" rtl="1"/>
                      <a:r>
                        <a:rPr lang="he-IL" sz="1400"/>
                        <a:t>-</a:t>
                      </a:r>
                    </a:p>
                  </a:txBody>
                  <a:tcPr anchor="ctr"/>
                </a:tc>
                <a:extLst>
                  <a:ext uri="{0D108BD9-81ED-4DB2-BD59-A6C34878D82A}">
                    <a16:rowId xmlns:a16="http://schemas.microsoft.com/office/drawing/2014/main" val="2596272477"/>
                  </a:ext>
                </a:extLst>
              </a:tr>
              <a:tr h="524137">
                <a:tc>
                  <a:txBody>
                    <a:bodyPr/>
                    <a:lstStyle/>
                    <a:p>
                      <a:pPr algn="ctr" rtl="1"/>
                      <a:r>
                        <a:rPr lang="he-IL" sz="1400"/>
                        <a:t>שיעור אחזקה של תושבי ישראל</a:t>
                      </a:r>
                    </a:p>
                  </a:txBody>
                  <a:tcPr anchor="ctr"/>
                </a:tc>
                <a:tc>
                  <a:txBody>
                    <a:bodyPr/>
                    <a:lstStyle/>
                    <a:p>
                      <a:pPr algn="ctr" rtl="1"/>
                      <a:r>
                        <a:rPr lang="he-IL" sz="1400"/>
                        <a:t>כל שיעור אחזקה</a:t>
                      </a:r>
                    </a:p>
                  </a:txBody>
                  <a:tcPr anchor="ctr"/>
                </a:tc>
                <a:tc>
                  <a:txBody>
                    <a:bodyPr/>
                    <a:lstStyle/>
                    <a:p>
                      <a:pPr algn="ctr" rtl="1"/>
                      <a:r>
                        <a:rPr lang="he-IL" sz="1400" dirty="0"/>
                        <a:t>75% ומעלה</a:t>
                      </a:r>
                    </a:p>
                  </a:txBody>
                  <a:tcPr anchor="ctr"/>
                </a:tc>
                <a:tc>
                  <a:txBody>
                    <a:bodyPr/>
                    <a:lstStyle/>
                    <a:p>
                      <a:pPr algn="ctr" rtl="1"/>
                      <a:r>
                        <a:rPr lang="he-IL" sz="1400" dirty="0"/>
                        <a:t>50% ומעלה</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a:t>כל שיעור אחזקה</a:t>
                      </a:r>
                    </a:p>
                  </a:txBody>
                  <a:tcPr anchor="ctr"/>
                </a:tc>
                <a:extLst>
                  <a:ext uri="{0D108BD9-81ED-4DB2-BD59-A6C34878D82A}">
                    <a16:rowId xmlns:a16="http://schemas.microsoft.com/office/drawing/2014/main" val="3778516905"/>
                  </a:ext>
                </a:extLst>
              </a:tr>
              <a:tr h="963123">
                <a:tc>
                  <a:txBody>
                    <a:bodyPr/>
                    <a:lstStyle/>
                    <a:p>
                      <a:pPr algn="ctr" rtl="1"/>
                      <a:r>
                        <a:rPr lang="he-IL" sz="1400" dirty="0"/>
                        <a:t>סיווג מרבית ההכנסות או הרווחים</a:t>
                      </a:r>
                    </a:p>
                  </a:txBody>
                  <a:tcPr anchor="ctr"/>
                </a:tc>
                <a:tc>
                  <a:txBody>
                    <a:bodyPr/>
                    <a:lstStyle/>
                    <a:p>
                      <a:pPr algn="ctr" rtl="1"/>
                      <a:r>
                        <a:rPr lang="he-IL" sz="1400"/>
                        <a:t>אקטיביים</a:t>
                      </a:r>
                    </a:p>
                  </a:txBody>
                  <a:tcPr anchor="ctr"/>
                </a:tc>
                <a:tc>
                  <a:txBody>
                    <a:bodyPr/>
                    <a:lstStyle/>
                    <a:p>
                      <a:pPr algn="ctr" rtl="1"/>
                      <a:r>
                        <a:rPr lang="he-IL" sz="1400" dirty="0"/>
                        <a:t>משלח יד מיוחד</a:t>
                      </a:r>
                    </a:p>
                  </a:txBody>
                  <a:tcPr anchor="ctr"/>
                </a:tc>
                <a:tc>
                  <a:txBody>
                    <a:bodyPr/>
                    <a:lstStyle/>
                    <a:p>
                      <a:pPr algn="ctr" rtl="1"/>
                      <a:r>
                        <a:rPr lang="he-IL" sz="1400" dirty="0"/>
                        <a:t>הכנסה פאסיבית (ריבית; תמלוגים; דיבידנד; רווח הון) שאינה עולה כדי עסק</a:t>
                      </a:r>
                    </a:p>
                  </a:txBody>
                  <a:tcPr anchor="ctr"/>
                </a:tc>
                <a:tc>
                  <a:txBody>
                    <a:bodyPr/>
                    <a:lstStyle/>
                    <a:p>
                      <a:pPr algn="ctr" rtl="1"/>
                      <a:r>
                        <a:rPr lang="he-IL" sz="1400" dirty="0"/>
                        <a:t>לא רלוונטי</a:t>
                      </a:r>
                    </a:p>
                  </a:txBody>
                  <a:tcPr anchor="ctr"/>
                </a:tc>
                <a:extLst>
                  <a:ext uri="{0D108BD9-81ED-4DB2-BD59-A6C34878D82A}">
                    <a16:rowId xmlns:a16="http://schemas.microsoft.com/office/drawing/2014/main" val="2690102277"/>
                  </a:ext>
                </a:extLst>
              </a:tr>
              <a:tr h="1183265">
                <a:tc>
                  <a:txBody>
                    <a:bodyPr/>
                    <a:lstStyle/>
                    <a:p>
                      <a:pPr algn="ctr" rtl="1"/>
                      <a:r>
                        <a:rPr lang="he-IL" sz="1400"/>
                        <a:t>שיעור מס מינימאלי שחל מחוץ לישראל לצורך תחולת הסעיף</a:t>
                      </a:r>
                    </a:p>
                  </a:txBody>
                  <a:tcPr anchor="ctr"/>
                </a:tc>
                <a:tc>
                  <a:txBody>
                    <a:bodyPr/>
                    <a:lstStyle/>
                    <a:p>
                      <a:pPr algn="ctr" rtl="1"/>
                      <a:r>
                        <a:rPr lang="he-IL" sz="1400"/>
                        <a:t>כל שיעור מס</a:t>
                      </a:r>
                    </a:p>
                  </a:txBody>
                  <a:tcPr anchor="ctr"/>
                </a:tc>
                <a:tc>
                  <a:txBody>
                    <a:bodyPr/>
                    <a:lstStyle/>
                    <a:p>
                      <a:pPr algn="ctr" rtl="1"/>
                      <a:r>
                        <a:rPr lang="he-IL" sz="1400" dirty="0"/>
                        <a:t>כל שיעור מס</a:t>
                      </a:r>
                    </a:p>
                  </a:txBody>
                  <a:tcPr anchor="ctr"/>
                </a:tc>
                <a:tc>
                  <a:txBody>
                    <a:bodyPr/>
                    <a:lstStyle/>
                    <a:p>
                      <a:pPr algn="ctr" rtl="1"/>
                      <a:r>
                        <a:rPr lang="he-IL" sz="1400" dirty="0"/>
                        <a:t>שיעור המס על הכנסות פסיביות הינו 15% ומטה</a:t>
                      </a:r>
                    </a:p>
                  </a:txBody>
                  <a:tcPr anchor="ctr"/>
                </a:tc>
                <a:tc>
                  <a:txBody>
                    <a:bodyPr/>
                    <a:lstStyle/>
                    <a:p>
                      <a:pPr algn="ctr" rtl="1"/>
                      <a:r>
                        <a:rPr lang="he-IL" sz="1400"/>
                        <a:t>לא רלוונטי</a:t>
                      </a:r>
                    </a:p>
                  </a:txBody>
                  <a:tcPr anchor="ctr"/>
                </a:tc>
                <a:extLst>
                  <a:ext uri="{0D108BD9-81ED-4DB2-BD59-A6C34878D82A}">
                    <a16:rowId xmlns:a16="http://schemas.microsoft.com/office/drawing/2014/main" val="2223687858"/>
                  </a:ext>
                </a:extLst>
              </a:tr>
              <a:tr h="331719">
                <a:tc>
                  <a:txBody>
                    <a:bodyPr/>
                    <a:lstStyle/>
                    <a:p>
                      <a:pPr algn="ctr" rtl="1"/>
                      <a:r>
                        <a:rPr lang="he-IL" sz="1400"/>
                        <a:t>חיוב במס</a:t>
                      </a:r>
                    </a:p>
                  </a:txBody>
                  <a:tcPr anchor="ctr"/>
                </a:tc>
                <a:tc>
                  <a:txBody>
                    <a:bodyPr/>
                    <a:lstStyle/>
                    <a:p>
                      <a:pPr algn="ctr" rtl="1"/>
                      <a:r>
                        <a:rPr lang="he-IL" sz="1400"/>
                        <a:t>החברה</a:t>
                      </a:r>
                    </a:p>
                  </a:txBody>
                  <a:tcPr anchor="ctr"/>
                </a:tc>
                <a:tc>
                  <a:txBody>
                    <a:bodyPr/>
                    <a:lstStyle/>
                    <a:p>
                      <a:pPr algn="ctr" rtl="1"/>
                      <a:r>
                        <a:rPr lang="he-IL" sz="1400" dirty="0"/>
                        <a:t>בעל המניות הישראלי</a:t>
                      </a:r>
                    </a:p>
                  </a:txBody>
                  <a:tcPr anchor="ctr"/>
                </a:tc>
                <a:tc>
                  <a:txBody>
                    <a:bodyPr/>
                    <a:lstStyle/>
                    <a:p>
                      <a:pPr algn="ctr" rtl="1"/>
                      <a:r>
                        <a:rPr lang="he-IL" sz="1400" dirty="0"/>
                        <a:t>בעל המניות הישראלי</a:t>
                      </a:r>
                    </a:p>
                  </a:txBody>
                  <a:tcPr anchor="ctr"/>
                </a:tc>
                <a:tc>
                  <a:txBody>
                    <a:bodyPr/>
                    <a:lstStyle/>
                    <a:p>
                      <a:pPr algn="ctr" rtl="1"/>
                      <a:r>
                        <a:rPr lang="he-IL" sz="1400"/>
                        <a:t>החברה</a:t>
                      </a:r>
                    </a:p>
                  </a:txBody>
                  <a:tcPr anchor="ctr"/>
                </a:tc>
                <a:extLst>
                  <a:ext uri="{0D108BD9-81ED-4DB2-BD59-A6C34878D82A}">
                    <a16:rowId xmlns:a16="http://schemas.microsoft.com/office/drawing/2014/main" val="1544405939"/>
                  </a:ext>
                </a:extLst>
              </a:tr>
              <a:tr h="1403407">
                <a:tc>
                  <a:txBody>
                    <a:bodyPr/>
                    <a:lstStyle/>
                    <a:p>
                      <a:pPr algn="ctr" rtl="1"/>
                      <a:r>
                        <a:rPr lang="he-IL" sz="1400"/>
                        <a:t>חבות המס בישראל</a:t>
                      </a:r>
                    </a:p>
                  </a:txBody>
                  <a:tcPr anchor="ctr"/>
                </a:tc>
                <a:tc>
                  <a:txBody>
                    <a:bodyPr/>
                    <a:lstStyle/>
                    <a:p>
                      <a:pPr algn="ctr" rtl="1"/>
                      <a:r>
                        <a:rPr lang="he-IL" sz="1400" dirty="0"/>
                        <a:t>אין חיוב במס חברות;</a:t>
                      </a:r>
                    </a:p>
                    <a:p>
                      <a:pPr algn="ctr" rtl="1"/>
                      <a:r>
                        <a:rPr lang="he-IL" sz="1400" dirty="0"/>
                        <a:t>בעל מניות הישראלי חייב במס עם משיכת דיבידנד (25%/30%)</a:t>
                      </a:r>
                    </a:p>
                  </a:txBody>
                  <a:tcPr anchor="ctr"/>
                </a:tc>
                <a:tc>
                  <a:txBody>
                    <a:bodyPr/>
                    <a:lstStyle/>
                    <a:p>
                      <a:pPr algn="ctr" rtl="1"/>
                      <a:r>
                        <a:rPr lang="he-IL" sz="1400" dirty="0"/>
                        <a:t>זהה לחברה ישראלית (ראה בעמודה "חברה ישראלית")</a:t>
                      </a:r>
                    </a:p>
                  </a:txBody>
                  <a:tcPr anchor="ctr"/>
                </a:tc>
                <a:tc>
                  <a:txBody>
                    <a:bodyPr/>
                    <a:lstStyle/>
                    <a:p>
                      <a:pPr algn="ctr" rtl="1"/>
                      <a:r>
                        <a:rPr lang="he-IL" sz="1400" dirty="0"/>
                        <a:t>שיעור מס הזהה לשיעור מס על דיבידנד: יחיד (25%/30%); חברה - מס חברות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dirty="0"/>
                        <a:t>מס חברות (23%); עם משיכת דיבידנד (25%/30%)</a:t>
                      </a:r>
                    </a:p>
                  </a:txBody>
                  <a:tcPr anchor="ctr"/>
                </a:tc>
                <a:extLst>
                  <a:ext uri="{0D108BD9-81ED-4DB2-BD59-A6C34878D82A}">
                    <a16:rowId xmlns:a16="http://schemas.microsoft.com/office/drawing/2014/main" val="3310764090"/>
                  </a:ext>
                </a:extLst>
              </a:tr>
            </a:tbl>
          </a:graphicData>
        </a:graphic>
      </p:graphicFrame>
    </p:spTree>
    <p:extLst>
      <p:ext uri="{BB962C8B-B14F-4D97-AF65-F5344CB8AC3E}">
        <p14:creationId xmlns:p14="http://schemas.microsoft.com/office/powerpoint/2010/main" val="185030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60A3142-AACA-435F-94B1-0BE82AED19B7}"/>
              </a:ext>
            </a:extLst>
          </p:cNvPr>
          <p:cNvSpPr>
            <a:spLocks noGrp="1" noChangeArrowheads="1"/>
          </p:cNvSpPr>
          <p:nvPr>
            <p:ph type="title"/>
          </p:nvPr>
        </p:nvSpPr>
        <p:spPr>
          <a:xfrm>
            <a:off x="755650" y="-242888"/>
            <a:ext cx="8229600" cy="1143001"/>
          </a:xfrm>
        </p:spPr>
        <p:txBody>
          <a:bodyPr/>
          <a:lstStyle/>
          <a:p>
            <a:endParaRPr lang="he-IL" altLang="he-IL" sz="3600"/>
          </a:p>
        </p:txBody>
      </p:sp>
      <p:sp>
        <p:nvSpPr>
          <p:cNvPr id="9219" name="Content Placeholder 2">
            <a:extLst>
              <a:ext uri="{FF2B5EF4-FFF2-40B4-BE49-F238E27FC236}">
                <a16:creationId xmlns:a16="http://schemas.microsoft.com/office/drawing/2014/main" id="{03770A76-E156-4E75-8B55-8BBEABA72E5F}"/>
              </a:ext>
            </a:extLst>
          </p:cNvPr>
          <p:cNvSpPr>
            <a:spLocks noGrp="1" noChangeArrowheads="1"/>
          </p:cNvSpPr>
          <p:nvPr>
            <p:ph idx="1"/>
          </p:nvPr>
        </p:nvSpPr>
        <p:spPr>
          <a:xfrm>
            <a:off x="457200" y="836613"/>
            <a:ext cx="8229600" cy="4929187"/>
          </a:xfrm>
        </p:spPr>
        <p:txBody>
          <a:bodyPr/>
          <a:lstStyle/>
          <a:p>
            <a:pPr marL="0" indent="0" algn="just">
              <a:lnSpc>
                <a:spcPct val="150000"/>
              </a:lnSpc>
              <a:spcBef>
                <a:spcPct val="0"/>
              </a:spcBef>
              <a:buFontTx/>
              <a:buNone/>
            </a:pPr>
            <a:endParaRPr lang="he-IL" altLang="he-IL" sz="2300" dirty="0"/>
          </a:p>
          <a:p>
            <a:pPr marL="0" indent="0" algn="just">
              <a:lnSpc>
                <a:spcPct val="150000"/>
              </a:lnSpc>
              <a:spcBef>
                <a:spcPct val="0"/>
              </a:spcBef>
              <a:buFontTx/>
              <a:buNone/>
            </a:pPr>
            <a:endParaRPr lang="he-IL" altLang="he-IL" sz="2300" dirty="0"/>
          </a:p>
          <a:p>
            <a:pPr marL="914400" indent="-914400" algn="ctr">
              <a:lnSpc>
                <a:spcPct val="150000"/>
              </a:lnSpc>
              <a:spcBef>
                <a:spcPts val="0"/>
              </a:spcBef>
              <a:buFont typeface="+mj-lt"/>
              <a:buAutoNum type="arabicPeriod" startAt="3"/>
              <a:defRPr/>
            </a:pPr>
            <a:r>
              <a:rPr lang="he-IL" sz="4500" b="1" kern="1200" dirty="0">
                <a:latin typeface="Garamond" panose="02020404030301010803" pitchFamily="18" charset="0"/>
                <a:cs typeface="Arial" panose="020B0604020202020204" pitchFamily="34" charset="0"/>
              </a:rPr>
              <a:t>מיסוי שכר בגין עבודה בחו"ל</a:t>
            </a:r>
          </a:p>
        </p:txBody>
      </p:sp>
      <p:sp>
        <p:nvSpPr>
          <p:cNvPr id="9220" name="Slide Number Placeholder 3">
            <a:extLst>
              <a:ext uri="{FF2B5EF4-FFF2-40B4-BE49-F238E27FC236}">
                <a16:creationId xmlns:a16="http://schemas.microsoft.com/office/drawing/2014/main" id="{E9E3B2B6-D615-4AE9-8496-E82891C5DE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F66F209-12D7-47C4-BD6C-A24DDF2A70C8}" type="slidenum">
              <a:rPr lang="he-IL" altLang="he-IL" sz="1400" smtClean="0"/>
              <a:pPr algn="l">
                <a:spcBef>
                  <a:spcPct val="0"/>
                </a:spcBef>
                <a:buFontTx/>
                <a:buNone/>
              </a:pPr>
              <a:t>18</a:t>
            </a:fld>
            <a:endParaRPr lang="en-US" altLang="he-IL" sz="1400"/>
          </a:p>
        </p:txBody>
      </p:sp>
    </p:spTree>
    <p:extLst>
      <p:ext uri="{BB962C8B-B14F-4D97-AF65-F5344CB8AC3E}">
        <p14:creationId xmlns:p14="http://schemas.microsoft.com/office/powerpoint/2010/main" val="343365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שיעורי המס על הכנסות אקטיביות</a:t>
            </a:r>
            <a:br>
              <a:rPr lang="he-IL" sz="2600" b="1" kern="1200" dirty="0"/>
            </a:br>
            <a:r>
              <a:rPr lang="he-IL" sz="2000" b="1" kern="1200" dirty="0"/>
              <a:t>מיסוי שכר בגין עבודה בחו"ל</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gn="just">
              <a:lnSpc>
                <a:spcPct val="150000"/>
              </a:lnSpc>
              <a:buNone/>
            </a:pPr>
            <a:r>
              <a:rPr lang="he-IL" sz="2400" b="1" u="sng" dirty="0"/>
              <a:t>קיימות שתי חלופות דיווח ליחידים המפיקים שכר בגין עבודה בחו"ל </a:t>
            </a:r>
            <a:endParaRPr lang="he-IL" sz="1800" b="1" u="sng" dirty="0"/>
          </a:p>
          <a:p>
            <a:pPr marL="0" indent="0" algn="just">
              <a:lnSpc>
                <a:spcPct val="150000"/>
              </a:lnSpc>
              <a:buNone/>
            </a:pPr>
            <a:r>
              <a:rPr lang="he-IL" sz="1800" b="1" u="sng" dirty="0"/>
              <a:t>חלופה א' - היחיד נשאר תושב ישראל</a:t>
            </a:r>
            <a:endParaRPr lang="he-IL" sz="1800" dirty="0"/>
          </a:p>
          <a:p>
            <a:pPr marL="0" indent="0" algn="just">
              <a:lnSpc>
                <a:spcPct val="150000"/>
              </a:lnSpc>
              <a:buNone/>
            </a:pPr>
            <a:r>
              <a:rPr lang="he-IL" sz="1800" b="1" dirty="0"/>
              <a:t>חלופה זו מתפצלת לשני המצבים הבאים</a:t>
            </a:r>
            <a:r>
              <a:rPr lang="he-IL" sz="1800" dirty="0"/>
              <a:t>:</a:t>
            </a:r>
          </a:p>
          <a:p>
            <a:pPr marL="0" indent="0" algn="just">
              <a:lnSpc>
                <a:spcPct val="150000"/>
              </a:lnSpc>
              <a:buNone/>
            </a:pPr>
            <a:r>
              <a:rPr lang="he-IL" sz="1800" u="sng" dirty="0"/>
              <a:t>עבודה בחו"ל מטעם מעסיק </a:t>
            </a:r>
            <a:r>
              <a:rPr lang="he-IL" sz="1800" b="1" u="sng" dirty="0"/>
              <a:t>זר</a:t>
            </a:r>
            <a:r>
              <a:rPr lang="he-IL" sz="1800" dirty="0"/>
              <a:t> - </a:t>
            </a:r>
          </a:p>
          <a:p>
            <a:pPr marL="0" indent="0" algn="just">
              <a:lnSpc>
                <a:spcPct val="150000"/>
              </a:lnSpc>
              <a:buNone/>
            </a:pPr>
            <a:r>
              <a:rPr lang="he-IL" sz="1800" dirty="0"/>
              <a:t>במידה והיחיד בוחר שלא לנתק את </a:t>
            </a:r>
            <a:r>
              <a:rPr lang="he-IL" sz="1800" dirty="0" err="1"/>
              <a:t>תושבותו</a:t>
            </a:r>
            <a:r>
              <a:rPr lang="he-IL" sz="1800" dirty="0"/>
              <a:t> מישראל הרי שהוא ידווח על הכנסתו בישראל </a:t>
            </a:r>
            <a:r>
              <a:rPr lang="he-IL" sz="1800" dirty="0" err="1"/>
              <a:t>וימוסה</a:t>
            </a:r>
            <a:r>
              <a:rPr lang="he-IL" sz="1800" dirty="0"/>
              <a:t> לפי שיעור המס השולי שלו, תוך מתן זיכוי מס זר בגין המס ששולם במדינה משלמת המשכורת (ראה לעיל שקופית מס' 9). </a:t>
            </a:r>
          </a:p>
          <a:p>
            <a:pPr marL="0" indent="0" algn="just">
              <a:lnSpc>
                <a:spcPct val="150000"/>
              </a:lnSpc>
              <a:buNone/>
            </a:pPr>
            <a:endParaRPr lang="he-IL" sz="1800" dirty="0"/>
          </a:p>
          <a:p>
            <a:pPr algn="just">
              <a:lnSpc>
                <a:spcPct val="150000"/>
              </a:lnSpc>
            </a:pPr>
            <a:endParaRPr lang="he-IL" sz="1800" dirty="0"/>
          </a:p>
          <a:p>
            <a:pPr>
              <a:lnSpc>
                <a:spcPct val="150000"/>
              </a:lnSpc>
            </a:pPr>
            <a:endParaRPr lang="he-IL" sz="2000" dirty="0"/>
          </a:p>
          <a:p>
            <a:pPr>
              <a:lnSpc>
                <a:spcPct val="150000"/>
              </a:lnSpc>
            </a:pPr>
            <a:endParaRPr lang="he-IL" sz="2200" dirty="0"/>
          </a:p>
          <a:p>
            <a:pPr>
              <a:lnSpc>
                <a:spcPct val="150000"/>
              </a:lnSpc>
            </a:pPr>
            <a:endParaRPr lang="he-IL" sz="2400" b="1" u="sng" dirty="0"/>
          </a:p>
          <a:p>
            <a:pPr marL="0" indent="0">
              <a:lnSpc>
                <a:spcPct val="150000"/>
              </a:lnSpc>
              <a:buNone/>
            </a:pPr>
            <a:endParaRPr lang="he-IL" sz="2400" b="1" u="sng" dirty="0"/>
          </a:p>
          <a:p>
            <a:endParaRPr lang="he-IL" sz="2200"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19</a:t>
            </a:fld>
            <a:endParaRPr lang="en-US" altLang="he-IL" dirty="0"/>
          </a:p>
        </p:txBody>
      </p:sp>
    </p:spTree>
    <p:extLst>
      <p:ext uri="{BB962C8B-B14F-4D97-AF65-F5344CB8AC3E}">
        <p14:creationId xmlns:p14="http://schemas.microsoft.com/office/powerpoint/2010/main" val="207714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6B47E5E-ED4A-4A2B-BB7F-C88CA5D3DB28}"/>
              </a:ext>
            </a:extLst>
          </p:cNvPr>
          <p:cNvSpPr>
            <a:spLocks noGrp="1" noChangeArrowheads="1"/>
          </p:cNvSpPr>
          <p:nvPr>
            <p:ph idx="1"/>
          </p:nvPr>
        </p:nvSpPr>
        <p:spPr>
          <a:xfrm>
            <a:off x="577720" y="908720"/>
            <a:ext cx="8229600" cy="5019675"/>
          </a:xfrm>
        </p:spPr>
        <p:txBody>
          <a:bodyPr/>
          <a:lstStyle/>
          <a:p>
            <a:pPr marL="457200" indent="-457200">
              <a:lnSpc>
                <a:spcPct val="150000"/>
              </a:lnSpc>
              <a:spcBef>
                <a:spcPts val="0"/>
              </a:spcBef>
              <a:buFont typeface="+mj-lt"/>
              <a:buAutoNum type="arabicPeriod"/>
              <a:defRPr/>
            </a:pPr>
            <a:r>
              <a:rPr lang="he-IL" sz="2000" dirty="0"/>
              <a:t>מיסוי הכנסות מחו"ל - רקע כללי</a:t>
            </a:r>
          </a:p>
          <a:p>
            <a:pPr marL="457200" indent="-457200">
              <a:lnSpc>
                <a:spcPct val="150000"/>
              </a:lnSpc>
              <a:spcBef>
                <a:spcPts val="0"/>
              </a:spcBef>
              <a:buFont typeface="+mj-lt"/>
              <a:buAutoNum type="arabicPeriod"/>
              <a:defRPr/>
            </a:pPr>
            <a:r>
              <a:rPr lang="he-IL" sz="2000" dirty="0"/>
              <a:t>שיעורי המס על הכנסות מחו"ל</a:t>
            </a:r>
          </a:p>
          <a:p>
            <a:pPr marL="457200" indent="-457200">
              <a:lnSpc>
                <a:spcPct val="150000"/>
              </a:lnSpc>
              <a:spcBef>
                <a:spcPts val="0"/>
              </a:spcBef>
              <a:buFont typeface="+mj-lt"/>
              <a:buAutoNum type="arabicPeriod"/>
              <a:defRPr/>
            </a:pPr>
            <a:r>
              <a:rPr lang="he-IL" sz="2000" dirty="0"/>
              <a:t>מיסוי שכר בגין עבודה בחו"ל</a:t>
            </a:r>
          </a:p>
          <a:p>
            <a:pPr marL="457200" indent="-457200">
              <a:lnSpc>
                <a:spcPct val="150000"/>
              </a:lnSpc>
              <a:spcBef>
                <a:spcPts val="0"/>
              </a:spcBef>
              <a:buFont typeface="+mj-lt"/>
              <a:buAutoNum type="arabicPeriod"/>
              <a:defRPr/>
            </a:pPr>
            <a:r>
              <a:rPr lang="he-IL" sz="2000" dirty="0"/>
              <a:t>מיסוי חברות </a:t>
            </a:r>
            <a:r>
              <a:rPr lang="en-US" sz="2000" dirty="0"/>
              <a:t>L.L.C</a:t>
            </a:r>
          </a:p>
          <a:p>
            <a:pPr marL="457200" indent="-457200">
              <a:lnSpc>
                <a:spcPct val="150000"/>
              </a:lnSpc>
              <a:spcBef>
                <a:spcPts val="0"/>
              </a:spcBef>
              <a:buFont typeface="+mj-lt"/>
              <a:buAutoNum type="arabicPeriod"/>
              <a:defRPr/>
            </a:pPr>
            <a:r>
              <a:rPr lang="he-IL" altLang="he-IL" sz="2000" dirty="0"/>
              <a:t>כללי קיזוז הפסדים שנוצרו בחו"ל בדו"ח השנתי </a:t>
            </a:r>
          </a:p>
          <a:p>
            <a:pPr marL="457200" indent="-457200">
              <a:lnSpc>
                <a:spcPct val="150000"/>
              </a:lnSpc>
              <a:spcBef>
                <a:spcPts val="0"/>
              </a:spcBef>
              <a:buFont typeface="+mj-lt"/>
              <a:buAutoNum type="arabicPeriod"/>
              <a:defRPr/>
            </a:pPr>
            <a:r>
              <a:rPr lang="he-IL" altLang="he-IL" sz="2000" dirty="0"/>
              <a:t>כללי זיכוי מס זר בדו"ח השנתי</a:t>
            </a:r>
          </a:p>
          <a:p>
            <a:pPr marL="457200" indent="-457200">
              <a:lnSpc>
                <a:spcPct val="150000"/>
              </a:lnSpc>
              <a:spcBef>
                <a:spcPts val="0"/>
              </a:spcBef>
              <a:buFont typeface="+mj-lt"/>
              <a:buAutoNum type="arabicPeriod"/>
              <a:defRPr/>
            </a:pPr>
            <a:r>
              <a:rPr lang="he-IL" sz="2000" dirty="0"/>
              <a:t>הנחיות להגשת טופס </a:t>
            </a:r>
            <a:r>
              <a:rPr lang="en-US" sz="2000" dirty="0"/>
              <a:t> </a:t>
            </a:r>
            <a:r>
              <a:rPr lang="he-IL" sz="2000" dirty="0"/>
              <a:t>150- החזקה בחברה זרה; טופס 1213 - הודעה על תכנון מס חייב בדיווח; וטופס 1323 - נספח ד' לדוח השנתי</a:t>
            </a:r>
          </a:p>
          <a:p>
            <a:pPr marL="457200" lvl="1" indent="-457200">
              <a:lnSpc>
                <a:spcPct val="150000"/>
              </a:lnSpc>
              <a:spcBef>
                <a:spcPts val="0"/>
              </a:spcBef>
              <a:buFont typeface="+mj-lt"/>
              <a:buAutoNum type="arabicPeriod" startAt="4"/>
              <a:defRPr/>
            </a:pPr>
            <a:endParaRPr lang="he-IL" altLang="he-IL" sz="2000" dirty="0"/>
          </a:p>
          <a:p>
            <a:pPr lvl="1">
              <a:lnSpc>
                <a:spcPct val="150000"/>
              </a:lnSpc>
              <a:spcBef>
                <a:spcPts val="0"/>
              </a:spcBef>
              <a:buFont typeface="Wingdings" panose="05000000000000000000" pitchFamily="2" charset="2"/>
              <a:buChar char="Ø"/>
              <a:defRPr/>
            </a:pPr>
            <a:endParaRPr lang="he-IL" sz="1800" dirty="0"/>
          </a:p>
          <a:p>
            <a:pPr marL="457200" indent="-457200">
              <a:lnSpc>
                <a:spcPct val="150000"/>
              </a:lnSpc>
              <a:spcBef>
                <a:spcPts val="0"/>
              </a:spcBef>
              <a:buFont typeface="+mj-lt"/>
              <a:buAutoNum type="arabicPeriod"/>
              <a:defRPr/>
            </a:pPr>
            <a:endParaRPr lang="he-IL" sz="2000" dirty="0"/>
          </a:p>
          <a:p>
            <a:pPr marL="457200" lvl="1" indent="0">
              <a:lnSpc>
                <a:spcPct val="150000"/>
              </a:lnSpc>
              <a:spcBef>
                <a:spcPts val="0"/>
              </a:spcBef>
              <a:buNone/>
              <a:defRPr/>
            </a:pPr>
            <a:endParaRPr lang="he-IL" sz="1800" dirty="0"/>
          </a:p>
          <a:p>
            <a:pPr lvl="1">
              <a:lnSpc>
                <a:spcPct val="150000"/>
              </a:lnSpc>
              <a:spcBef>
                <a:spcPts val="0"/>
              </a:spcBef>
              <a:buFont typeface="Wingdings" panose="05000000000000000000" pitchFamily="2" charset="2"/>
              <a:buChar char="Ø"/>
              <a:defRPr/>
            </a:pPr>
            <a:endParaRPr lang="he-IL" sz="1800" dirty="0"/>
          </a:p>
          <a:p>
            <a:pPr marL="457200" indent="-457200">
              <a:lnSpc>
                <a:spcPct val="150000"/>
              </a:lnSpc>
              <a:spcBef>
                <a:spcPts val="0"/>
              </a:spcBef>
              <a:buFont typeface="+mj-lt"/>
              <a:buAutoNum type="arabicPeriod"/>
              <a:defRPr/>
            </a:pPr>
            <a:endParaRPr lang="he-IL" sz="1600" dirty="0"/>
          </a:p>
          <a:p>
            <a:pPr>
              <a:defRPr/>
            </a:pPr>
            <a:endParaRPr lang="en-US" sz="2000" dirty="0"/>
          </a:p>
          <a:p>
            <a:pPr>
              <a:defRPr/>
            </a:pPr>
            <a:endParaRPr lang="he-IL" sz="1600" dirty="0"/>
          </a:p>
          <a:p>
            <a:pPr>
              <a:defRPr/>
            </a:pPr>
            <a:endParaRPr lang="en-US" sz="1600" dirty="0"/>
          </a:p>
          <a:p>
            <a:pPr marL="0" indent="0" algn="just">
              <a:spcBef>
                <a:spcPts val="600"/>
              </a:spcBef>
              <a:buFontTx/>
              <a:buNone/>
              <a:defRPr/>
            </a:pPr>
            <a:endParaRPr lang="he-IL" altLang="he-IL" sz="2600" dirty="0"/>
          </a:p>
          <a:p>
            <a:pPr marL="457200" indent="-457200" algn="just">
              <a:spcBef>
                <a:spcPts val="600"/>
              </a:spcBef>
              <a:buFontTx/>
              <a:buAutoNum type="arabicPeriod"/>
              <a:defRPr/>
            </a:pPr>
            <a:endParaRPr lang="en-US" altLang="he-IL" sz="2600" dirty="0"/>
          </a:p>
          <a:p>
            <a:pPr marL="0" indent="0" algn="just">
              <a:spcBef>
                <a:spcPts val="600"/>
              </a:spcBef>
              <a:buFontTx/>
              <a:buNone/>
              <a:defRPr/>
            </a:pPr>
            <a:endParaRPr lang="he-IL" altLang="he-IL" sz="2600" dirty="0"/>
          </a:p>
          <a:p>
            <a:pPr marL="0" indent="0" algn="just">
              <a:spcBef>
                <a:spcPts val="600"/>
              </a:spcBef>
              <a:buFontTx/>
              <a:buNone/>
              <a:defRPr/>
            </a:pPr>
            <a:endParaRPr lang="en-US" altLang="he-IL" sz="2600" dirty="0"/>
          </a:p>
          <a:p>
            <a:pPr algn="just">
              <a:spcBef>
                <a:spcPts val="6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en-US" altLang="he-IL" sz="2600" dirty="0"/>
          </a:p>
          <a:p>
            <a:pPr algn="just">
              <a:lnSpc>
                <a:spcPct val="90000"/>
              </a:lnSpc>
              <a:spcBef>
                <a:spcPct val="60000"/>
              </a:spcBef>
              <a:defRPr/>
            </a:pPr>
            <a:endParaRPr lang="en-US" altLang="he-IL" sz="2600" dirty="0"/>
          </a:p>
          <a:p>
            <a:pPr algn="just">
              <a:lnSpc>
                <a:spcPct val="90000"/>
              </a:lnSpc>
              <a:spcBef>
                <a:spcPct val="60000"/>
              </a:spcBef>
              <a:defRPr/>
            </a:pPr>
            <a:endParaRPr lang="en-US" altLang="he-IL" sz="2600" dirty="0">
              <a:solidFill>
                <a:srgbClr val="FF0000"/>
              </a:solidFill>
            </a:endParaRPr>
          </a:p>
        </p:txBody>
      </p:sp>
      <p:sp>
        <p:nvSpPr>
          <p:cNvPr id="8195" name="מציין מיקום של מספר שקופית 1">
            <a:extLst>
              <a:ext uri="{FF2B5EF4-FFF2-40B4-BE49-F238E27FC236}">
                <a16:creationId xmlns:a16="http://schemas.microsoft.com/office/drawing/2014/main" id="{ACF7925C-4195-46AB-A8E6-A3B838D6C3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3689796-25BD-4D76-AC7F-9D1C21FFF6DA}" type="slidenum">
              <a:rPr lang="he-IL" altLang="he-IL" sz="1400" smtClean="0"/>
              <a:pPr algn="l">
                <a:spcBef>
                  <a:spcPct val="0"/>
                </a:spcBef>
                <a:buFontTx/>
                <a:buNone/>
              </a:pPr>
              <a:t>2</a:t>
            </a:fld>
            <a:endParaRPr lang="en-US" altLang="he-IL" sz="1400"/>
          </a:p>
        </p:txBody>
      </p:sp>
      <p:sp>
        <p:nvSpPr>
          <p:cNvPr id="8196" name="מלבן 2">
            <a:extLst>
              <a:ext uri="{FF2B5EF4-FFF2-40B4-BE49-F238E27FC236}">
                <a16:creationId xmlns:a16="http://schemas.microsoft.com/office/drawing/2014/main" id="{FABD64F0-0D3E-4839-BA0C-465B837A5987}"/>
              </a:ext>
            </a:extLst>
          </p:cNvPr>
          <p:cNvSpPr>
            <a:spLocks noChangeArrowheads="1"/>
          </p:cNvSpPr>
          <p:nvPr/>
        </p:nvSpPr>
        <p:spPr bwMode="auto">
          <a:xfrm>
            <a:off x="611188" y="115888"/>
            <a:ext cx="7848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lnSpc>
                <a:spcPct val="90000"/>
              </a:lnSpc>
              <a:spcBef>
                <a:spcPct val="60000"/>
              </a:spcBef>
              <a:buFontTx/>
              <a:buNone/>
              <a:defRPr/>
            </a:pPr>
            <a:r>
              <a:rPr lang="he-IL" altLang="he-IL" sz="3600" dirty="0">
                <a:latin typeface="Garamond" panose="02020404030301010803" pitchFamily="18" charset="0"/>
              </a:rPr>
              <a:t>נושאי ההרצאה</a:t>
            </a:r>
            <a:endParaRPr lang="en-US" altLang="he-IL" sz="3600" dirty="0">
              <a:latin typeface="Garamond" panose="020204040303010108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שיעורי המס על הכנסות אקטיביות</a:t>
            </a:r>
            <a:br>
              <a:rPr lang="he-IL" sz="2600" b="1" kern="1200" dirty="0"/>
            </a:br>
            <a:r>
              <a:rPr lang="he-IL" sz="2000" b="1" kern="1200" dirty="0"/>
              <a:t>מיסוי שכר בגין עבודה בחו"ל</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gn="just">
              <a:lnSpc>
                <a:spcPct val="150000"/>
              </a:lnSpc>
              <a:buNone/>
            </a:pPr>
            <a:r>
              <a:rPr lang="he-IL" sz="2400" b="1" u="sng" dirty="0"/>
              <a:t>קיימות שתי חלופות דיווח ליחידים המפיקים שכר בגין עבודה בחו"ל </a:t>
            </a:r>
          </a:p>
          <a:p>
            <a:pPr marL="0" indent="0" algn="just">
              <a:lnSpc>
                <a:spcPct val="150000"/>
              </a:lnSpc>
              <a:buNone/>
            </a:pPr>
            <a:r>
              <a:rPr lang="he-IL" sz="1600" b="1" u="sng" dirty="0"/>
              <a:t>חלופה א' - היחיד נשאר תושב ישראל - המשך</a:t>
            </a:r>
          </a:p>
          <a:p>
            <a:pPr marL="0" indent="0" algn="just">
              <a:lnSpc>
                <a:spcPct val="150000"/>
              </a:lnSpc>
              <a:buNone/>
            </a:pPr>
            <a:r>
              <a:rPr lang="he-IL" sz="1600" u="sng" dirty="0"/>
              <a:t>עבודה בחו"ל מטעם מעסיק </a:t>
            </a:r>
            <a:r>
              <a:rPr lang="he-IL" sz="1600" b="1" u="sng" dirty="0"/>
              <a:t>ישראלי</a:t>
            </a:r>
            <a:r>
              <a:rPr lang="he-IL" sz="1600" dirty="0"/>
              <a:t> -</a:t>
            </a:r>
          </a:p>
          <a:p>
            <a:pPr marL="0" indent="0" algn="just">
              <a:lnSpc>
                <a:spcPct val="150000"/>
              </a:lnSpc>
              <a:buNone/>
            </a:pPr>
            <a:r>
              <a:rPr lang="he-IL" sz="1600" dirty="0"/>
              <a:t>בהתאם להוראות כללי מס הכנסה (בעלי הכנסה מעבודה בחוץ לארץ), </a:t>
            </a:r>
            <a:r>
              <a:rPr lang="he-IL" sz="1600" dirty="0" err="1"/>
              <a:t>התשמ"ב</a:t>
            </a:r>
            <a:r>
              <a:rPr lang="he-IL" sz="1600" dirty="0"/>
              <a:t> - 1982 עובדים שנשלחו לעבודה בחו"ל מטעם מעסיק ישראלי העומד בתנאים מסוימים (לרוב מדובר בגופים </a:t>
            </a:r>
            <a:r>
              <a:rPr lang="he-IL" sz="1600" dirty="0" err="1"/>
              <a:t>בטחוניים</a:t>
            </a:r>
            <a:r>
              <a:rPr lang="he-IL" sz="1600" dirty="0"/>
              <a:t>) יוענקו להם הטבות מס בדרך של ניכוי הוצאות בגין דיור, טיפול רפואי וחינוך והחזר הוצאות נסיעה של ביקורים בישראל.</a:t>
            </a:r>
          </a:p>
          <a:p>
            <a:pPr>
              <a:lnSpc>
                <a:spcPct val="150000"/>
              </a:lnSpc>
            </a:pPr>
            <a:r>
              <a:rPr lang="he-IL" sz="1600" dirty="0"/>
              <a:t>מדובר בעובד ישראלי שנשלח לעבוד בחו"ל לתקופה העולה על 8 חודשים.</a:t>
            </a:r>
          </a:p>
          <a:p>
            <a:pPr>
              <a:lnSpc>
                <a:spcPct val="150000"/>
              </a:lnSpc>
            </a:pPr>
            <a:r>
              <a:rPr lang="he-IL" sz="1600" dirty="0"/>
              <a:t>העובד יהיה זכאי למדרגות מס ונקודות זיכוי הזהים לאלו של עובד בישראל.</a:t>
            </a:r>
          </a:p>
          <a:p>
            <a:pPr marL="0" indent="0" algn="just">
              <a:lnSpc>
                <a:spcPct val="150000"/>
              </a:lnSpc>
              <a:buNone/>
            </a:pPr>
            <a:endParaRPr lang="he-IL" sz="1800" dirty="0"/>
          </a:p>
          <a:p>
            <a:pPr>
              <a:lnSpc>
                <a:spcPct val="150000"/>
              </a:lnSpc>
            </a:pPr>
            <a:endParaRPr lang="he-IL" sz="2000" dirty="0"/>
          </a:p>
          <a:p>
            <a:pPr>
              <a:lnSpc>
                <a:spcPct val="150000"/>
              </a:lnSpc>
            </a:pPr>
            <a:endParaRPr lang="he-IL" sz="2200" dirty="0"/>
          </a:p>
          <a:p>
            <a:pPr>
              <a:lnSpc>
                <a:spcPct val="150000"/>
              </a:lnSpc>
            </a:pPr>
            <a:endParaRPr lang="he-IL" sz="2400" b="1" u="sng" dirty="0"/>
          </a:p>
          <a:p>
            <a:pPr marL="0" indent="0">
              <a:lnSpc>
                <a:spcPct val="150000"/>
              </a:lnSpc>
              <a:buNone/>
            </a:pPr>
            <a:endParaRPr lang="he-IL" sz="2400" b="1" u="sng" dirty="0"/>
          </a:p>
          <a:p>
            <a:endParaRPr lang="he-IL" sz="2200"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20</a:t>
            </a:fld>
            <a:endParaRPr lang="en-US" altLang="he-IL" dirty="0"/>
          </a:p>
        </p:txBody>
      </p:sp>
    </p:spTree>
    <p:extLst>
      <p:ext uri="{BB962C8B-B14F-4D97-AF65-F5344CB8AC3E}">
        <p14:creationId xmlns:p14="http://schemas.microsoft.com/office/powerpoint/2010/main" val="179221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457200" y="-136313"/>
            <a:ext cx="8229600" cy="1143000"/>
          </a:xfrm>
        </p:spPr>
        <p:txBody>
          <a:bodyPr/>
          <a:lstStyle/>
          <a:p>
            <a:r>
              <a:rPr lang="he-IL" sz="2600" b="1" kern="1200" dirty="0"/>
              <a:t>שיעורי המס על הכנסות אקטיביות</a:t>
            </a:r>
            <a:br>
              <a:rPr lang="he-IL" sz="2600" b="1" kern="1200" dirty="0"/>
            </a:br>
            <a:r>
              <a:rPr lang="he-IL" sz="2000" b="1" kern="1200" dirty="0"/>
              <a:t>מיסוי שכר בגין עבודה בחו"ל</a:t>
            </a: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gn="just">
              <a:lnSpc>
                <a:spcPct val="150000"/>
              </a:lnSpc>
              <a:buNone/>
            </a:pPr>
            <a:r>
              <a:rPr lang="he-IL" sz="1750" b="1" u="sng" dirty="0"/>
              <a:t>חלופה ב' - היחיד מנתק את תושבתו מישראל</a:t>
            </a:r>
          </a:p>
          <a:p>
            <a:pPr marL="0" indent="0" algn="just">
              <a:lnSpc>
                <a:spcPct val="150000"/>
              </a:lnSpc>
              <a:buNone/>
            </a:pPr>
            <a:r>
              <a:rPr lang="he-IL" sz="1750" dirty="0"/>
              <a:t>במידה והיחיד בוחר לנתק את </a:t>
            </a:r>
            <a:r>
              <a:rPr lang="he-IL" sz="1750" dirty="0" err="1"/>
              <a:t>תושבותו</a:t>
            </a:r>
            <a:r>
              <a:rPr lang="he-IL" sz="1750" dirty="0"/>
              <a:t> מישראל הרי שבהתאם לתיקון 223 לפקודה (אשר תוקפו החל מדוחות שנת 2016) יש לבחון האם מתקיימת לגביו מבחן חזקת הימים שבהגדרת “תושב ישראל” שבסעיף 1 לפקודת מס הכנסה (ראה בהמשך). במידה וכן, על היחיד להגיש עד לתום חודש מאי שבשנה העוקבת שלאחר הגירתו את ישראל "דוח ניתוק תושבות". </a:t>
            </a:r>
          </a:p>
          <a:p>
            <a:pPr marL="0" indent="0" algn="just">
              <a:lnSpc>
                <a:spcPct val="150000"/>
              </a:lnSpc>
              <a:buNone/>
            </a:pPr>
            <a:r>
              <a:rPr lang="he-IL" sz="1750" b="1" dirty="0"/>
              <a:t>בסעיף 1 לפקודה, נקבעו חזקות כמותיות אשר קושרות בין מספר ימי השהייה של יחיד בישראל לבין מרכז חייו. כך נקבע, שיחיד הינו תושב ישראל בשנת מס מסוימת אם שהה בה את אחת התקופות המנויות להלן:</a:t>
            </a:r>
          </a:p>
          <a:p>
            <a:pPr algn="just">
              <a:lnSpc>
                <a:spcPct val="150000"/>
              </a:lnSpc>
              <a:buFont typeface="+mj-lt"/>
              <a:buAutoNum type="arabicPeriod"/>
            </a:pPr>
            <a:r>
              <a:rPr lang="he-IL" sz="1750" dirty="0"/>
              <a:t>אם שהה בישראל בשנת המס 183 ימים או יותר, או;</a:t>
            </a:r>
          </a:p>
          <a:p>
            <a:pPr algn="just">
              <a:lnSpc>
                <a:spcPct val="150000"/>
              </a:lnSpc>
              <a:buFont typeface="+mj-lt"/>
              <a:buAutoNum type="arabicPeriod"/>
            </a:pPr>
            <a:r>
              <a:rPr lang="he-IL" sz="1750" dirty="0"/>
              <a:t>אם שהה בישראל בשנת המס 30 ימים או יותר, וסך כל תקופת שהייתו בישראל בשנת המס ובשנתיים שקדמו לה הוא 425 ימים או יותר.</a:t>
            </a:r>
            <a:endParaRPr lang="en-IL" sz="1750" dirty="0"/>
          </a:p>
          <a:p>
            <a:pPr marL="0" indent="0" algn="just">
              <a:lnSpc>
                <a:spcPct val="150000"/>
              </a:lnSpc>
              <a:buNone/>
            </a:pPr>
            <a:endParaRPr lang="he-IL" sz="1750" b="1" u="sng" dirty="0"/>
          </a:p>
          <a:p>
            <a:pPr marL="0" indent="0">
              <a:lnSpc>
                <a:spcPct val="150000"/>
              </a:lnSpc>
              <a:buNone/>
            </a:pPr>
            <a:endParaRPr lang="he-IL" sz="1750" b="1" u="sng" dirty="0"/>
          </a:p>
          <a:p>
            <a:endParaRPr lang="he-IL" sz="1750"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21</a:t>
            </a:fld>
            <a:endParaRPr lang="en-US" altLang="he-IL" dirty="0"/>
          </a:p>
        </p:txBody>
      </p:sp>
    </p:spTree>
    <p:extLst>
      <p:ext uri="{BB962C8B-B14F-4D97-AF65-F5344CB8AC3E}">
        <p14:creationId xmlns:p14="http://schemas.microsoft.com/office/powerpoint/2010/main" val="207321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שיעורי המס על הכנסות אקטיביות</a:t>
            </a:r>
            <a:br>
              <a:rPr lang="he-IL" sz="2600" b="1" kern="1200" dirty="0"/>
            </a:br>
            <a:r>
              <a:rPr lang="he-IL" sz="2000" b="1" kern="1200" dirty="0"/>
              <a:t>מיסוי שכר </a:t>
            </a:r>
            <a:r>
              <a:rPr lang="he-IL" sz="2000" b="1" kern="1200"/>
              <a:t>בגין עבודה בחו"ל</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08720"/>
            <a:ext cx="8229600" cy="4525963"/>
          </a:xfrm>
        </p:spPr>
        <p:txBody>
          <a:bodyPr/>
          <a:lstStyle/>
          <a:p>
            <a:pPr marL="0" indent="0" algn="just">
              <a:lnSpc>
                <a:spcPct val="150000"/>
              </a:lnSpc>
              <a:buNone/>
            </a:pPr>
            <a:r>
              <a:rPr lang="he-IL" sz="1800" b="1" u="sng" dirty="0"/>
              <a:t>חלופה ב' - היחיד מנתק את תושבתו מישראל - המשך</a:t>
            </a:r>
          </a:p>
          <a:p>
            <a:pPr marL="0" indent="0" algn="just">
              <a:lnSpc>
                <a:spcPct val="150000"/>
              </a:lnSpc>
              <a:buNone/>
            </a:pPr>
            <a:r>
              <a:rPr lang="he-IL" sz="1800" dirty="0"/>
              <a:t>דוח הניתוק יכלול את שלושת המרכיבים דלהלן:</a:t>
            </a:r>
          </a:p>
          <a:p>
            <a:pPr algn="just">
              <a:lnSpc>
                <a:spcPct val="150000"/>
              </a:lnSpc>
            </a:pPr>
            <a:r>
              <a:rPr lang="he-IL" sz="1800" b="1" dirty="0"/>
              <a:t>דוח 1301 </a:t>
            </a:r>
            <a:r>
              <a:rPr lang="he-IL" sz="1800" dirty="0"/>
              <a:t>-</a:t>
            </a:r>
            <a:r>
              <a:rPr lang="he-IL" sz="1800" b="1" dirty="0"/>
              <a:t> </a:t>
            </a:r>
            <a:r>
              <a:rPr lang="he-IL" sz="1800" dirty="0"/>
              <a:t>שינוי זה הינו מהותי ביותר ומטיל לראשונה על ישראלים שעשו הגירה או </a:t>
            </a:r>
            <a:r>
              <a:rPr lang="he-IL" sz="1800" dirty="0" err="1"/>
              <a:t>רילוקיישן</a:t>
            </a:r>
            <a:r>
              <a:rPr lang="he-IL" sz="1800" dirty="0"/>
              <a:t> לחו”ל, חובה להגיש דוח 1301 גם אם אין להם חובת הגשת דוחות </a:t>
            </a:r>
            <a:r>
              <a:rPr lang="he-IL" sz="1800" dirty="0" err="1"/>
              <a:t>מכח</a:t>
            </a:r>
            <a:r>
              <a:rPr lang="he-IL" sz="1800" dirty="0"/>
              <a:t> דין אחר.</a:t>
            </a:r>
          </a:p>
          <a:p>
            <a:pPr algn="just">
              <a:lnSpc>
                <a:spcPct val="150000"/>
              </a:lnSpc>
            </a:pPr>
            <a:r>
              <a:rPr lang="he-IL" sz="1800" b="1" dirty="0"/>
              <a:t>טופס 1348</a:t>
            </a:r>
            <a:r>
              <a:rPr lang="he-IL" sz="1800" dirty="0"/>
              <a:t> - שאלון מס הכנסה לבחינת תושבות של יחידים (</a:t>
            </a:r>
            <a:r>
              <a:rPr lang="he-IL" sz="1800" dirty="0">
                <a:hlinkClick r:id="rId2"/>
              </a:rPr>
              <a:t>מצ"ב קישור לטופס</a:t>
            </a:r>
            <a:r>
              <a:rPr lang="he-IL" sz="1800" dirty="0"/>
              <a:t>).</a:t>
            </a:r>
          </a:p>
          <a:p>
            <a:pPr algn="just">
              <a:lnSpc>
                <a:spcPct val="150000"/>
              </a:lnSpc>
            </a:pPr>
            <a:r>
              <a:rPr lang="he-IL" sz="1800" b="1" dirty="0"/>
              <a:t>מסמך משפטי המוכיח כי היחיד </a:t>
            </a:r>
            <a:r>
              <a:rPr lang="he-IL" sz="1800" b="1"/>
              <a:t>תושב חוץ </a:t>
            </a:r>
            <a:r>
              <a:rPr lang="he-IL" sz="1800"/>
              <a:t>-</a:t>
            </a:r>
            <a:r>
              <a:rPr lang="he-IL" sz="1800" b="1"/>
              <a:t> </a:t>
            </a:r>
            <a:r>
              <a:rPr lang="he-IL" sz="1800" dirty="0"/>
              <a:t>המסמך</a:t>
            </a:r>
            <a:r>
              <a:rPr lang="he-IL" sz="1800" b="1" dirty="0"/>
              <a:t> </a:t>
            </a:r>
            <a:r>
              <a:rPr lang="he-IL" sz="1800" dirty="0"/>
              <a:t>יכלול את כלל הטענות והעובדות המשפטיות בגינן היחיד סבור כי אינו נחשב כתושב לצרכי מס בישראל. לדוח זה יש לצרף מסמכים מאמתים ותומכים.</a:t>
            </a:r>
          </a:p>
          <a:p>
            <a:pPr marL="0" indent="0">
              <a:lnSpc>
                <a:spcPct val="150000"/>
              </a:lnSpc>
              <a:buNone/>
            </a:pPr>
            <a:r>
              <a:rPr lang="he-IL" sz="1900" b="1" u="sng" dirty="0"/>
              <a:t>יודגש כי אי הגשת דוח ניתוק תושבות מהווה עבירה פלילית</a:t>
            </a:r>
            <a:r>
              <a:rPr lang="he-IL" sz="1900" b="1" dirty="0"/>
              <a:t>.</a:t>
            </a:r>
          </a:p>
          <a:p>
            <a:pPr marL="0" indent="0" algn="just">
              <a:lnSpc>
                <a:spcPct val="150000"/>
              </a:lnSpc>
              <a:buNone/>
            </a:pPr>
            <a:endParaRPr lang="he-IL" sz="1800" dirty="0"/>
          </a:p>
          <a:p>
            <a:pPr algn="just">
              <a:lnSpc>
                <a:spcPct val="150000"/>
              </a:lnSpc>
            </a:pPr>
            <a:endParaRPr lang="he-IL" sz="1800" dirty="0"/>
          </a:p>
          <a:p>
            <a:pPr>
              <a:lnSpc>
                <a:spcPct val="150000"/>
              </a:lnSpc>
            </a:pPr>
            <a:endParaRPr lang="he-IL" sz="2000" dirty="0"/>
          </a:p>
          <a:p>
            <a:pPr>
              <a:lnSpc>
                <a:spcPct val="150000"/>
              </a:lnSpc>
            </a:pPr>
            <a:endParaRPr lang="he-IL" sz="2200" dirty="0"/>
          </a:p>
          <a:p>
            <a:pPr>
              <a:lnSpc>
                <a:spcPct val="150000"/>
              </a:lnSpc>
            </a:pPr>
            <a:endParaRPr lang="he-IL" sz="2400" b="1" u="sng" dirty="0"/>
          </a:p>
          <a:p>
            <a:pPr marL="0" indent="0">
              <a:lnSpc>
                <a:spcPct val="150000"/>
              </a:lnSpc>
              <a:buNone/>
            </a:pPr>
            <a:endParaRPr lang="he-IL" sz="2400" b="1" u="sng" dirty="0"/>
          </a:p>
          <a:p>
            <a:endParaRPr lang="he-IL" sz="2200"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22</a:t>
            </a:fld>
            <a:endParaRPr lang="en-US" altLang="he-IL" dirty="0"/>
          </a:p>
        </p:txBody>
      </p:sp>
    </p:spTree>
    <p:extLst>
      <p:ext uri="{BB962C8B-B14F-4D97-AF65-F5344CB8AC3E}">
        <p14:creationId xmlns:p14="http://schemas.microsoft.com/office/powerpoint/2010/main" val="2613345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60A3142-AACA-435F-94B1-0BE82AED19B7}"/>
              </a:ext>
            </a:extLst>
          </p:cNvPr>
          <p:cNvSpPr>
            <a:spLocks noGrp="1" noChangeArrowheads="1"/>
          </p:cNvSpPr>
          <p:nvPr>
            <p:ph type="title"/>
          </p:nvPr>
        </p:nvSpPr>
        <p:spPr>
          <a:xfrm>
            <a:off x="755650" y="-242888"/>
            <a:ext cx="8229600" cy="1143001"/>
          </a:xfrm>
        </p:spPr>
        <p:txBody>
          <a:bodyPr/>
          <a:lstStyle/>
          <a:p>
            <a:endParaRPr lang="he-IL" altLang="he-IL" sz="3600"/>
          </a:p>
        </p:txBody>
      </p:sp>
      <p:sp>
        <p:nvSpPr>
          <p:cNvPr id="9219" name="Content Placeholder 2">
            <a:extLst>
              <a:ext uri="{FF2B5EF4-FFF2-40B4-BE49-F238E27FC236}">
                <a16:creationId xmlns:a16="http://schemas.microsoft.com/office/drawing/2014/main" id="{03770A76-E156-4E75-8B55-8BBEABA72E5F}"/>
              </a:ext>
            </a:extLst>
          </p:cNvPr>
          <p:cNvSpPr>
            <a:spLocks noGrp="1" noChangeArrowheads="1"/>
          </p:cNvSpPr>
          <p:nvPr>
            <p:ph idx="1"/>
          </p:nvPr>
        </p:nvSpPr>
        <p:spPr>
          <a:xfrm>
            <a:off x="457200" y="836613"/>
            <a:ext cx="8229600" cy="4929187"/>
          </a:xfrm>
        </p:spPr>
        <p:txBody>
          <a:bodyPr/>
          <a:lstStyle/>
          <a:p>
            <a:pPr marL="0" indent="0" algn="just">
              <a:lnSpc>
                <a:spcPct val="150000"/>
              </a:lnSpc>
              <a:spcBef>
                <a:spcPct val="0"/>
              </a:spcBef>
              <a:buFontTx/>
              <a:buNone/>
            </a:pPr>
            <a:endParaRPr lang="he-IL" altLang="he-IL" sz="2300" dirty="0"/>
          </a:p>
          <a:p>
            <a:pPr marL="0" indent="0" algn="just">
              <a:lnSpc>
                <a:spcPct val="150000"/>
              </a:lnSpc>
              <a:spcBef>
                <a:spcPct val="0"/>
              </a:spcBef>
              <a:buFontTx/>
              <a:buNone/>
            </a:pPr>
            <a:endParaRPr lang="he-IL" altLang="he-IL" sz="2300" dirty="0"/>
          </a:p>
          <a:p>
            <a:pPr marL="914400" indent="-914400" algn="ctr">
              <a:lnSpc>
                <a:spcPct val="150000"/>
              </a:lnSpc>
              <a:spcBef>
                <a:spcPct val="0"/>
              </a:spcBef>
              <a:buFont typeface="+mj-lt"/>
              <a:buAutoNum type="arabicPeriod" startAt="4"/>
            </a:pPr>
            <a:r>
              <a:rPr lang="he-IL" altLang="he-IL" sz="5000" b="1" kern="1200" dirty="0">
                <a:latin typeface="Garamond" panose="02020404030301010803" pitchFamily="18" charset="0"/>
                <a:cs typeface="Arial" panose="020B0604020202020204" pitchFamily="34" charset="0"/>
              </a:rPr>
              <a:t>מיסוי חברות</a:t>
            </a:r>
            <a:r>
              <a:rPr lang="en-US" altLang="he-IL" sz="5000" b="1" kern="1200" dirty="0">
                <a:latin typeface="Garamond" panose="02020404030301010803" pitchFamily="18" charset="0"/>
                <a:cs typeface="Arial" panose="020B0604020202020204" pitchFamily="34" charset="0"/>
              </a:rPr>
              <a:t>L.L.C </a:t>
            </a:r>
            <a:endParaRPr lang="he-IL" altLang="he-IL" sz="5000" b="1" kern="1200" dirty="0">
              <a:latin typeface="Garamond" panose="02020404030301010803" pitchFamily="18" charset="0"/>
              <a:cs typeface="Arial" panose="020B0604020202020204" pitchFamily="34" charset="0"/>
            </a:endParaRPr>
          </a:p>
          <a:p>
            <a:pPr marL="0" indent="0" algn="ctr">
              <a:lnSpc>
                <a:spcPct val="150000"/>
              </a:lnSpc>
              <a:spcBef>
                <a:spcPct val="0"/>
              </a:spcBef>
              <a:buFontTx/>
              <a:buNone/>
            </a:pPr>
            <a:r>
              <a:rPr lang="en-US" altLang="he-IL" sz="3000" b="1" dirty="0"/>
              <a:t>(Limited Liability Company)</a:t>
            </a:r>
            <a:endParaRPr lang="he-IL" altLang="he-IL" sz="5400" b="1" dirty="0"/>
          </a:p>
        </p:txBody>
      </p:sp>
      <p:sp>
        <p:nvSpPr>
          <p:cNvPr id="9220" name="Slide Number Placeholder 3">
            <a:extLst>
              <a:ext uri="{FF2B5EF4-FFF2-40B4-BE49-F238E27FC236}">
                <a16:creationId xmlns:a16="http://schemas.microsoft.com/office/drawing/2014/main" id="{E9E3B2B6-D615-4AE9-8496-E82891C5DE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F66F209-12D7-47C4-BD6C-A24DDF2A70C8}" type="slidenum">
              <a:rPr lang="he-IL" altLang="he-IL" sz="1400" smtClean="0"/>
              <a:pPr algn="l">
                <a:spcBef>
                  <a:spcPct val="0"/>
                </a:spcBef>
                <a:buFontTx/>
                <a:buNone/>
              </a:pPr>
              <a:t>23</a:t>
            </a:fld>
            <a:endParaRPr lang="en-US" altLang="he-IL" sz="1400"/>
          </a:p>
        </p:txBody>
      </p:sp>
    </p:spTree>
    <p:extLst>
      <p:ext uri="{BB962C8B-B14F-4D97-AF65-F5344CB8AC3E}">
        <p14:creationId xmlns:p14="http://schemas.microsoft.com/office/powerpoint/2010/main" val="288828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68A3DC8-E3C0-4D0C-93B1-D7C607521F44}"/>
              </a:ext>
            </a:extLst>
          </p:cNvPr>
          <p:cNvSpPr>
            <a:spLocks noGrp="1" noChangeArrowheads="1"/>
          </p:cNvSpPr>
          <p:nvPr>
            <p:ph type="title"/>
          </p:nvPr>
        </p:nvSpPr>
        <p:spPr>
          <a:xfrm>
            <a:off x="179388" y="0"/>
            <a:ext cx="8805862" cy="765175"/>
          </a:xfrm>
        </p:spPr>
        <p:txBody>
          <a:bodyPr/>
          <a:lstStyle/>
          <a:p>
            <a:r>
              <a:rPr lang="he-IL" altLang="he-IL" sz="3000" b="1" dirty="0"/>
              <a:t>סוגיות במיסוי בינלאומי</a:t>
            </a:r>
            <a:br>
              <a:rPr lang="he-IL" altLang="he-IL" sz="3600" b="1" dirty="0"/>
            </a:br>
            <a:r>
              <a:rPr lang="en-US" altLang="he-IL" sz="2000" b="1" dirty="0"/>
              <a:t>L.L.C</a:t>
            </a:r>
            <a:r>
              <a:rPr lang="he-IL" altLang="he-IL" sz="2000" b="1" dirty="0"/>
              <a:t> -</a:t>
            </a:r>
            <a:r>
              <a:rPr lang="he-IL" altLang="he-IL" sz="2000" dirty="0"/>
              <a:t> </a:t>
            </a:r>
            <a:r>
              <a:rPr lang="he-IL" altLang="he-IL" sz="2000" b="1" dirty="0"/>
              <a:t>כללי</a:t>
            </a:r>
            <a:endParaRPr lang="he-IL" altLang="he-IL" sz="2000" dirty="0"/>
          </a:p>
        </p:txBody>
      </p:sp>
      <p:sp>
        <p:nvSpPr>
          <p:cNvPr id="44035" name="Content Placeholder 2">
            <a:extLst>
              <a:ext uri="{FF2B5EF4-FFF2-40B4-BE49-F238E27FC236}">
                <a16:creationId xmlns:a16="http://schemas.microsoft.com/office/drawing/2014/main" id="{C34777F5-0A5C-45BA-A148-3578E2A9788E}"/>
              </a:ext>
            </a:extLst>
          </p:cNvPr>
          <p:cNvSpPr>
            <a:spLocks noGrp="1" noChangeArrowheads="1"/>
          </p:cNvSpPr>
          <p:nvPr>
            <p:ph idx="1"/>
          </p:nvPr>
        </p:nvSpPr>
        <p:spPr>
          <a:xfrm>
            <a:off x="277018" y="1017587"/>
            <a:ext cx="8589963" cy="5111750"/>
          </a:xfrm>
        </p:spPr>
        <p:txBody>
          <a:bodyPr/>
          <a:lstStyle/>
          <a:p>
            <a:pPr algn="just">
              <a:lnSpc>
                <a:spcPct val="150000"/>
              </a:lnSpc>
              <a:spcBef>
                <a:spcPct val="0"/>
              </a:spcBef>
            </a:pPr>
            <a:r>
              <a:rPr lang="he-IL" altLang="he-IL" sz="2400" dirty="0"/>
              <a:t>ה- </a:t>
            </a:r>
            <a:r>
              <a:rPr lang="en-US" altLang="he-IL" sz="2400" dirty="0"/>
              <a:t>L.L.C</a:t>
            </a:r>
            <a:r>
              <a:rPr lang="he-IL" altLang="he-IL" sz="2400" dirty="0"/>
              <a:t> הינו גוף משפטי הקיים במדינות השונות בארה"ב ובדומה לחברה בע"מ.</a:t>
            </a:r>
          </a:p>
          <a:p>
            <a:pPr algn="just">
              <a:lnSpc>
                <a:spcPct val="150000"/>
              </a:lnSpc>
              <a:spcBef>
                <a:spcPct val="0"/>
              </a:spcBef>
            </a:pPr>
            <a:r>
              <a:rPr lang="he-IL" altLang="he-IL" sz="2400" dirty="0"/>
              <a:t>מדובר בישות משפטית נפרדת.</a:t>
            </a:r>
          </a:p>
          <a:p>
            <a:pPr algn="just">
              <a:lnSpc>
                <a:spcPct val="150000"/>
              </a:lnSpc>
              <a:spcBef>
                <a:spcPct val="0"/>
              </a:spcBef>
            </a:pPr>
            <a:r>
              <a:rPr lang="he-IL" altLang="he-IL" sz="2400" dirty="0"/>
              <a:t>החברים מחזיקים בתעודת חברות ולא מניות - "מעין שותפות".</a:t>
            </a:r>
          </a:p>
          <a:p>
            <a:pPr algn="just">
              <a:lnSpc>
                <a:spcPct val="150000"/>
              </a:lnSpc>
              <a:spcBef>
                <a:spcPct val="0"/>
              </a:spcBef>
            </a:pPr>
            <a:r>
              <a:rPr lang="he-IL" altLang="he-IL" sz="2400" dirty="0"/>
              <a:t>בארה"ב ה- </a:t>
            </a:r>
            <a:r>
              <a:rPr lang="en-US" altLang="he-IL" sz="2400" dirty="0"/>
              <a:t>L.L.C</a:t>
            </a:r>
            <a:r>
              <a:rPr lang="he-IL" altLang="he-IL" sz="2400" dirty="0"/>
              <a:t> </a:t>
            </a:r>
            <a:r>
              <a:rPr lang="he-IL" altLang="he-IL" sz="2400" dirty="0" err="1"/>
              <a:t>ימוסה</a:t>
            </a:r>
            <a:r>
              <a:rPr lang="he-IL" altLang="he-IL" sz="2400" dirty="0"/>
              <a:t> כישות </a:t>
            </a:r>
            <a:r>
              <a:rPr lang="he-IL" altLang="he-IL" sz="2400" b="1" u="sng" dirty="0"/>
              <a:t>שקופה</a:t>
            </a:r>
            <a:r>
              <a:rPr lang="he-IL" altLang="he-IL" sz="2400" dirty="0"/>
              <a:t>, בדומה לחברה משפחתית וחברת בית בישראל. כלומר, בארה"ב חבות המס תוטל על בעל המניות המחזיק ב- </a:t>
            </a:r>
            <a:r>
              <a:rPr lang="en-US" altLang="he-IL" sz="2400" dirty="0"/>
              <a:t>L.L.C</a:t>
            </a:r>
            <a:r>
              <a:rPr lang="he-IL" altLang="he-IL" sz="2400" dirty="0"/>
              <a:t> אשר יחויב בהגשת דו"ח שנתי בה.</a:t>
            </a:r>
          </a:p>
        </p:txBody>
      </p:sp>
      <p:sp>
        <p:nvSpPr>
          <p:cNvPr id="44036" name="Slide Number Placeholder 3">
            <a:extLst>
              <a:ext uri="{FF2B5EF4-FFF2-40B4-BE49-F238E27FC236}">
                <a16:creationId xmlns:a16="http://schemas.microsoft.com/office/drawing/2014/main" id="{BC3B9C1E-2BD6-4699-BC35-5637F4D21F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18BBF64A-2F91-4E21-81B4-2739C6143947}" type="slidenum">
              <a:rPr lang="he-IL" altLang="he-IL" sz="1400" smtClean="0"/>
              <a:pPr algn="l">
                <a:spcBef>
                  <a:spcPct val="0"/>
                </a:spcBef>
                <a:buFontTx/>
                <a:buNone/>
              </a:pPr>
              <a:t>24</a:t>
            </a:fld>
            <a:endParaRPr lang="en-US" altLang="he-IL"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D9DDC39-9300-462C-940F-7ADF576618F5}"/>
              </a:ext>
            </a:extLst>
          </p:cNvPr>
          <p:cNvSpPr>
            <a:spLocks noGrp="1" noChangeArrowheads="1"/>
          </p:cNvSpPr>
          <p:nvPr>
            <p:ph type="title"/>
          </p:nvPr>
        </p:nvSpPr>
        <p:spPr>
          <a:xfrm>
            <a:off x="179388" y="0"/>
            <a:ext cx="8805862" cy="765175"/>
          </a:xfrm>
        </p:spPr>
        <p:txBody>
          <a:bodyPr/>
          <a:lstStyle/>
          <a:p>
            <a:r>
              <a:rPr lang="he-IL" altLang="he-IL" sz="3000" b="1" dirty="0"/>
              <a:t>סוגיות במיסוי בינלאומי</a:t>
            </a:r>
            <a:br>
              <a:rPr lang="he-IL" altLang="he-IL" sz="3000" b="1" dirty="0"/>
            </a:br>
            <a:r>
              <a:rPr lang="en-US" altLang="he-IL" sz="2000" b="1" dirty="0"/>
              <a:t>L.L.C </a:t>
            </a:r>
            <a:r>
              <a:rPr lang="he-IL" altLang="he-IL" sz="2000" b="1" dirty="0"/>
              <a:t> - הדין הישראלי </a:t>
            </a:r>
          </a:p>
        </p:txBody>
      </p:sp>
      <p:sp>
        <p:nvSpPr>
          <p:cNvPr id="45059" name="Content Placeholder 2">
            <a:extLst>
              <a:ext uri="{FF2B5EF4-FFF2-40B4-BE49-F238E27FC236}">
                <a16:creationId xmlns:a16="http://schemas.microsoft.com/office/drawing/2014/main" id="{1F034635-194D-430D-A7AD-B640275D355F}"/>
              </a:ext>
            </a:extLst>
          </p:cNvPr>
          <p:cNvSpPr>
            <a:spLocks noGrp="1" noChangeArrowheads="1"/>
          </p:cNvSpPr>
          <p:nvPr>
            <p:ph idx="1"/>
          </p:nvPr>
        </p:nvSpPr>
        <p:spPr>
          <a:xfrm>
            <a:off x="277018" y="981075"/>
            <a:ext cx="8589963" cy="5111750"/>
          </a:xfrm>
        </p:spPr>
        <p:txBody>
          <a:bodyPr/>
          <a:lstStyle/>
          <a:p>
            <a:pPr algn="just">
              <a:lnSpc>
                <a:spcPct val="150000"/>
              </a:lnSpc>
              <a:spcBef>
                <a:spcPct val="0"/>
              </a:spcBef>
            </a:pPr>
            <a:r>
              <a:rPr lang="he-IL" altLang="he-IL" sz="2200" dirty="0"/>
              <a:t>לפי דיני המס בישראל ה- </a:t>
            </a:r>
            <a:r>
              <a:rPr lang="en-US" altLang="he-IL" sz="2200" dirty="0"/>
              <a:t>L.L.C</a:t>
            </a:r>
            <a:r>
              <a:rPr lang="he-IL" altLang="he-IL" sz="2200" dirty="0"/>
              <a:t> מוגדרת כחברה </a:t>
            </a:r>
            <a:r>
              <a:rPr lang="he-IL" altLang="he-IL" sz="2200" b="1" u="sng" dirty="0"/>
              <a:t>אטומה</a:t>
            </a:r>
            <a:r>
              <a:rPr lang="he-IL" altLang="he-IL" sz="2200" dirty="0"/>
              <a:t> כמו כל חברה אחרת.</a:t>
            </a:r>
          </a:p>
          <a:p>
            <a:pPr algn="just">
              <a:lnSpc>
                <a:spcPct val="150000"/>
              </a:lnSpc>
              <a:spcBef>
                <a:spcPct val="0"/>
              </a:spcBef>
            </a:pPr>
            <a:r>
              <a:rPr lang="he-IL" altLang="he-IL" sz="2200" dirty="0"/>
              <a:t>משכך, נוצרת </a:t>
            </a:r>
            <a:r>
              <a:rPr lang="he-IL" altLang="he-IL" sz="2200" b="1" dirty="0"/>
              <a:t>בעיית כפל מס </a:t>
            </a:r>
            <a:r>
              <a:rPr lang="he-IL" altLang="he-IL" sz="2200" dirty="0"/>
              <a:t>- בארה"ב ההכנסות ותשלומי המס מיוחסים ל</a:t>
            </a:r>
            <a:r>
              <a:rPr lang="he-IL" altLang="he-IL" sz="2200" u="sng" dirty="0"/>
              <a:t>בעל המניות</a:t>
            </a:r>
            <a:r>
              <a:rPr lang="he-IL" altLang="he-IL" sz="2200" dirty="0"/>
              <a:t> ואילו בישראל הם מיוחסים </a:t>
            </a:r>
            <a:r>
              <a:rPr lang="he-IL" altLang="he-IL" sz="2200" u="sng" dirty="0"/>
              <a:t>ל- </a:t>
            </a:r>
            <a:r>
              <a:rPr lang="en-US" altLang="he-IL" sz="2200" u="sng" dirty="0"/>
              <a:t>L.L.C</a:t>
            </a:r>
            <a:r>
              <a:rPr lang="he-IL" altLang="he-IL" sz="2200" dirty="0"/>
              <a:t> כמס חברות.</a:t>
            </a:r>
          </a:p>
          <a:p>
            <a:pPr algn="just">
              <a:lnSpc>
                <a:spcPct val="150000"/>
              </a:lnSpc>
              <a:spcBef>
                <a:spcPct val="0"/>
              </a:spcBef>
            </a:pPr>
            <a:r>
              <a:rPr lang="he-IL" altLang="he-IL" sz="2200" dirty="0"/>
              <a:t>לכן, כברירת מחדל, רשויות המס בישראל מסווגות את ההכנסה מה- </a:t>
            </a:r>
            <a:r>
              <a:rPr lang="en-US" altLang="he-IL" sz="2200" dirty="0"/>
              <a:t>L.L.C</a:t>
            </a:r>
            <a:r>
              <a:rPr lang="he-IL" altLang="he-IL" sz="2200" dirty="0"/>
              <a:t> בידי היחיד כחלוקת דיבידנד ללא מתן זיכוי בגין המס הזר ששילם היחיד בארה"ב (מפני שלשיטת רשויות המס בישראל, מדובר במס חברות).</a:t>
            </a:r>
          </a:p>
        </p:txBody>
      </p:sp>
      <p:sp>
        <p:nvSpPr>
          <p:cNvPr id="45060" name="Slide Number Placeholder 3">
            <a:extLst>
              <a:ext uri="{FF2B5EF4-FFF2-40B4-BE49-F238E27FC236}">
                <a16:creationId xmlns:a16="http://schemas.microsoft.com/office/drawing/2014/main" id="{6932CE91-47DD-4681-96E2-356A57E874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E0306D4D-41A9-493E-AB0E-AFCB5810F5E5}" type="slidenum">
              <a:rPr lang="he-IL" altLang="he-IL" sz="1400" smtClean="0"/>
              <a:pPr algn="l">
                <a:spcBef>
                  <a:spcPct val="0"/>
                </a:spcBef>
                <a:buFontTx/>
                <a:buNone/>
              </a:pPr>
              <a:t>25</a:t>
            </a:fld>
            <a:endParaRPr lang="en-US" altLang="he-IL"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he-IL" altLang="he-IL" sz="3000" b="1" dirty="0"/>
              <a:t>סוגיות במיסוי בינלאומי</a:t>
            </a:r>
            <a:br>
              <a:rPr lang="he-IL" altLang="he-IL" sz="3600" b="1" dirty="0"/>
            </a:br>
            <a:r>
              <a:rPr lang="en-US" altLang="he-IL" sz="2000" b="1" dirty="0"/>
              <a:t>L.L.C</a:t>
            </a:r>
            <a:r>
              <a:rPr lang="he-IL" altLang="he-IL" sz="2000" b="1" dirty="0"/>
              <a:t> - הדין הישראלי</a:t>
            </a:r>
            <a:endParaRPr lang="he-IL" altLang="he-IL" sz="2000" dirty="0"/>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r>
              <a:rPr lang="he-IL" altLang="he-IL" sz="2400" u="sng" dirty="0"/>
              <a:t>הפתרון</a:t>
            </a:r>
            <a:r>
              <a:rPr lang="he-IL" altLang="he-IL" sz="2400" dirty="0"/>
              <a:t>:</a:t>
            </a:r>
          </a:p>
          <a:p>
            <a:pPr marL="0" indent="0" algn="just">
              <a:lnSpc>
                <a:spcPct val="150000"/>
              </a:lnSpc>
              <a:spcBef>
                <a:spcPct val="0"/>
              </a:spcBef>
              <a:buFontTx/>
              <a:buNone/>
            </a:pPr>
            <a:r>
              <a:rPr lang="he-IL" altLang="he-IL" sz="2200" dirty="0"/>
              <a:t>הפעלת חוזר מס הכנסה (5/2004) המאפשר לבעלי מניות </a:t>
            </a:r>
            <a:r>
              <a:rPr lang="he-IL" altLang="he-IL" sz="2200" b="1" u="sng" dirty="0"/>
              <a:t>להשקיף</a:t>
            </a:r>
            <a:r>
              <a:rPr lang="he-IL" altLang="he-IL" sz="2200" dirty="0"/>
              <a:t> את ה- </a:t>
            </a:r>
            <a:r>
              <a:rPr lang="en-US" altLang="he-IL" sz="2200" dirty="0"/>
              <a:t>L.L.C</a:t>
            </a:r>
            <a:r>
              <a:rPr lang="he-IL" altLang="he-IL" sz="2200" dirty="0"/>
              <a:t> לגבי הזיכוי ממס זר.</a:t>
            </a:r>
          </a:p>
          <a:p>
            <a:pPr marL="0" indent="0" algn="just">
              <a:lnSpc>
                <a:spcPct val="150000"/>
              </a:lnSpc>
              <a:spcBef>
                <a:spcPct val="0"/>
              </a:spcBef>
              <a:buFontTx/>
              <a:buNone/>
            </a:pPr>
            <a:r>
              <a:rPr lang="he-IL" altLang="he-IL" sz="2200" dirty="0"/>
              <a:t>בחירה בהשקפת </a:t>
            </a:r>
            <a:r>
              <a:rPr lang="en-US" altLang="he-IL" sz="2200" dirty="0"/>
              <a:t>L.L.C</a:t>
            </a:r>
            <a:r>
              <a:rPr lang="he-IL" altLang="he-IL" sz="2200" dirty="0"/>
              <a:t> יעשה באמצעות דיווח בטופס 150 </a:t>
            </a:r>
            <a:r>
              <a:rPr lang="he-IL" altLang="he-IL" sz="2200" u="sng" dirty="0"/>
              <a:t>הראשון</a:t>
            </a:r>
            <a:r>
              <a:rPr lang="he-IL" altLang="he-IL" sz="2200" dirty="0"/>
              <a:t> שיוגש לאחר רכישת המניות של ה- </a:t>
            </a:r>
            <a:r>
              <a:rPr lang="en-US" altLang="he-IL" sz="2200" dirty="0"/>
              <a:t>L.L.C</a:t>
            </a:r>
            <a:r>
              <a:rPr lang="he-IL" altLang="he-IL" sz="2200" dirty="0"/>
              <a:t> בידי בעל המניות </a:t>
            </a:r>
            <a:r>
              <a:rPr lang="he-IL" altLang="he-IL" sz="2000" dirty="0"/>
              <a:t>(ראו הנחיות בסוף המצגת)</a:t>
            </a:r>
            <a:r>
              <a:rPr lang="he-IL" altLang="he-IL" sz="2200" dirty="0"/>
              <a:t>.</a:t>
            </a:r>
          </a:p>
          <a:p>
            <a:pPr marL="0" indent="0" algn="just">
              <a:lnSpc>
                <a:spcPct val="150000"/>
              </a:lnSpc>
              <a:spcBef>
                <a:spcPct val="0"/>
              </a:spcBef>
              <a:buFontTx/>
              <a:buNone/>
            </a:pPr>
            <a:endParaRPr lang="he-IL" altLang="he-IL" sz="2200" dirty="0"/>
          </a:p>
          <a:p>
            <a:pPr marL="0" indent="0" algn="just">
              <a:lnSpc>
                <a:spcPct val="150000"/>
              </a:lnSpc>
              <a:spcBef>
                <a:spcPct val="0"/>
              </a:spcBef>
              <a:buNone/>
            </a:pPr>
            <a:r>
              <a:rPr lang="he-IL" altLang="he-IL" sz="2400" b="1" dirty="0"/>
              <a:t>הערה - לאחר בחירה בהשקפת </a:t>
            </a:r>
            <a:r>
              <a:rPr lang="en-US" altLang="he-IL" sz="2400" b="1" dirty="0"/>
              <a:t>L.L.C</a:t>
            </a:r>
            <a:r>
              <a:rPr lang="he-IL" altLang="he-IL" sz="2400" b="1" dirty="0"/>
              <a:t> לא ניתן לחזור ו"לאטום" את החברה.</a:t>
            </a:r>
          </a:p>
          <a:p>
            <a:pPr marL="0" indent="0" algn="just">
              <a:lnSpc>
                <a:spcPct val="150000"/>
              </a:lnSpc>
              <a:spcBef>
                <a:spcPct val="0"/>
              </a:spcBef>
              <a:buFontTx/>
              <a:buNone/>
            </a:pPr>
            <a:endParaRPr lang="he-IL" altLang="he-IL" sz="2200" dirty="0"/>
          </a:p>
          <a:p>
            <a:pPr marL="0" indent="0" algn="just">
              <a:lnSpc>
                <a:spcPct val="150000"/>
              </a:lnSpc>
              <a:spcBef>
                <a:spcPct val="0"/>
              </a:spcBef>
              <a:buFontTx/>
              <a:buNone/>
            </a:pPr>
            <a:endParaRPr lang="he-IL" altLang="he-IL" sz="2200" b="1" u="sng" dirty="0"/>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26</a:t>
            </a:fld>
            <a:endParaRPr lang="en-US" altLang="he-IL"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he-IL" altLang="he-IL" sz="3000" b="1" dirty="0"/>
              <a:t>סוגיות במיסוי בינלאומי</a:t>
            </a:r>
            <a:br>
              <a:rPr lang="he-IL" altLang="he-IL" sz="3600" b="1" dirty="0"/>
            </a:br>
            <a:r>
              <a:rPr lang="en-US" altLang="he-IL" sz="2000" b="1" dirty="0"/>
              <a:t>L.L.C</a:t>
            </a:r>
            <a:r>
              <a:rPr lang="he-IL" altLang="he-IL" sz="2000" b="1" dirty="0"/>
              <a:t> - שקופה</a:t>
            </a:r>
            <a:endParaRPr lang="he-IL" altLang="he-IL" sz="2000" dirty="0"/>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r>
              <a:rPr lang="he-IL" altLang="he-IL" sz="2400" b="1" u="sng" dirty="0"/>
              <a:t>השקפת </a:t>
            </a:r>
            <a:r>
              <a:rPr lang="en-US" altLang="he-IL" sz="2400" b="1" u="sng" dirty="0"/>
              <a:t>L.L.C</a:t>
            </a:r>
            <a:r>
              <a:rPr lang="he-IL" altLang="he-IL" sz="2400" b="1" u="sng" dirty="0"/>
              <a:t> - דגשים</a:t>
            </a:r>
          </a:p>
          <a:p>
            <a:pPr algn="just">
              <a:lnSpc>
                <a:spcPct val="150000"/>
              </a:lnSpc>
              <a:spcBef>
                <a:spcPct val="0"/>
              </a:spcBef>
            </a:pPr>
            <a:r>
              <a:rPr lang="he-IL" sz="1900" dirty="0"/>
              <a:t>לאחר ההשקפה היחיד יכול לקזז את המס שישלם בארה"ב מהמס אותו ישלם בישראל.</a:t>
            </a:r>
            <a:endParaRPr lang="he-IL" altLang="he-IL" sz="1900" dirty="0"/>
          </a:p>
          <a:p>
            <a:pPr algn="just">
              <a:lnSpc>
                <a:spcPct val="150000"/>
              </a:lnSpc>
              <a:spcBef>
                <a:spcPct val="0"/>
              </a:spcBef>
            </a:pPr>
            <a:r>
              <a:rPr lang="he-IL" sz="1900" dirty="0"/>
              <a:t>מועד חבות המס מתרחש בעת היווצרות הרווחים ב- </a:t>
            </a:r>
            <a:r>
              <a:rPr lang="en-US" sz="1900" dirty="0"/>
              <a:t>L.L.C</a:t>
            </a:r>
            <a:r>
              <a:rPr lang="he-IL" sz="1900" dirty="0"/>
              <a:t> ללא תלות במשיכת הכספים בפועל על ידי היחיד.</a:t>
            </a:r>
          </a:p>
          <a:p>
            <a:pPr algn="just">
              <a:lnSpc>
                <a:spcPct val="150000"/>
              </a:lnSpc>
              <a:spcBef>
                <a:spcPct val="0"/>
              </a:spcBef>
            </a:pPr>
            <a:r>
              <a:rPr lang="he-IL" sz="1900" dirty="0"/>
              <a:t>יש להתאים את הרווח של ה- </a:t>
            </a:r>
            <a:r>
              <a:rPr lang="en-US" sz="1900" dirty="0"/>
              <a:t>L.L.C</a:t>
            </a:r>
            <a:r>
              <a:rPr lang="he-IL" sz="1900" dirty="0"/>
              <a:t> לדיני המס בישראל, לדוגמא התאמת שיעור הפחת על פי תקנות הפחת (תקנות מס הכנסה (פחת), 1941).</a:t>
            </a:r>
          </a:p>
          <a:p>
            <a:pPr algn="just">
              <a:lnSpc>
                <a:spcPct val="150000"/>
              </a:lnSpc>
              <a:spcBef>
                <a:spcPct val="0"/>
              </a:spcBef>
            </a:pPr>
            <a:r>
              <a:rPr lang="he-IL" altLang="he-IL" sz="1900" dirty="0"/>
              <a:t>רווחי ה- </a:t>
            </a:r>
            <a:r>
              <a:rPr lang="en-US" altLang="he-IL" sz="1900" dirty="0"/>
              <a:t>L.L.C</a:t>
            </a:r>
            <a:r>
              <a:rPr lang="he-IL" altLang="he-IL" sz="1900" dirty="0"/>
              <a:t> </a:t>
            </a:r>
            <a:r>
              <a:rPr lang="he-IL" altLang="he-IL" sz="1900" u="sng" dirty="0"/>
              <a:t>פטורים</a:t>
            </a:r>
            <a:r>
              <a:rPr lang="he-IL" altLang="he-IL" sz="1900" dirty="0"/>
              <a:t> מתשלום דמי ביטוח לאומי, זאת על אף שרווחים אלו מיוחסים ליחיד </a:t>
            </a:r>
            <a:r>
              <a:rPr lang="he-IL" altLang="he-IL" sz="1800" dirty="0"/>
              <a:t>(ראו חוזר ביטוח לאומי מיום 22.01.2017).</a:t>
            </a:r>
          </a:p>
          <a:p>
            <a:pPr algn="just">
              <a:lnSpc>
                <a:spcPct val="150000"/>
              </a:lnSpc>
              <a:spcBef>
                <a:spcPct val="0"/>
              </a:spcBef>
            </a:pPr>
            <a:r>
              <a:rPr lang="he-IL" altLang="he-IL" sz="1900" u="sng" dirty="0"/>
              <a:t>הפסדי</a:t>
            </a:r>
            <a:r>
              <a:rPr lang="he-IL" altLang="he-IL" sz="1900" dirty="0"/>
              <a:t> ה- </a:t>
            </a:r>
            <a:r>
              <a:rPr lang="en-US" altLang="he-IL" sz="1900" dirty="0"/>
              <a:t>L.L.C</a:t>
            </a:r>
            <a:r>
              <a:rPr lang="he-IL" altLang="he-IL" sz="1900" dirty="0"/>
              <a:t> אינם מיוחסים ליחיד, כך שהפסדים אלו יקוזזו רק מהכנסת ה- </a:t>
            </a:r>
            <a:r>
              <a:rPr lang="en-US" altLang="he-IL" sz="1900" dirty="0"/>
              <a:t>L.L.C</a:t>
            </a:r>
            <a:r>
              <a:rPr lang="he-IL" altLang="he-IL" sz="1900" dirty="0"/>
              <a:t> עצמה בשנים הבאות </a:t>
            </a:r>
            <a:r>
              <a:rPr lang="he-IL" altLang="he-IL" sz="1600" dirty="0"/>
              <a:t>(ראו עמדות חייבות בדיווח 16/2016 ו- 50/2017).</a:t>
            </a:r>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27</a:t>
            </a:fld>
            <a:endParaRPr lang="en-US" altLang="he-IL" sz="1400"/>
          </a:p>
        </p:txBody>
      </p:sp>
    </p:spTree>
    <p:extLst>
      <p:ext uri="{BB962C8B-B14F-4D97-AF65-F5344CB8AC3E}">
        <p14:creationId xmlns:p14="http://schemas.microsoft.com/office/powerpoint/2010/main" val="3833871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he-IL" altLang="he-IL" sz="3000" b="1" dirty="0"/>
              <a:t>סוגיות במיסוי בינלאומי</a:t>
            </a:r>
            <a:br>
              <a:rPr lang="he-IL" altLang="he-IL" sz="3600" b="1" dirty="0"/>
            </a:br>
            <a:r>
              <a:rPr lang="en-US" altLang="he-IL" sz="2000" b="1" dirty="0"/>
              <a:t>L.L.C</a:t>
            </a:r>
            <a:r>
              <a:rPr lang="he-IL" altLang="he-IL" sz="2000" b="1" dirty="0"/>
              <a:t> - שקופה</a:t>
            </a:r>
            <a:endParaRPr lang="he-IL" altLang="he-IL" sz="2000" dirty="0"/>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r>
              <a:rPr lang="he-IL" altLang="he-IL" sz="2400" b="1" u="sng" dirty="0"/>
              <a:t>השקפת </a:t>
            </a:r>
            <a:r>
              <a:rPr lang="en-US" altLang="he-IL" sz="2400" b="1" u="sng" dirty="0"/>
              <a:t>L.L.C</a:t>
            </a:r>
            <a:r>
              <a:rPr lang="he-IL" altLang="he-IL" sz="2400" b="1" u="sng" dirty="0"/>
              <a:t> - דגשים</a:t>
            </a:r>
          </a:p>
          <a:p>
            <a:pPr algn="just">
              <a:lnSpc>
                <a:spcPct val="150000"/>
              </a:lnSpc>
              <a:spcBef>
                <a:spcPct val="0"/>
              </a:spcBef>
            </a:pPr>
            <a:r>
              <a:rPr lang="he-IL" altLang="he-IL" sz="2000" dirty="0"/>
              <a:t>הכנסות מ- </a:t>
            </a:r>
            <a:r>
              <a:rPr lang="en-US" altLang="he-IL" sz="2000" dirty="0"/>
              <a:t>L.L.C</a:t>
            </a:r>
            <a:r>
              <a:rPr lang="he-IL" altLang="he-IL" sz="2000" dirty="0"/>
              <a:t> </a:t>
            </a:r>
            <a:r>
              <a:rPr lang="he-IL" altLang="he-IL" sz="2000" u="sng" dirty="0"/>
              <a:t>שקופה</a:t>
            </a:r>
            <a:r>
              <a:rPr lang="he-IL" altLang="he-IL" sz="2000" dirty="0"/>
              <a:t>, מהשכרת מקרקעין וריבית </a:t>
            </a:r>
            <a:r>
              <a:rPr lang="he-IL" altLang="he-IL" sz="2000" dirty="0" err="1"/>
              <a:t>ימוסו</a:t>
            </a:r>
            <a:r>
              <a:rPr lang="he-IL" altLang="he-IL" sz="2000" dirty="0"/>
              <a:t> בשיעור מס </a:t>
            </a:r>
            <a:r>
              <a:rPr lang="he-IL" altLang="he-IL" sz="2000" u="sng" dirty="0"/>
              <a:t>שולי</a:t>
            </a:r>
            <a:r>
              <a:rPr lang="he-IL" altLang="he-IL" sz="2000" dirty="0"/>
              <a:t> </a:t>
            </a:r>
            <a:r>
              <a:rPr lang="he-IL" altLang="he-IL" sz="1800" dirty="0"/>
              <a:t>(ללא אפשרות בחירה בשיעור מס של 15% על הכנסות שכירות ומס בשיעור 25% על ריבית. ראו עמדה חייבת בדיווח 50/2017).</a:t>
            </a:r>
          </a:p>
          <a:p>
            <a:pPr algn="just">
              <a:lnSpc>
                <a:spcPct val="150000"/>
              </a:lnSpc>
              <a:spcBef>
                <a:spcPct val="0"/>
              </a:spcBef>
            </a:pPr>
            <a:r>
              <a:rPr lang="he-IL" altLang="he-IL" sz="2000" u="sng" dirty="0"/>
              <a:t>הפתרון</a:t>
            </a:r>
            <a:r>
              <a:rPr lang="he-IL" altLang="he-IL" sz="2000" dirty="0"/>
              <a:t>: פנייה לרשויות המס בישראל בבקשה לסווג את ה- </a:t>
            </a:r>
            <a:r>
              <a:rPr lang="en-US" altLang="he-IL" sz="2000" dirty="0"/>
              <a:t>L.L.C</a:t>
            </a:r>
            <a:r>
              <a:rPr lang="he-IL" altLang="he-IL" sz="2000" dirty="0"/>
              <a:t> כחברת בית בהתאם להוראות סעיף 64(ב)(5) ו-(7) לפקודה. במצב זה הכנסות השכירות </a:t>
            </a:r>
            <a:r>
              <a:rPr lang="he-IL" altLang="he-IL" sz="2000" dirty="0" err="1"/>
              <a:t>תמוסנה</a:t>
            </a:r>
            <a:r>
              <a:rPr lang="he-IL" altLang="he-IL" sz="2000" dirty="0"/>
              <a:t> בשיעור של 15% והריבית </a:t>
            </a:r>
            <a:r>
              <a:rPr lang="he-IL" altLang="he-IL" sz="2000" dirty="0" err="1"/>
              <a:t>תמוסה</a:t>
            </a:r>
            <a:r>
              <a:rPr lang="he-IL" altLang="he-IL" sz="2000" dirty="0"/>
              <a:t> בשיעור של 25%.</a:t>
            </a:r>
          </a:p>
          <a:p>
            <a:pPr marL="0" indent="0" algn="just">
              <a:lnSpc>
                <a:spcPct val="150000"/>
              </a:lnSpc>
              <a:spcBef>
                <a:spcPct val="0"/>
              </a:spcBef>
              <a:buNone/>
            </a:pPr>
            <a:endParaRPr lang="he-IL" altLang="he-IL" sz="2000" dirty="0"/>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28</a:t>
            </a:fld>
            <a:endParaRPr lang="en-US" altLang="he-IL" sz="1400"/>
          </a:p>
        </p:txBody>
      </p:sp>
    </p:spTree>
    <p:extLst>
      <p:ext uri="{BB962C8B-B14F-4D97-AF65-F5344CB8AC3E}">
        <p14:creationId xmlns:p14="http://schemas.microsoft.com/office/powerpoint/2010/main" val="53590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he-IL" altLang="he-IL" sz="3000" b="1" dirty="0"/>
              <a:t>סוגיות במיסוי בינלאומי</a:t>
            </a:r>
            <a:br>
              <a:rPr lang="he-IL" altLang="he-IL" sz="3600" b="1" dirty="0"/>
            </a:br>
            <a:r>
              <a:rPr lang="en-US" altLang="he-IL" sz="2000" b="1" dirty="0"/>
              <a:t>L.L.C</a:t>
            </a:r>
            <a:r>
              <a:rPr lang="he-IL" altLang="he-IL" sz="2000" b="1" dirty="0"/>
              <a:t> - כחברה אטומה</a:t>
            </a:r>
            <a:endParaRPr lang="he-IL" altLang="he-IL" sz="2000" dirty="0"/>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r>
              <a:rPr lang="en-US" altLang="he-IL" sz="2400" b="1" u="sng" dirty="0"/>
              <a:t> L.L.C</a:t>
            </a:r>
            <a:r>
              <a:rPr lang="he-IL" altLang="he-IL" sz="2400" b="1" u="sng" dirty="0"/>
              <a:t>"אטומה" - דגשים</a:t>
            </a:r>
          </a:p>
          <a:p>
            <a:pPr algn="just">
              <a:lnSpc>
                <a:spcPct val="150000"/>
              </a:lnSpc>
              <a:spcBef>
                <a:spcPct val="0"/>
              </a:spcBef>
            </a:pPr>
            <a:r>
              <a:rPr lang="he-IL" altLang="he-IL" sz="2200" dirty="0"/>
              <a:t>ברירת המחדל היא שה- </a:t>
            </a:r>
            <a:r>
              <a:rPr lang="en-US" altLang="he-IL" sz="2200" dirty="0"/>
              <a:t>L.L.C</a:t>
            </a:r>
            <a:r>
              <a:rPr lang="he-IL" altLang="he-IL" sz="2200" dirty="0"/>
              <a:t> הינה חברה אטומה ביחס לדיני המס בישראל, כל עוד לא </a:t>
            </a:r>
            <a:r>
              <a:rPr lang="he-IL" altLang="he-IL" sz="2200" dirty="0" err="1"/>
              <a:t>הושקפה</a:t>
            </a:r>
            <a:r>
              <a:rPr lang="he-IL" altLang="he-IL" sz="2200" dirty="0"/>
              <a:t> (ראו פס"ד יעקב הראל). כלומר, במידה ולא בחר היחיד להשקיף את ה - </a:t>
            </a:r>
            <a:r>
              <a:rPr lang="en-US" altLang="he-IL" sz="2200" dirty="0"/>
              <a:t>L.L.C</a:t>
            </a:r>
            <a:r>
              <a:rPr lang="he-IL" altLang="he-IL" sz="2200" dirty="0"/>
              <a:t> במועד הגשת טופס 150 הראשון, החברה תוגדר כאטומה </a:t>
            </a:r>
            <a:r>
              <a:rPr lang="he-IL" altLang="he-IL" sz="2200" u="sng" dirty="0"/>
              <a:t>לתמיד</a:t>
            </a:r>
            <a:r>
              <a:rPr lang="he-IL" altLang="he-IL" sz="2200" dirty="0"/>
              <a:t>.</a:t>
            </a:r>
          </a:p>
          <a:p>
            <a:pPr algn="just">
              <a:lnSpc>
                <a:spcPct val="150000"/>
              </a:lnSpc>
              <a:spcBef>
                <a:spcPct val="0"/>
              </a:spcBef>
            </a:pPr>
            <a:r>
              <a:rPr lang="he-IL" altLang="he-IL" sz="2200" dirty="0"/>
              <a:t>במקרה זה, המס שישולם לרשויות המס בארה"ב יסווג בישראל </a:t>
            </a:r>
            <a:r>
              <a:rPr lang="he-IL" altLang="he-IL" sz="2200" u="sng" dirty="0"/>
              <a:t>כמס חברות</a:t>
            </a:r>
            <a:r>
              <a:rPr lang="he-IL" altLang="he-IL" sz="2200" dirty="0"/>
              <a:t>.</a:t>
            </a:r>
          </a:p>
          <a:p>
            <a:pPr algn="just">
              <a:lnSpc>
                <a:spcPct val="150000"/>
              </a:lnSpc>
              <a:spcBef>
                <a:spcPct val="0"/>
              </a:spcBef>
            </a:pPr>
            <a:r>
              <a:rPr lang="he-IL" altLang="he-IL" sz="2200" dirty="0"/>
              <a:t>עם משיכת כספים מה- </a:t>
            </a:r>
            <a:r>
              <a:rPr lang="en-US" altLang="he-IL" sz="2200" dirty="0"/>
              <a:t> L.L.C</a:t>
            </a:r>
            <a:r>
              <a:rPr lang="he-IL" altLang="he-IL" sz="2200" dirty="0"/>
              <a:t>על ידי בעל המניות הוא </a:t>
            </a:r>
            <a:r>
              <a:rPr lang="he-IL" altLang="he-IL" sz="2200" dirty="0" err="1"/>
              <a:t>ימוסה</a:t>
            </a:r>
            <a:r>
              <a:rPr lang="he-IL" altLang="he-IL" sz="2200" dirty="0"/>
              <a:t> עליהם כחלוקת דיבידנד.</a:t>
            </a:r>
          </a:p>
          <a:p>
            <a:pPr algn="just">
              <a:lnSpc>
                <a:spcPct val="150000"/>
              </a:lnSpc>
              <a:spcBef>
                <a:spcPct val="0"/>
              </a:spcBef>
            </a:pPr>
            <a:endParaRPr lang="he-IL" altLang="he-IL" sz="2100" dirty="0"/>
          </a:p>
          <a:p>
            <a:pPr algn="just">
              <a:lnSpc>
                <a:spcPct val="150000"/>
              </a:lnSpc>
              <a:spcBef>
                <a:spcPct val="0"/>
              </a:spcBef>
            </a:pPr>
            <a:endParaRPr lang="he-IL" altLang="he-IL" sz="2100" dirty="0"/>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29</a:t>
            </a:fld>
            <a:endParaRPr lang="en-US" altLang="he-IL" sz="1400"/>
          </a:p>
        </p:txBody>
      </p:sp>
    </p:spTree>
    <p:extLst>
      <p:ext uri="{BB962C8B-B14F-4D97-AF65-F5344CB8AC3E}">
        <p14:creationId xmlns:p14="http://schemas.microsoft.com/office/powerpoint/2010/main" val="374253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3</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160119" y="1484784"/>
            <a:ext cx="6724918" cy="314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914400" indent="-914400" algn="ctr" rtl="1">
              <a:lnSpc>
                <a:spcPct val="150000"/>
              </a:lnSpc>
              <a:buFontTx/>
              <a:buAutoNum type="arabicPeriod"/>
            </a:pPr>
            <a:r>
              <a:rPr lang="he-IL" sz="5000" b="1" dirty="0"/>
              <a:t>מיסוי הכנסות מחו"ל -</a:t>
            </a:r>
          </a:p>
          <a:p>
            <a:pPr algn="ctr" rtl="1">
              <a:lnSpc>
                <a:spcPct val="150000"/>
              </a:lnSpc>
            </a:pPr>
            <a:r>
              <a:rPr lang="he-IL" sz="3500" b="1" dirty="0"/>
              <a:t>רקע כללי</a:t>
            </a:r>
          </a:p>
          <a:p>
            <a:pPr algn="ctr">
              <a:lnSpc>
                <a:spcPct val="150000"/>
              </a:lnSpc>
            </a:pPr>
            <a:endParaRPr lang="he-IL" altLang="he-IL" sz="5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771190A-1AF0-4006-A782-7F5894CE2205}"/>
              </a:ext>
            </a:extLst>
          </p:cNvPr>
          <p:cNvSpPr>
            <a:spLocks noGrp="1" noChangeArrowheads="1"/>
          </p:cNvSpPr>
          <p:nvPr>
            <p:ph type="title"/>
          </p:nvPr>
        </p:nvSpPr>
        <p:spPr>
          <a:xfrm>
            <a:off x="179388" y="0"/>
            <a:ext cx="8805862" cy="765175"/>
          </a:xfrm>
        </p:spPr>
        <p:txBody>
          <a:bodyPr/>
          <a:lstStyle/>
          <a:p>
            <a:r>
              <a:rPr lang="he-IL" altLang="he-IL" sz="3000" b="1" dirty="0"/>
              <a:t>סוגיות במיסוי בינלאומי</a:t>
            </a:r>
            <a:br>
              <a:rPr lang="he-IL" altLang="he-IL" sz="3600" b="1" dirty="0"/>
            </a:br>
            <a:r>
              <a:rPr lang="en-US" altLang="he-IL" sz="2000" b="1" dirty="0"/>
              <a:t>L.L.C</a:t>
            </a:r>
            <a:r>
              <a:rPr lang="he-IL" altLang="he-IL" sz="2000" b="1" dirty="0"/>
              <a:t> - הבדלים בין שקופה לאטומה</a:t>
            </a:r>
            <a:endParaRPr lang="he-IL" altLang="he-IL" sz="2000" dirty="0"/>
          </a:p>
        </p:txBody>
      </p:sp>
      <p:sp>
        <p:nvSpPr>
          <p:cNvPr id="46083" name="Content Placeholder 2">
            <a:extLst>
              <a:ext uri="{FF2B5EF4-FFF2-40B4-BE49-F238E27FC236}">
                <a16:creationId xmlns:a16="http://schemas.microsoft.com/office/drawing/2014/main" id="{E17B8504-5CA2-4093-BDA2-11FB2414C852}"/>
              </a:ext>
            </a:extLst>
          </p:cNvPr>
          <p:cNvSpPr>
            <a:spLocks noGrp="1" noChangeArrowheads="1"/>
          </p:cNvSpPr>
          <p:nvPr>
            <p:ph idx="1"/>
          </p:nvPr>
        </p:nvSpPr>
        <p:spPr>
          <a:xfrm>
            <a:off x="250825" y="765175"/>
            <a:ext cx="8589963" cy="5111750"/>
          </a:xfrm>
        </p:spPr>
        <p:txBody>
          <a:bodyPr/>
          <a:lstStyle/>
          <a:p>
            <a:pPr marL="0" indent="0" algn="just">
              <a:lnSpc>
                <a:spcPct val="150000"/>
              </a:lnSpc>
              <a:spcBef>
                <a:spcPct val="0"/>
              </a:spcBef>
              <a:buFontTx/>
              <a:buNone/>
            </a:pPr>
            <a:endParaRPr lang="he-IL" altLang="he-IL" sz="2100" dirty="0"/>
          </a:p>
          <a:p>
            <a:pPr algn="just">
              <a:lnSpc>
                <a:spcPct val="150000"/>
              </a:lnSpc>
              <a:spcBef>
                <a:spcPct val="0"/>
              </a:spcBef>
            </a:pPr>
            <a:endParaRPr lang="he-IL" altLang="he-IL" sz="2100" dirty="0"/>
          </a:p>
          <a:p>
            <a:pPr algn="just">
              <a:lnSpc>
                <a:spcPct val="150000"/>
              </a:lnSpc>
              <a:spcBef>
                <a:spcPct val="0"/>
              </a:spcBef>
            </a:pPr>
            <a:endParaRPr lang="he-IL" altLang="he-IL" sz="2100" dirty="0"/>
          </a:p>
        </p:txBody>
      </p:sp>
      <p:sp>
        <p:nvSpPr>
          <p:cNvPr id="46084" name="Slide Number Placeholder 3">
            <a:extLst>
              <a:ext uri="{FF2B5EF4-FFF2-40B4-BE49-F238E27FC236}">
                <a16:creationId xmlns:a16="http://schemas.microsoft.com/office/drawing/2014/main" id="{CAE42E6B-3F8B-45F9-ADB8-F940936312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9F35A61E-801D-4001-8B42-AF285562C153}" type="slidenum">
              <a:rPr lang="he-IL" altLang="he-IL" sz="1400" smtClean="0"/>
              <a:pPr algn="l">
                <a:spcBef>
                  <a:spcPct val="0"/>
                </a:spcBef>
                <a:buFontTx/>
                <a:buNone/>
              </a:pPr>
              <a:t>30</a:t>
            </a:fld>
            <a:endParaRPr lang="en-US" altLang="he-IL" sz="1400" dirty="0"/>
          </a:p>
        </p:txBody>
      </p:sp>
      <p:graphicFrame>
        <p:nvGraphicFramePr>
          <p:cNvPr id="5" name="טבלה 4">
            <a:extLst>
              <a:ext uri="{FF2B5EF4-FFF2-40B4-BE49-F238E27FC236}">
                <a16:creationId xmlns:a16="http://schemas.microsoft.com/office/drawing/2014/main" id="{8FE0C99A-AC95-411D-954A-EFA0A41B26F8}"/>
              </a:ext>
            </a:extLst>
          </p:cNvPr>
          <p:cNvGraphicFramePr>
            <a:graphicFrameLocks noGrp="1"/>
          </p:cNvGraphicFramePr>
          <p:nvPr>
            <p:extLst>
              <p:ext uri="{D42A27DB-BD31-4B8C-83A1-F6EECF244321}">
                <p14:modId xmlns:p14="http://schemas.microsoft.com/office/powerpoint/2010/main" val="1462064073"/>
              </p:ext>
            </p:extLst>
          </p:nvPr>
        </p:nvGraphicFramePr>
        <p:xfrm>
          <a:off x="2" y="1196752"/>
          <a:ext cx="9143999" cy="3944091"/>
        </p:xfrm>
        <a:graphic>
          <a:graphicData uri="http://schemas.openxmlformats.org/drawingml/2006/table">
            <a:tbl>
              <a:tblPr rtl="1" firstRow="1" bandRow="1">
                <a:tableStyleId>{93296810-A885-4BE3-A3E7-6D5BEEA58F35}</a:tableStyleId>
              </a:tblPr>
              <a:tblGrid>
                <a:gridCol w="2927387">
                  <a:extLst>
                    <a:ext uri="{9D8B030D-6E8A-4147-A177-3AD203B41FA5}">
                      <a16:colId xmlns:a16="http://schemas.microsoft.com/office/drawing/2014/main" val="562148926"/>
                    </a:ext>
                  </a:extLst>
                </a:gridCol>
                <a:gridCol w="2927387">
                  <a:extLst>
                    <a:ext uri="{9D8B030D-6E8A-4147-A177-3AD203B41FA5}">
                      <a16:colId xmlns:a16="http://schemas.microsoft.com/office/drawing/2014/main" val="2385747616"/>
                    </a:ext>
                  </a:extLst>
                </a:gridCol>
                <a:gridCol w="3289225">
                  <a:extLst>
                    <a:ext uri="{9D8B030D-6E8A-4147-A177-3AD203B41FA5}">
                      <a16:colId xmlns:a16="http://schemas.microsoft.com/office/drawing/2014/main" val="3573707574"/>
                    </a:ext>
                  </a:extLst>
                </a:gridCol>
              </a:tblGrid>
              <a:tr h="573768">
                <a:tc>
                  <a:txBody>
                    <a:bodyPr/>
                    <a:lstStyle/>
                    <a:p>
                      <a:pPr algn="ctr" rtl="1"/>
                      <a:endParaRPr lang="he-IL" sz="1600" dirty="0"/>
                    </a:p>
                  </a:txBody>
                  <a:tcPr anchor="ctr"/>
                </a:tc>
                <a:tc>
                  <a:txBody>
                    <a:bodyPr/>
                    <a:lstStyle/>
                    <a:p>
                      <a:pPr algn="ctr" rtl="1"/>
                      <a:r>
                        <a:rPr lang="en-US" sz="1600" dirty="0"/>
                        <a:t>L.L.C </a:t>
                      </a:r>
                      <a:r>
                        <a:rPr lang="he-IL" sz="1600" dirty="0"/>
                        <a:t> שקופה</a:t>
                      </a:r>
                    </a:p>
                  </a:txBody>
                  <a:tcPr anchor="ctr"/>
                </a:tc>
                <a:tc>
                  <a:txBody>
                    <a:bodyPr/>
                    <a:lstStyle/>
                    <a:p>
                      <a:pPr algn="ctr" rtl="1"/>
                      <a:r>
                        <a:rPr lang="en-US" sz="1600" dirty="0"/>
                        <a:t>L.L.C</a:t>
                      </a:r>
                      <a:r>
                        <a:rPr lang="he-IL" sz="1600" dirty="0"/>
                        <a:t> אטומה</a:t>
                      </a:r>
                    </a:p>
                  </a:txBody>
                  <a:tcPr anchor="ctr"/>
                </a:tc>
                <a:extLst>
                  <a:ext uri="{0D108BD9-81ED-4DB2-BD59-A6C34878D82A}">
                    <a16:rowId xmlns:a16="http://schemas.microsoft.com/office/drawing/2014/main" val="1572600589"/>
                  </a:ext>
                </a:extLst>
              </a:tr>
              <a:tr h="573768">
                <a:tc>
                  <a:txBody>
                    <a:bodyPr/>
                    <a:lstStyle/>
                    <a:p>
                      <a:pPr algn="ctr" rtl="1"/>
                      <a:r>
                        <a:rPr lang="he-IL" sz="1600" b="1" dirty="0"/>
                        <a:t>סיווג המס ששולם בארה"ב בהתאם בישראל</a:t>
                      </a:r>
                    </a:p>
                  </a:txBody>
                  <a:tcPr anchor="ctr"/>
                </a:tc>
                <a:tc>
                  <a:txBody>
                    <a:bodyPr/>
                    <a:lstStyle/>
                    <a:p>
                      <a:pPr algn="ctr" rtl="1"/>
                      <a:r>
                        <a:rPr lang="he-IL" sz="1600" dirty="0"/>
                        <a:t>מס ברמת היחיד</a:t>
                      </a:r>
                    </a:p>
                  </a:txBody>
                  <a:tcPr anchor="ctr"/>
                </a:tc>
                <a:tc>
                  <a:txBody>
                    <a:bodyPr/>
                    <a:lstStyle/>
                    <a:p>
                      <a:pPr algn="ctr" rtl="1"/>
                      <a:r>
                        <a:rPr lang="he-IL" sz="1600" dirty="0"/>
                        <a:t>מס חברות</a:t>
                      </a:r>
                    </a:p>
                  </a:txBody>
                  <a:tcPr anchor="ctr"/>
                </a:tc>
                <a:extLst>
                  <a:ext uri="{0D108BD9-81ED-4DB2-BD59-A6C34878D82A}">
                    <a16:rowId xmlns:a16="http://schemas.microsoft.com/office/drawing/2014/main" val="16520609"/>
                  </a:ext>
                </a:extLst>
              </a:tr>
              <a:tr h="573768">
                <a:tc>
                  <a:txBody>
                    <a:bodyPr/>
                    <a:lstStyle/>
                    <a:p>
                      <a:pPr algn="ctr" rtl="1"/>
                      <a:r>
                        <a:rPr lang="he-IL" sz="1600" b="1" dirty="0"/>
                        <a:t>מועד החיוב במס בישראל</a:t>
                      </a:r>
                    </a:p>
                  </a:txBody>
                  <a:tcPr anchor="ctr"/>
                </a:tc>
                <a:tc>
                  <a:txBody>
                    <a:bodyPr/>
                    <a:lstStyle/>
                    <a:p>
                      <a:pPr algn="ctr" rtl="1"/>
                      <a:r>
                        <a:rPr lang="he-IL" sz="1600" dirty="0"/>
                        <a:t>בעת היווצרות הרווח</a:t>
                      </a:r>
                    </a:p>
                  </a:txBody>
                  <a:tcPr anchor="ctr"/>
                </a:tc>
                <a:tc>
                  <a:txBody>
                    <a:bodyPr/>
                    <a:lstStyle/>
                    <a:p>
                      <a:pPr algn="ctr" rtl="1"/>
                      <a:r>
                        <a:rPr lang="he-IL" sz="1600" dirty="0"/>
                        <a:t>בעת משיכת הכספים</a:t>
                      </a:r>
                    </a:p>
                  </a:txBody>
                  <a:tcPr anchor="ctr"/>
                </a:tc>
                <a:extLst>
                  <a:ext uri="{0D108BD9-81ED-4DB2-BD59-A6C34878D82A}">
                    <a16:rowId xmlns:a16="http://schemas.microsoft.com/office/drawing/2014/main" val="2596272477"/>
                  </a:ext>
                </a:extLst>
              </a:tr>
              <a:tr h="573768">
                <a:tc>
                  <a:txBody>
                    <a:bodyPr/>
                    <a:lstStyle/>
                    <a:p>
                      <a:pPr algn="ctr" rtl="1"/>
                      <a:r>
                        <a:rPr lang="he-IL" sz="1600" b="1" dirty="0"/>
                        <a:t>שיעור המס בישראל</a:t>
                      </a:r>
                    </a:p>
                  </a:txBody>
                  <a:tcPr anchor="ctr"/>
                </a:tc>
                <a:tc>
                  <a:txBody>
                    <a:bodyPr/>
                    <a:lstStyle/>
                    <a:p>
                      <a:pPr algn="ctr" rtl="1"/>
                      <a:r>
                        <a:rPr lang="he-IL" sz="1600" dirty="0"/>
                        <a:t>מס שולי</a:t>
                      </a:r>
                    </a:p>
                  </a:txBody>
                  <a:tcPr anchor="ctr"/>
                </a:tc>
                <a:tc>
                  <a:txBody>
                    <a:bodyPr/>
                    <a:lstStyle/>
                    <a:p>
                      <a:pPr algn="ctr" rtl="1"/>
                      <a:r>
                        <a:rPr lang="he-IL" sz="1600" dirty="0"/>
                        <a:t>בעת משיכת הכספים - מס דיבידנד 30%/25% כתלות בשיעור האחזקה של היחיד</a:t>
                      </a:r>
                    </a:p>
                  </a:txBody>
                  <a:tcPr anchor="ctr"/>
                </a:tc>
                <a:extLst>
                  <a:ext uri="{0D108BD9-81ED-4DB2-BD59-A6C34878D82A}">
                    <a16:rowId xmlns:a16="http://schemas.microsoft.com/office/drawing/2014/main" val="243207939"/>
                  </a:ext>
                </a:extLst>
              </a:tr>
              <a:tr h="573768">
                <a:tc>
                  <a:txBody>
                    <a:bodyPr/>
                    <a:lstStyle/>
                    <a:p>
                      <a:pPr algn="ctr" rtl="1"/>
                      <a:r>
                        <a:rPr lang="he-IL" sz="1600" b="1" dirty="0"/>
                        <a:t>זכאות לקיזוז המס ששולם בארה"ב כנגד המס בישראל</a:t>
                      </a:r>
                    </a:p>
                  </a:txBody>
                  <a:tcPr anchor="ctr"/>
                </a:tc>
                <a:tc>
                  <a:txBody>
                    <a:bodyPr/>
                    <a:lstStyle/>
                    <a:p>
                      <a:pPr algn="ctr" rtl="1"/>
                      <a:r>
                        <a:rPr lang="he-IL" sz="1600" dirty="0"/>
                        <a:t>ניתן לקזז</a:t>
                      </a:r>
                    </a:p>
                  </a:txBody>
                  <a:tcPr anchor="ctr"/>
                </a:tc>
                <a:tc>
                  <a:txBody>
                    <a:bodyPr/>
                    <a:lstStyle/>
                    <a:p>
                      <a:pPr algn="ctr" rtl="1"/>
                      <a:r>
                        <a:rPr lang="he-IL" sz="1600" dirty="0"/>
                        <a:t>לא ניתן לקזז</a:t>
                      </a:r>
                    </a:p>
                  </a:txBody>
                  <a:tcPr anchor="ctr"/>
                </a:tc>
                <a:extLst>
                  <a:ext uri="{0D108BD9-81ED-4DB2-BD59-A6C34878D82A}">
                    <a16:rowId xmlns:a16="http://schemas.microsoft.com/office/drawing/2014/main" val="3778516905"/>
                  </a:ext>
                </a:extLst>
              </a:tr>
              <a:tr h="815355">
                <a:tc>
                  <a:txBody>
                    <a:bodyPr/>
                    <a:lstStyle/>
                    <a:p>
                      <a:pPr algn="ctr" rtl="1"/>
                      <a:r>
                        <a:rPr lang="he-IL" sz="1600" b="1" dirty="0"/>
                        <a:t>קיזוז הפסדיה של ה - </a:t>
                      </a:r>
                      <a:r>
                        <a:rPr lang="en-US" sz="1600" b="1" dirty="0"/>
                        <a:t>L.L.C</a:t>
                      </a:r>
                      <a:r>
                        <a:rPr lang="he-IL" sz="1600" b="1" dirty="0"/>
                        <a:t> מהכנסה החייבת של היחיד</a:t>
                      </a:r>
                    </a:p>
                  </a:txBody>
                  <a:tcPr anchor="ctr"/>
                </a:tc>
                <a:tc>
                  <a:txBody>
                    <a:bodyPr/>
                    <a:lstStyle/>
                    <a:p>
                      <a:pPr algn="ctr" rtl="1"/>
                      <a:r>
                        <a:rPr lang="he-IL" sz="1600" dirty="0"/>
                        <a:t>לא ניתן</a:t>
                      </a:r>
                    </a:p>
                  </a:txBody>
                  <a:tcPr anchor="ctr"/>
                </a:tc>
                <a:tc>
                  <a:txBody>
                    <a:bodyPr/>
                    <a:lstStyle/>
                    <a:p>
                      <a:pPr algn="ctr" rtl="1"/>
                      <a:r>
                        <a:rPr lang="he-IL" sz="1600" dirty="0"/>
                        <a:t>לא ניתן</a:t>
                      </a:r>
                    </a:p>
                  </a:txBody>
                  <a:tcPr anchor="ctr"/>
                </a:tc>
                <a:extLst>
                  <a:ext uri="{0D108BD9-81ED-4DB2-BD59-A6C34878D82A}">
                    <a16:rowId xmlns:a16="http://schemas.microsoft.com/office/drawing/2014/main" val="2690102277"/>
                  </a:ext>
                </a:extLst>
              </a:tr>
            </a:tbl>
          </a:graphicData>
        </a:graphic>
      </p:graphicFrame>
      <p:sp>
        <p:nvSpPr>
          <p:cNvPr id="2" name="תיבת טקסט 1">
            <a:extLst>
              <a:ext uri="{FF2B5EF4-FFF2-40B4-BE49-F238E27FC236}">
                <a16:creationId xmlns:a16="http://schemas.microsoft.com/office/drawing/2014/main" id="{EF0E36E8-8CD1-4107-82E3-FA1B3AE6DC44}"/>
              </a:ext>
            </a:extLst>
          </p:cNvPr>
          <p:cNvSpPr txBox="1"/>
          <p:nvPr/>
        </p:nvSpPr>
        <p:spPr>
          <a:xfrm>
            <a:off x="250825" y="5299382"/>
            <a:ext cx="8589963" cy="646331"/>
          </a:xfrm>
          <a:prstGeom prst="rect">
            <a:avLst/>
          </a:prstGeom>
          <a:noFill/>
        </p:spPr>
        <p:txBody>
          <a:bodyPr wrap="square" rtlCol="0">
            <a:spAutoFit/>
          </a:bodyPr>
          <a:lstStyle/>
          <a:p>
            <a:pPr marL="285750" indent="-285750" algn="r" rtl="1">
              <a:buFont typeface="Arial" panose="020B0604020202020204" pitchFamily="34" charset="0"/>
              <a:buChar char="•"/>
            </a:pPr>
            <a:r>
              <a:rPr lang="en-US" dirty="0">
                <a:latin typeface="+mj-lt"/>
              </a:rPr>
              <a:t>L.L.C</a:t>
            </a:r>
            <a:r>
              <a:rPr lang="he-IL" dirty="0">
                <a:latin typeface="+mj-lt"/>
              </a:rPr>
              <a:t> שסווגה כחברת בית מקנה שיעורי מס של יחיד (למשל: בחירה במסלול 15% מס מהכנסת שכירות)</a:t>
            </a:r>
            <a:endParaRPr lang="en-IL" dirty="0">
              <a:latin typeface="+mj-lt"/>
            </a:endParaRPr>
          </a:p>
        </p:txBody>
      </p:sp>
    </p:spTree>
    <p:extLst>
      <p:ext uri="{BB962C8B-B14F-4D97-AF65-F5344CB8AC3E}">
        <p14:creationId xmlns:p14="http://schemas.microsoft.com/office/powerpoint/2010/main" val="422328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31</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323528" y="1628800"/>
            <a:ext cx="8496944" cy="22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914400" indent="-914400" algn="ctr" rtl="1">
              <a:lnSpc>
                <a:spcPct val="150000"/>
              </a:lnSpc>
              <a:buFont typeface="+mj-lt"/>
              <a:buAutoNum type="arabicPeriod" startAt="5"/>
            </a:pPr>
            <a:r>
              <a:rPr lang="he-IL" altLang="he-IL" sz="5000" b="1" dirty="0"/>
              <a:t>כללי קיזוז הפסדים שנוצרו בחו"ל בדו"ח השנתי</a:t>
            </a:r>
          </a:p>
        </p:txBody>
      </p:sp>
    </p:spTree>
    <p:extLst>
      <p:ext uri="{BB962C8B-B14F-4D97-AF65-F5344CB8AC3E}">
        <p14:creationId xmlns:p14="http://schemas.microsoft.com/office/powerpoint/2010/main" val="293955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468313" y="964406"/>
            <a:ext cx="8229600" cy="4929188"/>
          </a:xfrm>
        </p:spPr>
        <p:txBody>
          <a:bodyPr/>
          <a:lstStyle/>
          <a:p>
            <a:pPr marL="0" indent="0" algn="just">
              <a:lnSpc>
                <a:spcPct val="150000"/>
              </a:lnSpc>
              <a:spcBef>
                <a:spcPct val="0"/>
              </a:spcBef>
              <a:buFontTx/>
              <a:buNone/>
            </a:pPr>
            <a:r>
              <a:rPr lang="he-IL" altLang="he-IL" sz="2400" dirty="0"/>
              <a:t>סעיף 28 לפקודה דן בקיזוז הפסדים שנוצרו בארץ. סעיף 29 לפקודה דן בקיזוז הפסדים שנוצרו בחו"ל.</a:t>
            </a:r>
          </a:p>
          <a:p>
            <a:pPr marL="0" indent="0" algn="just">
              <a:lnSpc>
                <a:spcPct val="150000"/>
              </a:lnSpc>
              <a:spcBef>
                <a:spcPct val="0"/>
              </a:spcBef>
              <a:buFontTx/>
              <a:buNone/>
            </a:pPr>
            <a:r>
              <a:rPr lang="he-IL" altLang="he-IL" sz="2400" dirty="0"/>
              <a:t>ההבדל העיקרי בין הסעיפים הינו שאת ההפסדים שנוצרו בארץ ניתן לקזז כנגד הכנסה שהופקה בארץ או בחו"ל, לעומת הפסדים שנוצרו בחו"ל אשר אותם ניתן לקזז ברוב המקרים </a:t>
            </a:r>
            <a:r>
              <a:rPr lang="he-IL" altLang="he-IL" sz="2400" u="sng" dirty="0"/>
              <a:t>רק</a:t>
            </a:r>
            <a:r>
              <a:rPr lang="he-IL" altLang="he-IL" sz="2400" dirty="0"/>
              <a:t> כנגד הכנסות שהופקו בחו"ל.</a:t>
            </a:r>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32</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9525"/>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עקרונות כלליים</a:t>
            </a:r>
            <a:endParaRPr lang="he-IL" altLang="he-IL" sz="2600" kern="0" dirty="0">
              <a:solidFill>
                <a:srgbClr val="000000"/>
              </a:solidFill>
            </a:endParaRPr>
          </a:p>
        </p:txBody>
      </p:sp>
    </p:spTree>
    <p:extLst>
      <p:ext uri="{BB962C8B-B14F-4D97-AF65-F5344CB8AC3E}">
        <p14:creationId xmlns:p14="http://schemas.microsoft.com/office/powerpoint/2010/main" val="3858721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360809" y="948084"/>
            <a:ext cx="8675687" cy="4929188"/>
          </a:xfrm>
        </p:spPr>
        <p:txBody>
          <a:bodyPr/>
          <a:lstStyle/>
          <a:p>
            <a:pPr marL="514350" indent="-514350" algn="just">
              <a:lnSpc>
                <a:spcPct val="150000"/>
              </a:lnSpc>
              <a:spcBef>
                <a:spcPct val="0"/>
              </a:spcBef>
              <a:buFont typeface="+mj-lt"/>
              <a:buAutoNum type="arabicPeriod"/>
            </a:pPr>
            <a:r>
              <a:rPr lang="he-IL" altLang="he-IL" sz="2000" dirty="0"/>
              <a:t>הקביעה האם מדובר בהפסד שנוצר בישראל או בחו"ל - תעשה עפ"י הכללים לקביעת מקום הפקת ההכנסה - סעיף 4א לפקודה.</a:t>
            </a:r>
          </a:p>
          <a:p>
            <a:pPr marL="514350" indent="-514350" algn="just">
              <a:lnSpc>
                <a:spcPct val="150000"/>
              </a:lnSpc>
              <a:spcBef>
                <a:spcPct val="0"/>
              </a:spcBef>
              <a:buFont typeface="+mj-lt"/>
              <a:buAutoNum type="arabicPeriod"/>
            </a:pPr>
            <a:r>
              <a:rPr lang="he-IL" altLang="he-IL" sz="2000" dirty="0"/>
              <a:t>תנאי לקיזוז הפסד שמקורו בחו"ל הוא שאילו היה רווח היה מתחייב במס בישראל.</a:t>
            </a:r>
          </a:p>
          <a:p>
            <a:pPr marL="514350" indent="-514350" algn="just">
              <a:lnSpc>
                <a:spcPct val="150000"/>
              </a:lnSpc>
              <a:spcBef>
                <a:spcPct val="0"/>
              </a:spcBef>
              <a:buFont typeface="+mj-lt"/>
              <a:buAutoNum type="arabicPeriod"/>
            </a:pPr>
            <a:r>
              <a:rPr lang="he-IL" altLang="he-IL" sz="2000" dirty="0"/>
              <a:t>לא יותר בקיזוז הפסד שנוצר בחו"ל שאילו היה רווח לא היה משולם בגינו </a:t>
            </a:r>
            <a:r>
              <a:rPr lang="he-IL" altLang="he-IL" sz="2000" u="sng" dirty="0"/>
              <a:t>בפועל</a:t>
            </a:r>
            <a:r>
              <a:rPr lang="he-IL" altLang="he-IL" sz="2000" dirty="0"/>
              <a:t> מס בישראל (למשל רווח אשר מתחייב במס אך בשל מתן זיכוי מס זר - המס לא היה משולם בפועל).</a:t>
            </a:r>
          </a:p>
          <a:p>
            <a:pPr marL="514350" indent="-514350" algn="just">
              <a:lnSpc>
                <a:spcPct val="150000"/>
              </a:lnSpc>
              <a:spcBef>
                <a:spcPct val="0"/>
              </a:spcBef>
              <a:buFont typeface="+mj-lt"/>
              <a:buAutoNum type="arabicPeriod"/>
            </a:pPr>
            <a:r>
              <a:rPr lang="he-IL" altLang="he-IL" sz="2000" dirty="0"/>
              <a:t>סעיף 29(4) מפנה לסעיף 28(ג) וקובע, כי אין חובת קיזוז כנגד הכנסות מסוימות בשיעורי מס נמוכים (כגון: סכום אינפלציוני החייב במס (10%), ורווח הון ראלי, ריבית ודיבידנד (עד 25%)).</a:t>
            </a:r>
          </a:p>
          <a:p>
            <a:pPr marL="514350" indent="-514350" algn="just">
              <a:lnSpc>
                <a:spcPct val="150000"/>
              </a:lnSpc>
              <a:spcBef>
                <a:spcPct val="0"/>
              </a:spcBef>
              <a:buFont typeface="+mj-lt"/>
              <a:buAutoNum type="arabicPeriod"/>
            </a:pPr>
            <a:r>
              <a:rPr lang="he-IL" altLang="he-IL" sz="2000" dirty="0"/>
              <a:t>יש להגיש דו"ח שנתי לגבי שנת המס בה נוצר ההפסד - סעיף 29(5).</a:t>
            </a:r>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33</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9525"/>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עקרונות כלליים - המשך</a:t>
            </a:r>
            <a:endParaRPr lang="he-IL" altLang="he-IL" sz="2600" kern="0" dirty="0">
              <a:solidFill>
                <a:srgbClr val="000000"/>
              </a:solidFill>
            </a:endParaRPr>
          </a:p>
        </p:txBody>
      </p:sp>
    </p:spTree>
    <p:extLst>
      <p:ext uri="{BB962C8B-B14F-4D97-AF65-F5344CB8AC3E}">
        <p14:creationId xmlns:p14="http://schemas.microsoft.com/office/powerpoint/2010/main" val="3860777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468313" y="964406"/>
            <a:ext cx="8229600" cy="4929188"/>
          </a:xfrm>
        </p:spPr>
        <p:txBody>
          <a:bodyPr/>
          <a:lstStyle/>
          <a:p>
            <a:pPr marL="457200" indent="-457200" algn="just">
              <a:lnSpc>
                <a:spcPct val="150000"/>
              </a:lnSpc>
              <a:spcBef>
                <a:spcPct val="0"/>
              </a:spcBef>
              <a:buFont typeface="+mj-lt"/>
              <a:buAutoNum type="arabicPeriod" startAt="6"/>
            </a:pPr>
            <a:r>
              <a:rPr lang="he-IL" altLang="he-IL" sz="2200" dirty="0"/>
              <a:t>את גובה ההפסד יש לחשב עפ"י הוראות פקודת מס הכנסה.</a:t>
            </a:r>
          </a:p>
          <a:p>
            <a:pPr marL="457200" indent="-457200" algn="just">
              <a:lnSpc>
                <a:spcPct val="150000"/>
              </a:lnSpc>
              <a:spcBef>
                <a:spcPct val="0"/>
              </a:spcBef>
              <a:buFont typeface="+mj-lt"/>
              <a:buAutoNum type="arabicPeriod" startAt="6"/>
            </a:pPr>
            <a:r>
              <a:rPr lang="he-IL" altLang="he-IL" sz="2200" dirty="0"/>
              <a:t>את ההפסד יש לקזז במונחים </a:t>
            </a:r>
            <a:r>
              <a:rPr lang="he-IL" altLang="he-IL" sz="2200" dirty="0" err="1"/>
              <a:t>שקליים</a:t>
            </a:r>
            <a:r>
              <a:rPr lang="he-IL" altLang="he-IL" sz="2200" dirty="0"/>
              <a:t> על פי </a:t>
            </a:r>
            <a:r>
              <a:rPr lang="he-IL" sz="2200" dirty="0"/>
              <a:t>כללי מס הכנסה </a:t>
            </a:r>
            <a:r>
              <a:rPr lang="he-IL" sz="1800" dirty="0"/>
              <a:t>(המרה לשקלים חדשים של סכומים שמקורם מחוץ לישראל) התשס"ד-2003.</a:t>
            </a:r>
            <a:endParaRPr lang="he-IL" altLang="he-IL" sz="2200" dirty="0"/>
          </a:p>
          <a:p>
            <a:pPr marL="457200" indent="-457200" algn="just">
              <a:lnSpc>
                <a:spcPct val="150000"/>
              </a:lnSpc>
              <a:spcBef>
                <a:spcPct val="0"/>
              </a:spcBef>
              <a:buFont typeface="+mj-lt"/>
              <a:buAutoNum type="arabicPeriod" startAt="6"/>
            </a:pPr>
            <a:r>
              <a:rPr lang="he-IL" altLang="he-IL" sz="2200" dirty="0"/>
              <a:t>לצורך קיזוז הפסדים - אין הבחנה בין המדינות השונות בחו"ל והן יחשבו כטריטוריה אחת - ניתן לקזז הפסדים ממדינה א' כנגד רווחים ממדינה ב' בלבד ששתיהן מחוץ לישראל.</a:t>
            </a:r>
          </a:p>
          <a:p>
            <a:pPr marL="457200" indent="-457200" algn="just">
              <a:lnSpc>
                <a:spcPct val="150000"/>
              </a:lnSpc>
              <a:spcBef>
                <a:spcPct val="0"/>
              </a:spcBef>
              <a:buFont typeface="+mj-lt"/>
              <a:buAutoNum type="arabicPeriod" startAt="6"/>
            </a:pPr>
            <a:r>
              <a:rPr lang="he-IL" altLang="he-IL" sz="2200" dirty="0"/>
              <a:t>קיימת חובת קיזוז - למעט הפסד בעסק נשלט.</a:t>
            </a:r>
          </a:p>
          <a:p>
            <a:pPr marL="457200" indent="-457200" algn="just">
              <a:lnSpc>
                <a:spcPct val="150000"/>
              </a:lnSpc>
              <a:spcBef>
                <a:spcPct val="0"/>
              </a:spcBef>
              <a:buFont typeface="+mj-lt"/>
              <a:buAutoNum type="arabicPeriod" startAt="6"/>
            </a:pPr>
            <a:r>
              <a:rPr lang="he-IL" altLang="he-IL" sz="2200" dirty="0"/>
              <a:t>נטל הראיה בהוכחת ההפסד הינו על הנישום.</a:t>
            </a:r>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34</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9525"/>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עקרונות כלליים - המשך</a:t>
            </a:r>
            <a:endParaRPr lang="he-IL" altLang="he-IL" sz="2600" kern="0" dirty="0">
              <a:solidFill>
                <a:srgbClr val="000000"/>
              </a:solidFill>
            </a:endParaRPr>
          </a:p>
        </p:txBody>
      </p:sp>
    </p:spTree>
    <p:extLst>
      <p:ext uri="{BB962C8B-B14F-4D97-AF65-F5344CB8AC3E}">
        <p14:creationId xmlns:p14="http://schemas.microsoft.com/office/powerpoint/2010/main" val="3773608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C09160B8-79C4-4D6A-888F-5223E2D1BEF3}"/>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6387" name="מציין מיקום של מספר שקופית 3">
            <a:extLst>
              <a:ext uri="{FF2B5EF4-FFF2-40B4-BE49-F238E27FC236}">
                <a16:creationId xmlns:a16="http://schemas.microsoft.com/office/drawing/2014/main" id="{D1930E5A-2C0F-4B36-B763-12A3E8288A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FC7576F-CAB0-493A-A829-548C2D4EF75A}" type="slidenum">
              <a:rPr lang="he-IL" altLang="he-IL" smtClean="0">
                <a:latin typeface="Arial" panose="020B0604020202020204" pitchFamily="34" charset="0"/>
              </a:rPr>
              <a:pPr/>
              <a:t>35</a:t>
            </a:fld>
            <a:endParaRPr lang="en-US" altLang="he-IL">
              <a:latin typeface="Arial" panose="020B0604020202020204" pitchFamily="34" charset="0"/>
            </a:endParaRPr>
          </a:p>
        </p:txBody>
      </p:sp>
      <p:sp>
        <p:nvSpPr>
          <p:cNvPr id="16388" name="מלבן 4">
            <a:extLst>
              <a:ext uri="{FF2B5EF4-FFF2-40B4-BE49-F238E27FC236}">
                <a16:creationId xmlns:a16="http://schemas.microsoft.com/office/drawing/2014/main" id="{42BA3410-DB98-41B2-87C5-54E512284240}"/>
              </a:ext>
            </a:extLst>
          </p:cNvPr>
          <p:cNvSpPr>
            <a:spLocks noChangeArrowheads="1"/>
          </p:cNvSpPr>
          <p:nvPr/>
        </p:nvSpPr>
        <p:spPr bwMode="auto">
          <a:xfrm>
            <a:off x="1308127" y="1916832"/>
            <a:ext cx="6527749" cy="22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pPr>
            <a:r>
              <a:rPr lang="he-IL" altLang="he-IL" sz="5000" b="1" dirty="0"/>
              <a:t>סעיף 29(1) -</a:t>
            </a:r>
          </a:p>
          <a:p>
            <a:pPr algn="just">
              <a:lnSpc>
                <a:spcPct val="150000"/>
              </a:lnSpc>
            </a:pPr>
            <a:r>
              <a:rPr lang="he-IL" altLang="he-IL" sz="5000" b="1" dirty="0"/>
              <a:t>קיזוז הפסד פסיבי בחו"ל</a:t>
            </a:r>
          </a:p>
        </p:txBody>
      </p:sp>
    </p:spTree>
    <p:extLst>
      <p:ext uri="{BB962C8B-B14F-4D97-AF65-F5344CB8AC3E}">
        <p14:creationId xmlns:p14="http://schemas.microsoft.com/office/powerpoint/2010/main" val="4238064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611188" y="782638"/>
            <a:ext cx="8229600" cy="4929187"/>
          </a:xfrm>
        </p:spPr>
        <p:txBody>
          <a:bodyPr/>
          <a:lstStyle/>
          <a:p>
            <a:pPr marL="0" indent="0" algn="just">
              <a:lnSpc>
                <a:spcPct val="150000"/>
              </a:lnSpc>
              <a:spcBef>
                <a:spcPct val="0"/>
              </a:spcBef>
              <a:buFontTx/>
              <a:buNone/>
            </a:pPr>
            <a:r>
              <a:rPr lang="he-IL" sz="2300" b="1" dirty="0"/>
              <a:t>"הפסד שהיה לתושב ישראל מחוץ לישראל בשנת המס ושאילו היה רווח היה חייב במס כהכנסה פסיבית, יקוזז כנגד הכנסה פסיבית חייבת מחוץ לישראל... </a:t>
            </a:r>
          </a:p>
          <a:p>
            <a:pPr marL="0" indent="0" algn="just">
              <a:lnSpc>
                <a:spcPct val="150000"/>
              </a:lnSpc>
              <a:spcBef>
                <a:spcPct val="0"/>
              </a:spcBef>
              <a:buFontTx/>
              <a:buNone/>
            </a:pPr>
            <a:r>
              <a:rPr lang="he-IL" sz="2300" b="1" dirty="0"/>
              <a:t>לעניין סעיף זה, "הכנסה פסיבית" - הכנסה מריבית, מהפרשי הצמדה, מדיבידנד, מדמי שכירות או מתמלוגים, שאינה הכנסה מעסק או ממשלח יד".</a:t>
            </a:r>
          </a:p>
          <a:p>
            <a:pPr marL="0" indent="0" algn="just">
              <a:lnSpc>
                <a:spcPct val="150000"/>
              </a:lnSpc>
              <a:spcBef>
                <a:spcPct val="0"/>
              </a:spcBef>
              <a:buNone/>
            </a:pPr>
            <a:r>
              <a:rPr lang="he-IL" altLang="he-IL" sz="2200" dirty="0"/>
              <a:t>הפסד פסיבי </a:t>
            </a:r>
            <a:r>
              <a:rPr lang="he-IL" altLang="he-IL" sz="2200" u="sng" dirty="0"/>
              <a:t>שוטף</a:t>
            </a:r>
            <a:r>
              <a:rPr lang="he-IL" altLang="he-IL" sz="2200" dirty="0"/>
              <a:t> בחו"ל יקוזז כנגד "הכנסה פסיבית" חייבת שנוצרה בחו"ל. ההכנסה הפסיבית אינה כוללת רווח הון.</a:t>
            </a:r>
          </a:p>
          <a:p>
            <a:pPr marL="0" indent="0" algn="just">
              <a:lnSpc>
                <a:spcPct val="150000"/>
              </a:lnSpc>
              <a:spcBef>
                <a:spcPct val="0"/>
              </a:spcBef>
              <a:buFontTx/>
              <a:buNone/>
            </a:pPr>
            <a:endParaRPr lang="he-IL" altLang="he-IL" sz="22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36</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29(1)(א) - הפסד פסיבי שוטף</a:t>
            </a:r>
            <a:endParaRPr lang="he-IL" altLang="he-IL" sz="2600" kern="0" dirty="0">
              <a:solidFill>
                <a:srgbClr val="000000"/>
              </a:solidFill>
            </a:endParaRPr>
          </a:p>
        </p:txBody>
      </p:sp>
    </p:spTree>
    <p:extLst>
      <p:ext uri="{BB962C8B-B14F-4D97-AF65-F5344CB8AC3E}">
        <p14:creationId xmlns:p14="http://schemas.microsoft.com/office/powerpoint/2010/main" val="3321255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611188" y="782638"/>
            <a:ext cx="8229600" cy="4929187"/>
          </a:xfrm>
        </p:spPr>
        <p:txBody>
          <a:bodyPr/>
          <a:lstStyle/>
          <a:p>
            <a:pPr marL="0" indent="0" algn="just">
              <a:lnSpc>
                <a:spcPct val="150000"/>
              </a:lnSpc>
              <a:spcBef>
                <a:spcPct val="0"/>
              </a:spcBef>
              <a:buFontTx/>
              <a:buNone/>
            </a:pPr>
            <a:r>
              <a:rPr lang="he-IL" sz="2300" b="1" dirty="0"/>
              <a:t>"מקום שלא ניתן לקזז את כל ההפסד בשנת המס יועבר סכום ההפסד שלא קוזז לשנים הבאות בזו אחר זו ויקוזז כנגד ההכנסה הפסיבית החייבת שהופקה מחוץ לישראל באותן שנים, ובלבד שאם ניתן היה לקזז את ההפסד באחת השנים, לא יותר לקזזו בשנה שלאחריה". </a:t>
            </a:r>
          </a:p>
          <a:p>
            <a:pPr marL="0" indent="0" algn="just">
              <a:lnSpc>
                <a:spcPct val="150000"/>
              </a:lnSpc>
              <a:spcBef>
                <a:spcPct val="0"/>
              </a:spcBef>
              <a:buFontTx/>
              <a:buNone/>
            </a:pPr>
            <a:r>
              <a:rPr lang="he-IL" altLang="he-IL" sz="2200" dirty="0"/>
              <a:t>הפסד פסיבי </a:t>
            </a:r>
            <a:r>
              <a:rPr lang="he-IL" altLang="he-IL" sz="2200" u="sng" dirty="0"/>
              <a:t>מועבר</a:t>
            </a:r>
            <a:r>
              <a:rPr lang="he-IL" altLang="he-IL" sz="2200" dirty="0"/>
              <a:t> ניתן לקזז בשנים הבאות רק כנגד "הכנסה פסיבית" שהופקה בחו"ל. </a:t>
            </a:r>
          </a:p>
          <a:p>
            <a:pPr marL="0" indent="0" algn="just">
              <a:lnSpc>
                <a:spcPct val="150000"/>
              </a:lnSpc>
              <a:spcBef>
                <a:spcPct val="0"/>
              </a:spcBef>
              <a:buFontTx/>
              <a:buNone/>
            </a:pPr>
            <a:r>
              <a:rPr lang="he-IL" altLang="he-IL" sz="2200" dirty="0"/>
              <a:t>חריג - הפסד שוטף או מועבר מהשכרת בניין עד לגובה הוצאות הפחת - יותר לקיזוז גם כנגד רווח הון במכירת אותו בניין.</a:t>
            </a:r>
          </a:p>
          <a:p>
            <a:pPr marL="0" indent="0" algn="just">
              <a:lnSpc>
                <a:spcPct val="150000"/>
              </a:lnSpc>
              <a:spcBef>
                <a:spcPct val="0"/>
              </a:spcBef>
              <a:buFontTx/>
              <a:buNone/>
            </a:pPr>
            <a:endParaRPr lang="he-IL" altLang="he-IL" sz="22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37</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29(1)(ב) - הפסד פסיבי מועבר</a:t>
            </a:r>
            <a:endParaRPr lang="he-IL" altLang="he-IL" sz="2600" kern="0" dirty="0">
              <a:solidFill>
                <a:srgbClr val="000000"/>
              </a:solidFill>
            </a:endParaRPr>
          </a:p>
        </p:txBody>
      </p:sp>
    </p:spTree>
    <p:extLst>
      <p:ext uri="{BB962C8B-B14F-4D97-AF65-F5344CB8AC3E}">
        <p14:creationId xmlns:p14="http://schemas.microsoft.com/office/powerpoint/2010/main" val="2600322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C09160B8-79C4-4D6A-888F-5223E2D1BEF3}"/>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6387" name="מציין מיקום של מספר שקופית 3">
            <a:extLst>
              <a:ext uri="{FF2B5EF4-FFF2-40B4-BE49-F238E27FC236}">
                <a16:creationId xmlns:a16="http://schemas.microsoft.com/office/drawing/2014/main" id="{D1930E5A-2C0F-4B36-B763-12A3E8288A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FC7576F-CAB0-493A-A829-548C2D4EF75A}" type="slidenum">
              <a:rPr lang="he-IL" altLang="he-IL" smtClean="0">
                <a:latin typeface="Arial" panose="020B0604020202020204" pitchFamily="34" charset="0"/>
              </a:rPr>
              <a:pPr/>
              <a:t>38</a:t>
            </a:fld>
            <a:endParaRPr lang="en-US" altLang="he-IL">
              <a:latin typeface="Arial" panose="020B0604020202020204" pitchFamily="34" charset="0"/>
            </a:endParaRPr>
          </a:p>
        </p:txBody>
      </p:sp>
      <p:sp>
        <p:nvSpPr>
          <p:cNvPr id="16388" name="מלבן 4">
            <a:extLst>
              <a:ext uri="{FF2B5EF4-FFF2-40B4-BE49-F238E27FC236}">
                <a16:creationId xmlns:a16="http://schemas.microsoft.com/office/drawing/2014/main" id="{42BA3410-DB98-41B2-87C5-54E512284240}"/>
              </a:ext>
            </a:extLst>
          </p:cNvPr>
          <p:cNvSpPr>
            <a:spLocks noChangeArrowheads="1"/>
          </p:cNvSpPr>
          <p:nvPr/>
        </p:nvSpPr>
        <p:spPr bwMode="auto">
          <a:xfrm>
            <a:off x="1906045" y="1412776"/>
            <a:ext cx="5331908" cy="341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pPr>
            <a:r>
              <a:rPr lang="he-IL" altLang="he-IL" sz="5000" b="1" dirty="0"/>
              <a:t>סעיף 29(2) - </a:t>
            </a:r>
          </a:p>
          <a:p>
            <a:pPr algn="ctr">
              <a:lnSpc>
                <a:spcPct val="150000"/>
              </a:lnSpc>
            </a:pPr>
            <a:r>
              <a:rPr lang="he-IL" altLang="he-IL" sz="5000" b="1" dirty="0"/>
              <a:t>קיזוז הפסד מעסק </a:t>
            </a:r>
          </a:p>
          <a:p>
            <a:pPr algn="ctr">
              <a:lnSpc>
                <a:spcPct val="150000"/>
              </a:lnSpc>
            </a:pPr>
            <a:r>
              <a:rPr lang="he-IL" altLang="he-IL" sz="5000" b="1" dirty="0"/>
              <a:t>או ממשלח יד בחו"ל</a:t>
            </a:r>
          </a:p>
        </p:txBody>
      </p:sp>
    </p:spTree>
    <p:extLst>
      <p:ext uri="{BB962C8B-B14F-4D97-AF65-F5344CB8AC3E}">
        <p14:creationId xmlns:p14="http://schemas.microsoft.com/office/powerpoint/2010/main" val="3680035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611560" y="908720"/>
            <a:ext cx="8229600" cy="4929187"/>
          </a:xfrm>
        </p:spPr>
        <p:txBody>
          <a:bodyPr/>
          <a:lstStyle/>
          <a:p>
            <a:pPr marL="457200" indent="-457200" algn="just">
              <a:lnSpc>
                <a:spcPct val="150000"/>
              </a:lnSpc>
              <a:spcBef>
                <a:spcPct val="0"/>
              </a:spcBef>
              <a:buFont typeface="+mj-lt"/>
              <a:buAutoNum type="arabicPeriod"/>
            </a:pPr>
            <a:r>
              <a:rPr lang="he-IL" altLang="he-IL" sz="2300" dirty="0"/>
              <a:t>סעיף 29(2)(א) - הפסד שוטף יקוזז תחילה כנגד הכנסה מעסק או ממשלח יד בחו"ל, לרבות רווח הון בעסק בחו"ל.</a:t>
            </a:r>
          </a:p>
          <a:p>
            <a:pPr marL="457200" indent="-457200" algn="just">
              <a:lnSpc>
                <a:spcPct val="150000"/>
              </a:lnSpc>
              <a:spcBef>
                <a:spcPct val="0"/>
              </a:spcBef>
              <a:buFont typeface="+mj-lt"/>
              <a:buAutoNum type="arabicPeriod"/>
            </a:pPr>
            <a:r>
              <a:rPr lang="he-IL" altLang="he-IL" sz="2300" dirty="0"/>
              <a:t>סעיף 29(2)(ב) – במידה ועדיין נותר הפסד עסקי שוטף לאחר הקיזוז כאמור לעיל, יקוזז יתרת ההפסד כנגד הכנסה פסיבית בחו"ל.</a:t>
            </a:r>
          </a:p>
          <a:p>
            <a:pPr marL="457200" indent="-457200" algn="just">
              <a:lnSpc>
                <a:spcPct val="150000"/>
              </a:lnSpc>
              <a:spcBef>
                <a:spcPct val="0"/>
              </a:spcBef>
              <a:buFont typeface="+mj-lt"/>
              <a:buAutoNum type="arabicPeriod"/>
            </a:pPr>
            <a:r>
              <a:rPr lang="he-IL" altLang="he-IL" sz="2300" dirty="0"/>
              <a:t>סעיף 29(2)(ג) - במידה ועדיין נותר הפסד עסקי שוטף ומדובר בעסק נשלט (עסק בחו"ל אשר השליטה והניהול בו מופעלים מישראל) - אזי ניתן לקזז את ההפסד מהעסק בחו"ל כנגד כל הכנסה חייבת שהופקה בישראל באותה שנת מס (בדומה להפסד עסקי שוטף בישראל המקוזז לפי הוראות סעיף 28(א)).</a:t>
            </a:r>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39</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29(2)(א)-(ג) - הפסד עסקי שוטף</a:t>
            </a:r>
            <a:endParaRPr lang="he-IL" altLang="he-IL" sz="2600" kern="0" dirty="0">
              <a:solidFill>
                <a:srgbClr val="000000"/>
              </a:solidFill>
            </a:endParaRPr>
          </a:p>
        </p:txBody>
      </p:sp>
    </p:spTree>
    <p:extLst>
      <p:ext uri="{BB962C8B-B14F-4D97-AF65-F5344CB8AC3E}">
        <p14:creationId xmlns:p14="http://schemas.microsoft.com/office/powerpoint/2010/main" val="288075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611560" y="964406"/>
            <a:ext cx="8229600" cy="4929188"/>
          </a:xfrm>
        </p:spPr>
        <p:txBody>
          <a:bodyPr/>
          <a:lstStyle/>
          <a:p>
            <a:pPr marL="0" indent="0" algn="just">
              <a:lnSpc>
                <a:spcPct val="150000"/>
              </a:lnSpc>
              <a:spcBef>
                <a:spcPct val="0"/>
              </a:spcBef>
              <a:buNone/>
            </a:pPr>
            <a:r>
              <a:rPr lang="he-IL" altLang="he-IL" sz="2200" dirty="0"/>
              <a:t>שיטת המיסוי בישראל הינה שיטת מיסוי פרסונאלית, דהיינו הכנסות בחו"ל של תושב ישראל מכל המקורות שבפקודת מס הכנסה [נוסח חדש] התשכ"א-1961 (להלן: "</a:t>
            </a:r>
            <a:r>
              <a:rPr lang="he-IL" altLang="he-IL" sz="2200" b="1" dirty="0"/>
              <a:t>הפקודה</a:t>
            </a:r>
            <a:r>
              <a:rPr lang="he-IL" altLang="he-IL" sz="2200" dirty="0"/>
              <a:t>") חייבות במס בישראל.</a:t>
            </a:r>
          </a:p>
          <a:p>
            <a:pPr marL="0" indent="0" algn="just">
              <a:lnSpc>
                <a:spcPct val="150000"/>
              </a:lnSpc>
              <a:spcBef>
                <a:spcPct val="0"/>
              </a:spcBef>
              <a:buNone/>
            </a:pPr>
            <a:r>
              <a:rPr lang="he-IL" altLang="he-IL" sz="2200" dirty="0"/>
              <a:t>עם זאת קיימת חשיבות רבה לסיווג מקום הפקת ההכנסה בארץ או בחו"ל, לעניין קיזוז הפסדים, זיכוי ממס זר, חובת ניכוי במקור ועוד.</a:t>
            </a:r>
          </a:p>
          <a:p>
            <a:pPr marL="0" indent="0" algn="just">
              <a:lnSpc>
                <a:spcPct val="150000"/>
              </a:lnSpc>
              <a:spcBef>
                <a:spcPct val="0"/>
              </a:spcBef>
              <a:buNone/>
            </a:pPr>
            <a:r>
              <a:rPr lang="he-IL" altLang="he-IL" sz="2200" dirty="0"/>
              <a:t>הסיווג נבחן בהתאם להוראות סעיף 4א לפקודה ובהתאם לאמנות המס הקיימות לישראל עם מדינות אחרות.  </a:t>
            </a:r>
          </a:p>
          <a:p>
            <a:pPr marL="0" indent="0" algn="just">
              <a:lnSpc>
                <a:spcPct val="150000"/>
              </a:lnSpc>
              <a:spcBef>
                <a:spcPct val="0"/>
              </a:spcBef>
              <a:buFontTx/>
              <a:buNone/>
            </a:pPr>
            <a:endParaRPr lang="he-IL" altLang="he-IL" sz="2400" dirty="0"/>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4</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9525"/>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רקע כללי</a:t>
            </a:r>
            <a:endParaRPr lang="he-IL" altLang="he-IL" sz="2600" kern="0" dirty="0">
              <a:solidFill>
                <a:srgbClr val="000000"/>
              </a:solidFill>
            </a:endParaRPr>
          </a:p>
        </p:txBody>
      </p:sp>
    </p:spTree>
    <p:extLst>
      <p:ext uri="{BB962C8B-B14F-4D97-AF65-F5344CB8AC3E}">
        <p14:creationId xmlns:p14="http://schemas.microsoft.com/office/powerpoint/2010/main" val="348282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611560" y="1108869"/>
            <a:ext cx="8229600" cy="4929187"/>
          </a:xfrm>
        </p:spPr>
        <p:txBody>
          <a:bodyPr/>
          <a:lstStyle/>
          <a:p>
            <a:pPr marL="457200" indent="-457200" algn="just">
              <a:lnSpc>
                <a:spcPct val="150000"/>
              </a:lnSpc>
              <a:spcBef>
                <a:spcPct val="0"/>
              </a:spcBef>
              <a:buFont typeface="+mj-lt"/>
              <a:buAutoNum type="arabicPeriod" startAt="4"/>
            </a:pPr>
            <a:r>
              <a:rPr lang="he-IL" altLang="he-IL" sz="2300" dirty="0"/>
              <a:t>סעיף 29(2)(ד) - הפסד עסקי מועבר ניתן לקזזו בשנים הבאות כנגד הכנסה מעסק או משלח יד בחו"ל לרבות רווח הון בעסק.</a:t>
            </a:r>
          </a:p>
          <a:p>
            <a:pPr marL="457200" indent="-457200" algn="just">
              <a:lnSpc>
                <a:spcPct val="150000"/>
              </a:lnSpc>
              <a:spcBef>
                <a:spcPct val="0"/>
              </a:spcBef>
              <a:buFont typeface="+mj-lt"/>
              <a:buAutoNum type="arabicPeriod" startAt="4"/>
            </a:pPr>
            <a:r>
              <a:rPr lang="he-IL" altLang="he-IL" sz="2300" dirty="0"/>
              <a:t>סעיף 29(2)(ה) - במידה וההפסד העסקי המועבר הינו ב"עסק נשלט" - ניתן לקזזו בשנים הבאות גם כנגד הכנסה מעסק או משלח יד </a:t>
            </a:r>
            <a:r>
              <a:rPr lang="he-IL" altLang="he-IL" sz="2300" u="sng" dirty="0"/>
              <a:t>בישראל</a:t>
            </a:r>
            <a:r>
              <a:rPr lang="he-IL" altLang="he-IL" sz="2300" dirty="0"/>
              <a:t> (בדומה להפסד עסקי מועבר בישראל המקוזז לפי הוראות סעיף 28(ב)).</a:t>
            </a:r>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40</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29(2)(ד)-(ה) - הפסד עסקי מועבר</a:t>
            </a:r>
            <a:endParaRPr lang="he-IL" altLang="he-IL" sz="2600" kern="0" dirty="0">
              <a:solidFill>
                <a:srgbClr val="000000"/>
              </a:solidFill>
            </a:endParaRPr>
          </a:p>
        </p:txBody>
      </p:sp>
    </p:spTree>
    <p:extLst>
      <p:ext uri="{BB962C8B-B14F-4D97-AF65-F5344CB8AC3E}">
        <p14:creationId xmlns:p14="http://schemas.microsoft.com/office/powerpoint/2010/main" val="634092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0FEF6D99-39CF-4669-8417-DFD7D69EB5B9}"/>
              </a:ext>
            </a:extLst>
          </p:cNvPr>
          <p:cNvSpPr>
            <a:spLocks noGrp="1" noChangeArrowheads="1"/>
          </p:cNvSpPr>
          <p:nvPr>
            <p:ph idx="1"/>
          </p:nvPr>
        </p:nvSpPr>
        <p:spPr>
          <a:xfrm>
            <a:off x="1089931" y="1368232"/>
            <a:ext cx="8229600" cy="4857750"/>
          </a:xfrm>
        </p:spPr>
        <p:txBody>
          <a:bodyPr/>
          <a:lstStyle/>
          <a:p>
            <a:pPr marL="0" indent="0" algn="ctr">
              <a:buFontTx/>
              <a:buNone/>
            </a:pPr>
            <a:r>
              <a:rPr lang="he-IL" altLang="he-IL" sz="2300" dirty="0"/>
              <a:t>     </a:t>
            </a:r>
            <a:endParaRPr lang="he-IL" altLang="he-IL" sz="2300" u="sng" dirty="0"/>
          </a:p>
        </p:txBody>
      </p:sp>
      <p:sp>
        <p:nvSpPr>
          <p:cNvPr id="24579" name="Slide Number Placeholder 3">
            <a:extLst>
              <a:ext uri="{FF2B5EF4-FFF2-40B4-BE49-F238E27FC236}">
                <a16:creationId xmlns:a16="http://schemas.microsoft.com/office/drawing/2014/main" id="{71710ABC-9C73-47EF-AEAE-459160B244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EB645484-AD38-43E5-B213-48170EED81C7}" type="slidenum">
              <a:rPr kumimoji="0" lang="he-IL" altLang="he-IL"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41</a:t>
            </a:fld>
            <a:endParaRPr kumimoji="0" lang="en-US" altLang="he-IL"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4FDE2EBF-4491-48A7-88A1-742EF3CCCA3E}"/>
              </a:ext>
            </a:extLst>
          </p:cNvPr>
          <p:cNvSpPr/>
          <p:nvPr/>
        </p:nvSpPr>
        <p:spPr>
          <a:xfrm>
            <a:off x="6245552" y="1761911"/>
            <a:ext cx="2275134" cy="54292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Arial"/>
                <a:ea typeface="+mn-ea"/>
                <a:cs typeface="Arial"/>
              </a:rPr>
              <a:t>הפסד </a:t>
            </a:r>
            <a:r>
              <a:rPr kumimoji="0" lang="he-IL" sz="1800" b="1" i="0" u="none" strike="noStrike" kern="1200" cap="none" spc="0" normalizeH="0" baseline="0" noProof="0" dirty="0">
                <a:ln>
                  <a:noFill/>
                </a:ln>
                <a:solidFill>
                  <a:srgbClr val="000000"/>
                </a:solidFill>
                <a:effectLst/>
                <a:uLnTx/>
                <a:uFillTx/>
                <a:latin typeface="Arial"/>
                <a:ea typeface="+mn-ea"/>
                <a:cs typeface="Arial"/>
              </a:rPr>
              <a:t>פסיבי</a:t>
            </a:r>
          </a:p>
        </p:txBody>
      </p:sp>
      <p:sp>
        <p:nvSpPr>
          <p:cNvPr id="8" name="Rectangle 7">
            <a:extLst>
              <a:ext uri="{FF2B5EF4-FFF2-40B4-BE49-F238E27FC236}">
                <a16:creationId xmlns:a16="http://schemas.microsoft.com/office/drawing/2014/main" id="{CB78CD54-CD0E-4E18-A96F-076429DEABAB}"/>
              </a:ext>
            </a:extLst>
          </p:cNvPr>
          <p:cNvSpPr/>
          <p:nvPr/>
        </p:nvSpPr>
        <p:spPr>
          <a:xfrm>
            <a:off x="1835696" y="1729129"/>
            <a:ext cx="2376236" cy="56197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Arial"/>
                <a:ea typeface="+mn-ea"/>
                <a:cs typeface="Arial"/>
              </a:rPr>
              <a:t>הפסד </a:t>
            </a:r>
            <a:r>
              <a:rPr kumimoji="0" lang="he-IL" sz="1800" b="1" i="0" u="none" strike="noStrike" kern="1200" cap="none" spc="0" normalizeH="0" baseline="0" noProof="0" dirty="0">
                <a:ln>
                  <a:noFill/>
                </a:ln>
                <a:solidFill>
                  <a:srgbClr val="000000"/>
                </a:solidFill>
                <a:effectLst/>
                <a:uLnTx/>
                <a:uFillTx/>
                <a:latin typeface="Arial"/>
                <a:ea typeface="+mn-ea"/>
                <a:cs typeface="Arial"/>
              </a:rPr>
              <a:t>עסקי</a:t>
            </a:r>
          </a:p>
        </p:txBody>
      </p:sp>
      <p:cxnSp>
        <p:nvCxnSpPr>
          <p:cNvPr id="16" name="Straight Arrow Connector 15">
            <a:extLst>
              <a:ext uri="{FF2B5EF4-FFF2-40B4-BE49-F238E27FC236}">
                <a16:creationId xmlns:a16="http://schemas.microsoft.com/office/drawing/2014/main" id="{E477C60F-A3CB-4CEF-9F45-76225EE0C7C5}"/>
              </a:ext>
            </a:extLst>
          </p:cNvPr>
          <p:cNvCxnSpPr>
            <a:cxnSpLocks/>
            <a:stCxn id="7" idx="2"/>
            <a:endCxn id="39" idx="0"/>
          </p:cNvCxnSpPr>
          <p:nvPr/>
        </p:nvCxnSpPr>
        <p:spPr>
          <a:xfrm>
            <a:off x="7383119" y="2304836"/>
            <a:ext cx="14585" cy="260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6C4F2DC-5875-4C87-B11A-A30275FF0C9A}"/>
              </a:ext>
            </a:extLst>
          </p:cNvPr>
          <p:cNvSpPr/>
          <p:nvPr/>
        </p:nvSpPr>
        <p:spPr>
          <a:xfrm>
            <a:off x="251520" y="4365104"/>
            <a:ext cx="2595192" cy="970310"/>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Arial"/>
                <a:ea typeface="+mn-ea"/>
                <a:cs typeface="Arial"/>
              </a:rPr>
              <a:t>בעסק נשלט ניתן להעביר לישראל ולקזז מעסק </a:t>
            </a:r>
            <a:endParaRPr lang="he-IL" dirty="0">
              <a:solidFill>
                <a:srgbClr val="000000"/>
              </a:solidFill>
              <a:latin typeface="Arial"/>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Arial"/>
                <a:ea typeface="+mn-ea"/>
                <a:cs typeface="Arial"/>
              </a:rPr>
              <a:t>ומשלח יד</a:t>
            </a:r>
            <a:r>
              <a:rPr lang="he-IL" dirty="0">
                <a:solidFill>
                  <a:srgbClr val="000000"/>
                </a:solidFill>
                <a:latin typeface="Arial"/>
                <a:cs typeface="Arial"/>
              </a:rPr>
              <a:t> (</a:t>
            </a:r>
            <a:r>
              <a:rPr kumimoji="0" lang="he-IL" sz="1800" b="0" i="0" u="none" strike="noStrike" kern="1200" cap="none" spc="0" normalizeH="0" baseline="0" noProof="0" dirty="0">
                <a:ln>
                  <a:noFill/>
                </a:ln>
                <a:solidFill>
                  <a:srgbClr val="000000"/>
                </a:solidFill>
                <a:effectLst/>
                <a:uLnTx/>
                <a:uFillTx/>
                <a:latin typeface="Arial"/>
                <a:ea typeface="+mn-ea"/>
                <a:cs typeface="Arial"/>
              </a:rPr>
              <a:t>לא חובה).</a:t>
            </a:r>
          </a:p>
        </p:txBody>
      </p:sp>
      <p:sp>
        <p:nvSpPr>
          <p:cNvPr id="17" name="Title 1">
            <a:extLst>
              <a:ext uri="{FF2B5EF4-FFF2-40B4-BE49-F238E27FC236}">
                <a16:creationId xmlns:a16="http://schemas.microsoft.com/office/drawing/2014/main" id="{24C31B07-A437-4C75-A939-F1CEFF71B145}"/>
              </a:ext>
            </a:extLst>
          </p:cNvPr>
          <p:cNvSpPr txBox="1">
            <a:spLocks noChangeArrowheads="1"/>
          </p:cNvSpPr>
          <p:nvPr/>
        </p:nvSpPr>
        <p:spPr bwMode="auto">
          <a:xfrm>
            <a:off x="179388" y="1588"/>
            <a:ext cx="87852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altLang="he-IL" sz="3000" b="1" i="0" u="none" strike="noStrike" kern="0" cap="none" spc="0" normalizeH="0" baseline="0" noProof="0" dirty="0">
                <a:ln>
                  <a:noFill/>
                </a:ln>
                <a:solidFill>
                  <a:srgbClr val="000000"/>
                </a:solidFill>
                <a:effectLst/>
                <a:uLnTx/>
                <a:uFillTx/>
                <a:latin typeface="Arial"/>
                <a:ea typeface="+mj-ea"/>
                <a:cs typeface="Arial"/>
              </a:rPr>
              <a:t>סיכום הפסדים מחו"ל</a:t>
            </a:r>
          </a:p>
        </p:txBody>
      </p:sp>
      <p:sp>
        <p:nvSpPr>
          <p:cNvPr id="23" name="Rectangle 6">
            <a:extLst>
              <a:ext uri="{FF2B5EF4-FFF2-40B4-BE49-F238E27FC236}">
                <a16:creationId xmlns:a16="http://schemas.microsoft.com/office/drawing/2014/main" id="{17EE8524-F377-4B14-B115-E5B1BA6717EC}"/>
              </a:ext>
            </a:extLst>
          </p:cNvPr>
          <p:cNvSpPr/>
          <p:nvPr/>
        </p:nvSpPr>
        <p:spPr>
          <a:xfrm>
            <a:off x="3635896" y="908719"/>
            <a:ext cx="2393406" cy="48332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Arial"/>
                <a:ea typeface="+mn-ea"/>
                <a:cs typeface="Arial"/>
              </a:rPr>
              <a:t>הפסד מחו"ל</a:t>
            </a:r>
          </a:p>
        </p:txBody>
      </p:sp>
      <p:sp>
        <p:nvSpPr>
          <p:cNvPr id="24" name="Rectangle 6">
            <a:extLst>
              <a:ext uri="{FF2B5EF4-FFF2-40B4-BE49-F238E27FC236}">
                <a16:creationId xmlns:a16="http://schemas.microsoft.com/office/drawing/2014/main" id="{2FAFEFA0-DFA7-4FD1-A312-C370C133DB63}"/>
              </a:ext>
            </a:extLst>
          </p:cNvPr>
          <p:cNvSpPr/>
          <p:nvPr/>
        </p:nvSpPr>
        <p:spPr>
          <a:xfrm>
            <a:off x="3203849" y="4309005"/>
            <a:ext cx="2414121" cy="54292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he-IL" dirty="0">
                <a:solidFill>
                  <a:srgbClr val="000000"/>
                </a:solidFill>
                <a:latin typeface="Arial"/>
                <a:cs typeface="Arial"/>
              </a:rPr>
              <a:t>היתרה כנגד הכנסה </a:t>
            </a:r>
            <a:r>
              <a:rPr lang="he-IL" b="1" dirty="0">
                <a:solidFill>
                  <a:srgbClr val="000000"/>
                </a:solidFill>
                <a:latin typeface="Arial"/>
                <a:cs typeface="Arial"/>
              </a:rPr>
              <a:t>פסיבית</a:t>
            </a:r>
            <a:r>
              <a:rPr lang="he-IL" dirty="0">
                <a:solidFill>
                  <a:srgbClr val="000000"/>
                </a:solidFill>
                <a:latin typeface="Arial"/>
                <a:cs typeface="Arial"/>
              </a:rPr>
              <a:t> בחו"ל</a:t>
            </a:r>
            <a:endParaRPr kumimoji="0" lang="he-IL"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5" name="Rectangle 6">
            <a:extLst>
              <a:ext uri="{FF2B5EF4-FFF2-40B4-BE49-F238E27FC236}">
                <a16:creationId xmlns:a16="http://schemas.microsoft.com/office/drawing/2014/main" id="{6B043D6E-C43B-46F6-BA75-1509E4C7A44B}"/>
              </a:ext>
            </a:extLst>
          </p:cNvPr>
          <p:cNvSpPr/>
          <p:nvPr/>
        </p:nvSpPr>
        <p:spPr>
          <a:xfrm>
            <a:off x="6245552" y="3442063"/>
            <a:ext cx="2304304" cy="54292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Arial"/>
                <a:ea typeface="+mn-ea"/>
                <a:cs typeface="Arial"/>
              </a:rPr>
              <a:t>הכנסה </a:t>
            </a:r>
            <a:r>
              <a:rPr kumimoji="0" lang="he-IL" sz="1800" b="1" i="0" u="none" strike="noStrike" kern="1200" cap="none" spc="0" normalizeH="0" baseline="0" noProof="0" dirty="0">
                <a:ln>
                  <a:noFill/>
                </a:ln>
                <a:solidFill>
                  <a:srgbClr val="000000"/>
                </a:solidFill>
                <a:effectLst/>
                <a:uLnTx/>
                <a:uFillTx/>
                <a:latin typeface="Arial"/>
                <a:ea typeface="+mn-ea"/>
                <a:cs typeface="Arial"/>
              </a:rPr>
              <a:t>פסיבית</a:t>
            </a:r>
            <a:r>
              <a:rPr kumimoji="0" lang="he-IL" sz="1800" b="0" i="0" u="none" strike="noStrike" kern="1200" cap="none" spc="0" normalizeH="0" baseline="0" noProof="0" dirty="0">
                <a:ln>
                  <a:noFill/>
                </a:ln>
                <a:solidFill>
                  <a:srgbClr val="000000"/>
                </a:solidFill>
                <a:effectLst/>
                <a:uLnTx/>
                <a:uFillTx/>
                <a:latin typeface="Arial"/>
                <a:ea typeface="+mn-ea"/>
                <a:cs typeface="Arial"/>
              </a:rPr>
              <a:t> בחו"ל</a:t>
            </a:r>
          </a:p>
        </p:txBody>
      </p:sp>
      <p:cxnSp>
        <p:nvCxnSpPr>
          <p:cNvPr id="26" name="Straight Arrow Connector 15">
            <a:extLst>
              <a:ext uri="{FF2B5EF4-FFF2-40B4-BE49-F238E27FC236}">
                <a16:creationId xmlns:a16="http://schemas.microsoft.com/office/drawing/2014/main" id="{E3D0C97C-6C36-4416-B5DA-BA55CFBB4AFB}"/>
              </a:ext>
            </a:extLst>
          </p:cNvPr>
          <p:cNvCxnSpPr>
            <a:cxnSpLocks/>
            <a:stCxn id="23" idx="2"/>
            <a:endCxn id="7" idx="0"/>
          </p:cNvCxnSpPr>
          <p:nvPr/>
        </p:nvCxnSpPr>
        <p:spPr>
          <a:xfrm>
            <a:off x="4832599" y="1392048"/>
            <a:ext cx="2550520" cy="3698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608D0FB4-645F-408C-A45B-92372B85B317}"/>
              </a:ext>
            </a:extLst>
          </p:cNvPr>
          <p:cNvSpPr/>
          <p:nvPr/>
        </p:nvSpPr>
        <p:spPr>
          <a:xfrm>
            <a:off x="314847" y="2598043"/>
            <a:ext cx="2511884" cy="54292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i="0" u="none" strike="noStrike" kern="1200" cap="none" spc="0" normalizeH="0" baseline="0" noProof="0" dirty="0">
                <a:ln>
                  <a:noFill/>
                </a:ln>
                <a:solidFill>
                  <a:srgbClr val="000000"/>
                </a:solidFill>
                <a:effectLst/>
                <a:uLnTx/>
                <a:uFillTx/>
                <a:latin typeface="Arial"/>
                <a:ea typeface="+mn-ea"/>
                <a:cs typeface="Arial"/>
              </a:rPr>
              <a:t>מועבר</a:t>
            </a:r>
          </a:p>
        </p:txBody>
      </p:sp>
      <p:sp>
        <p:nvSpPr>
          <p:cNvPr id="37" name="Rectangle 6">
            <a:extLst>
              <a:ext uri="{FF2B5EF4-FFF2-40B4-BE49-F238E27FC236}">
                <a16:creationId xmlns:a16="http://schemas.microsoft.com/office/drawing/2014/main" id="{CD50FB2B-29D4-4FB1-BA40-318D7D8B531A}"/>
              </a:ext>
            </a:extLst>
          </p:cNvPr>
          <p:cNvSpPr/>
          <p:nvPr/>
        </p:nvSpPr>
        <p:spPr>
          <a:xfrm>
            <a:off x="3203849" y="2564904"/>
            <a:ext cx="2410033" cy="54292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i="0" u="none" strike="noStrike" kern="1200" cap="none" spc="0" normalizeH="0" baseline="0" noProof="0" dirty="0">
                <a:ln>
                  <a:noFill/>
                </a:ln>
                <a:solidFill>
                  <a:srgbClr val="000000"/>
                </a:solidFill>
                <a:effectLst/>
                <a:uLnTx/>
                <a:uFillTx/>
                <a:latin typeface="Arial"/>
                <a:ea typeface="+mn-ea"/>
                <a:cs typeface="Arial"/>
              </a:rPr>
              <a:t>שוטף</a:t>
            </a:r>
          </a:p>
        </p:txBody>
      </p:sp>
      <p:sp>
        <p:nvSpPr>
          <p:cNvPr id="38" name="Rectangle 6">
            <a:extLst>
              <a:ext uri="{FF2B5EF4-FFF2-40B4-BE49-F238E27FC236}">
                <a16:creationId xmlns:a16="http://schemas.microsoft.com/office/drawing/2014/main" id="{2921B91F-B6E5-4224-8C78-D79CDC1BCD23}"/>
              </a:ext>
            </a:extLst>
          </p:cNvPr>
          <p:cNvSpPr/>
          <p:nvPr/>
        </p:nvSpPr>
        <p:spPr>
          <a:xfrm>
            <a:off x="3203849" y="3429000"/>
            <a:ext cx="2403286" cy="54292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Arial"/>
                <a:ea typeface="+mn-ea"/>
                <a:cs typeface="Arial"/>
              </a:rPr>
              <a:t>תחילה כנגד הכנסה </a:t>
            </a:r>
            <a:r>
              <a:rPr kumimoji="0" lang="he-IL" sz="1800" b="1" i="0" strike="noStrike" kern="1200" cap="none" spc="0" normalizeH="0" baseline="0" noProof="0" dirty="0">
                <a:ln>
                  <a:noFill/>
                </a:ln>
                <a:solidFill>
                  <a:srgbClr val="000000"/>
                </a:solidFill>
                <a:effectLst/>
                <a:uLnTx/>
                <a:uFillTx/>
                <a:latin typeface="Arial"/>
                <a:ea typeface="+mn-ea"/>
                <a:cs typeface="Arial"/>
              </a:rPr>
              <a:t>עסקית</a:t>
            </a:r>
            <a:r>
              <a:rPr kumimoji="0" lang="he-IL" sz="1800" b="0" i="0" u="none" strike="noStrike" kern="1200" cap="none" spc="0" normalizeH="0" baseline="0" noProof="0" dirty="0">
                <a:ln>
                  <a:noFill/>
                </a:ln>
                <a:solidFill>
                  <a:srgbClr val="000000"/>
                </a:solidFill>
                <a:effectLst/>
                <a:uLnTx/>
                <a:uFillTx/>
                <a:latin typeface="Arial"/>
                <a:ea typeface="+mn-ea"/>
                <a:cs typeface="Arial"/>
              </a:rPr>
              <a:t> בחו"ל</a:t>
            </a:r>
          </a:p>
        </p:txBody>
      </p:sp>
      <p:sp>
        <p:nvSpPr>
          <p:cNvPr id="39" name="Rectangle 6">
            <a:extLst>
              <a:ext uri="{FF2B5EF4-FFF2-40B4-BE49-F238E27FC236}">
                <a16:creationId xmlns:a16="http://schemas.microsoft.com/office/drawing/2014/main" id="{74D941F4-C243-4BED-8E2D-3E49295CA0FB}"/>
              </a:ext>
            </a:extLst>
          </p:cNvPr>
          <p:cNvSpPr/>
          <p:nvPr/>
        </p:nvSpPr>
        <p:spPr>
          <a:xfrm>
            <a:off x="6245552" y="2564904"/>
            <a:ext cx="2304304" cy="504056"/>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rgbClr val="000000"/>
                </a:solidFill>
                <a:effectLst/>
                <a:uLnTx/>
                <a:uFillTx/>
                <a:latin typeface="Arial"/>
                <a:ea typeface="+mn-ea"/>
                <a:cs typeface="Arial"/>
              </a:rPr>
              <a:t>שוטף ומועבר</a:t>
            </a:r>
          </a:p>
        </p:txBody>
      </p:sp>
      <p:sp>
        <p:nvSpPr>
          <p:cNvPr id="40" name="Rectangle 6">
            <a:extLst>
              <a:ext uri="{FF2B5EF4-FFF2-40B4-BE49-F238E27FC236}">
                <a16:creationId xmlns:a16="http://schemas.microsoft.com/office/drawing/2014/main" id="{79E193AB-C003-40DE-988B-A2B4463B31D2}"/>
              </a:ext>
            </a:extLst>
          </p:cNvPr>
          <p:cNvSpPr/>
          <p:nvPr/>
        </p:nvSpPr>
        <p:spPr>
          <a:xfrm>
            <a:off x="314853" y="3462139"/>
            <a:ext cx="2511885" cy="54292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he-IL" dirty="0">
                <a:solidFill>
                  <a:srgbClr val="000000"/>
                </a:solidFill>
              </a:rPr>
              <a:t>תחילה כנגד הכנסה </a:t>
            </a:r>
            <a:r>
              <a:rPr lang="he-IL" b="1" dirty="0">
                <a:solidFill>
                  <a:srgbClr val="000000"/>
                </a:solidFill>
              </a:rPr>
              <a:t>עסקית</a:t>
            </a:r>
            <a:r>
              <a:rPr lang="he-IL" dirty="0">
                <a:solidFill>
                  <a:srgbClr val="000000"/>
                </a:solidFill>
              </a:rPr>
              <a:t> בחו"ל</a:t>
            </a:r>
          </a:p>
        </p:txBody>
      </p:sp>
      <p:sp>
        <p:nvSpPr>
          <p:cNvPr id="42" name="Rectangle 18">
            <a:extLst>
              <a:ext uri="{FF2B5EF4-FFF2-40B4-BE49-F238E27FC236}">
                <a16:creationId xmlns:a16="http://schemas.microsoft.com/office/drawing/2014/main" id="{8490A51D-0F1D-44A9-98CA-F584DAD42E64}"/>
              </a:ext>
            </a:extLst>
          </p:cNvPr>
          <p:cNvSpPr/>
          <p:nvPr/>
        </p:nvSpPr>
        <p:spPr>
          <a:xfrm>
            <a:off x="3241530" y="5118323"/>
            <a:ext cx="2372353" cy="542925"/>
          </a:xfrm>
          <a:prstGeom prst="rect">
            <a:avLst/>
          </a:prstGeom>
          <a:ln/>
        </p:spPr>
        <p:style>
          <a:lnRef idx="2">
            <a:schemeClr val="accent2"/>
          </a:lnRef>
          <a:fillRef idx="1">
            <a:schemeClr val="lt1"/>
          </a:fillRef>
          <a:effectRef idx="0">
            <a:schemeClr val="accent2"/>
          </a:effectRef>
          <a:fontRef idx="minor">
            <a:schemeClr val="dk1"/>
          </a:fontRef>
        </p:style>
        <p:txBody>
          <a:bodyPr rtlCol="1" anchor="ct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he-IL" sz="1400" b="0" i="0" u="none" strike="noStrike" kern="1200" cap="none" spc="0" normalizeH="0" baseline="0" noProof="0" dirty="0">
                <a:ln>
                  <a:noFill/>
                </a:ln>
                <a:solidFill>
                  <a:srgbClr val="000000"/>
                </a:solidFill>
                <a:effectLst/>
                <a:uLnTx/>
                <a:uFillTx/>
                <a:latin typeface="Arial"/>
                <a:ea typeface="+mn-ea"/>
                <a:cs typeface="Arial"/>
              </a:rPr>
              <a:t>בעסק נשלט ניתן לקזז כנגד כל הכנסה בישראל (לא חובה).</a:t>
            </a:r>
          </a:p>
        </p:txBody>
      </p:sp>
      <p:cxnSp>
        <p:nvCxnSpPr>
          <p:cNvPr id="45" name="Straight Arrow Connector 15">
            <a:extLst>
              <a:ext uri="{FF2B5EF4-FFF2-40B4-BE49-F238E27FC236}">
                <a16:creationId xmlns:a16="http://schemas.microsoft.com/office/drawing/2014/main" id="{EA5B61EE-5758-4E2B-9ADC-1732E7B08641}"/>
              </a:ext>
            </a:extLst>
          </p:cNvPr>
          <p:cNvCxnSpPr>
            <a:cxnSpLocks/>
          </p:cNvCxnSpPr>
          <p:nvPr/>
        </p:nvCxnSpPr>
        <p:spPr>
          <a:xfrm flipH="1">
            <a:off x="3203849" y="1425187"/>
            <a:ext cx="1512167" cy="303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15">
            <a:extLst>
              <a:ext uri="{FF2B5EF4-FFF2-40B4-BE49-F238E27FC236}">
                <a16:creationId xmlns:a16="http://schemas.microsoft.com/office/drawing/2014/main" id="{E19945DA-5054-41DF-BF9D-C251207F9DB4}"/>
              </a:ext>
            </a:extLst>
          </p:cNvPr>
          <p:cNvCxnSpPr>
            <a:cxnSpLocks/>
            <a:stCxn id="39" idx="2"/>
          </p:cNvCxnSpPr>
          <p:nvPr/>
        </p:nvCxnSpPr>
        <p:spPr>
          <a:xfrm>
            <a:off x="7397704" y="3068960"/>
            <a:ext cx="0" cy="355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15">
            <a:extLst>
              <a:ext uri="{FF2B5EF4-FFF2-40B4-BE49-F238E27FC236}">
                <a16:creationId xmlns:a16="http://schemas.microsoft.com/office/drawing/2014/main" id="{71AFFC65-53CA-4D4E-A39E-9924E97719D3}"/>
              </a:ext>
            </a:extLst>
          </p:cNvPr>
          <p:cNvCxnSpPr>
            <a:cxnSpLocks/>
            <a:endCxn id="37" idx="0"/>
          </p:cNvCxnSpPr>
          <p:nvPr/>
        </p:nvCxnSpPr>
        <p:spPr>
          <a:xfrm>
            <a:off x="3491880" y="2316404"/>
            <a:ext cx="916986" cy="248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15">
            <a:extLst>
              <a:ext uri="{FF2B5EF4-FFF2-40B4-BE49-F238E27FC236}">
                <a16:creationId xmlns:a16="http://schemas.microsoft.com/office/drawing/2014/main" id="{2BA5B2ED-06D6-4831-9593-AC9C844FAB5E}"/>
              </a:ext>
            </a:extLst>
          </p:cNvPr>
          <p:cNvCxnSpPr>
            <a:cxnSpLocks/>
            <a:endCxn id="27" idx="0"/>
          </p:cNvCxnSpPr>
          <p:nvPr/>
        </p:nvCxnSpPr>
        <p:spPr>
          <a:xfrm flipH="1">
            <a:off x="1570789" y="2316404"/>
            <a:ext cx="1670742" cy="281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15">
            <a:extLst>
              <a:ext uri="{FF2B5EF4-FFF2-40B4-BE49-F238E27FC236}">
                <a16:creationId xmlns:a16="http://schemas.microsoft.com/office/drawing/2014/main" id="{E9439502-7CD4-4909-B887-228E784BF12C}"/>
              </a:ext>
            </a:extLst>
          </p:cNvPr>
          <p:cNvCxnSpPr>
            <a:cxnSpLocks/>
          </p:cNvCxnSpPr>
          <p:nvPr/>
        </p:nvCxnSpPr>
        <p:spPr>
          <a:xfrm>
            <a:off x="4327428" y="3140968"/>
            <a:ext cx="0" cy="301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15">
            <a:extLst>
              <a:ext uri="{FF2B5EF4-FFF2-40B4-BE49-F238E27FC236}">
                <a16:creationId xmlns:a16="http://schemas.microsoft.com/office/drawing/2014/main" id="{D0685149-1CEE-48F0-B62A-1A4D08F41AD9}"/>
              </a:ext>
            </a:extLst>
          </p:cNvPr>
          <p:cNvCxnSpPr>
            <a:cxnSpLocks/>
          </p:cNvCxnSpPr>
          <p:nvPr/>
        </p:nvCxnSpPr>
        <p:spPr>
          <a:xfrm>
            <a:off x="1570789" y="3161044"/>
            <a:ext cx="0" cy="301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15">
            <a:extLst>
              <a:ext uri="{FF2B5EF4-FFF2-40B4-BE49-F238E27FC236}">
                <a16:creationId xmlns:a16="http://schemas.microsoft.com/office/drawing/2014/main" id="{7C634ADC-C650-4EDA-95B1-C7B0F6F48498}"/>
              </a:ext>
            </a:extLst>
          </p:cNvPr>
          <p:cNvCxnSpPr>
            <a:cxnSpLocks/>
          </p:cNvCxnSpPr>
          <p:nvPr/>
        </p:nvCxnSpPr>
        <p:spPr>
          <a:xfrm>
            <a:off x="4355976" y="4005064"/>
            <a:ext cx="0" cy="3039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15">
            <a:extLst>
              <a:ext uri="{FF2B5EF4-FFF2-40B4-BE49-F238E27FC236}">
                <a16:creationId xmlns:a16="http://schemas.microsoft.com/office/drawing/2014/main" id="{9991184E-C12B-4E01-ACCB-AEE5C5ACDAFB}"/>
              </a:ext>
            </a:extLst>
          </p:cNvPr>
          <p:cNvCxnSpPr>
            <a:cxnSpLocks/>
          </p:cNvCxnSpPr>
          <p:nvPr/>
        </p:nvCxnSpPr>
        <p:spPr>
          <a:xfrm>
            <a:off x="1558511" y="4024690"/>
            <a:ext cx="0" cy="3404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15">
            <a:extLst>
              <a:ext uri="{FF2B5EF4-FFF2-40B4-BE49-F238E27FC236}">
                <a16:creationId xmlns:a16="http://schemas.microsoft.com/office/drawing/2014/main" id="{6693228E-AB3C-45D2-96AE-C66A294F9012}"/>
              </a:ext>
            </a:extLst>
          </p:cNvPr>
          <p:cNvCxnSpPr>
            <a:cxnSpLocks/>
          </p:cNvCxnSpPr>
          <p:nvPr/>
        </p:nvCxnSpPr>
        <p:spPr>
          <a:xfrm>
            <a:off x="4327428" y="4864283"/>
            <a:ext cx="3883" cy="225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359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a:extLst>
              <a:ext uri="{FF2B5EF4-FFF2-40B4-BE49-F238E27FC236}">
                <a16:creationId xmlns:a16="http://schemas.microsoft.com/office/drawing/2014/main" id="{C09160B8-79C4-4D6A-888F-5223E2D1BEF3}"/>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6387" name="מציין מיקום של מספר שקופית 3">
            <a:extLst>
              <a:ext uri="{FF2B5EF4-FFF2-40B4-BE49-F238E27FC236}">
                <a16:creationId xmlns:a16="http://schemas.microsoft.com/office/drawing/2014/main" id="{D1930E5A-2C0F-4B36-B763-12A3E8288A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FC7576F-CAB0-493A-A829-548C2D4EF75A}" type="slidenum">
              <a:rPr lang="he-IL" altLang="he-IL" smtClean="0">
                <a:latin typeface="Arial" panose="020B0604020202020204" pitchFamily="34" charset="0"/>
              </a:rPr>
              <a:pPr/>
              <a:t>42</a:t>
            </a:fld>
            <a:endParaRPr lang="en-US" altLang="he-IL">
              <a:latin typeface="Arial" panose="020B0604020202020204" pitchFamily="34" charset="0"/>
            </a:endParaRPr>
          </a:p>
        </p:txBody>
      </p:sp>
      <p:sp>
        <p:nvSpPr>
          <p:cNvPr id="16388" name="מלבן 4">
            <a:extLst>
              <a:ext uri="{FF2B5EF4-FFF2-40B4-BE49-F238E27FC236}">
                <a16:creationId xmlns:a16="http://schemas.microsoft.com/office/drawing/2014/main" id="{42BA3410-DB98-41B2-87C5-54E512284240}"/>
              </a:ext>
            </a:extLst>
          </p:cNvPr>
          <p:cNvSpPr>
            <a:spLocks noChangeArrowheads="1"/>
          </p:cNvSpPr>
          <p:nvPr/>
        </p:nvSpPr>
        <p:spPr bwMode="auto">
          <a:xfrm>
            <a:off x="1592676" y="1916832"/>
            <a:ext cx="5958682" cy="22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lnSpc>
                <a:spcPct val="150000"/>
              </a:lnSpc>
            </a:pPr>
            <a:r>
              <a:rPr lang="he-IL" altLang="he-IL" sz="5000" b="1" dirty="0"/>
              <a:t>סעיף 92(א) - </a:t>
            </a:r>
          </a:p>
          <a:p>
            <a:pPr algn="ctr">
              <a:lnSpc>
                <a:spcPct val="150000"/>
              </a:lnSpc>
            </a:pPr>
            <a:r>
              <a:rPr lang="he-IL" altLang="he-IL" sz="5000" b="1" dirty="0"/>
              <a:t>קיזוז הפסדי הון בחו"ל</a:t>
            </a:r>
          </a:p>
        </p:txBody>
      </p:sp>
    </p:spTree>
    <p:extLst>
      <p:ext uri="{BB962C8B-B14F-4D97-AF65-F5344CB8AC3E}">
        <p14:creationId xmlns:p14="http://schemas.microsoft.com/office/powerpoint/2010/main" val="2154113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453104" y="908720"/>
            <a:ext cx="8229600" cy="4929187"/>
          </a:xfrm>
        </p:spPr>
        <p:txBody>
          <a:bodyPr/>
          <a:lstStyle/>
          <a:p>
            <a:pPr marL="0" indent="0" algn="just">
              <a:lnSpc>
                <a:spcPct val="150000"/>
              </a:lnSpc>
              <a:spcBef>
                <a:spcPct val="0"/>
              </a:spcBef>
              <a:buNone/>
            </a:pPr>
            <a:r>
              <a:rPr lang="he-IL" altLang="he-IL" sz="2400" dirty="0"/>
              <a:t>כאשר נוצר לנישום הפסד הוני בחו"ל שאילו היה רווח, היה מתחייב בישראל - תחילה יש לקזזו כנגד רווח הון בחו"ל ואת היתרה, אם קיימת, יש לקזז כנגד רווח הון בישראל.</a:t>
            </a:r>
          </a:p>
          <a:p>
            <a:pPr marL="0" indent="0" algn="just">
              <a:lnSpc>
                <a:spcPct val="150000"/>
              </a:lnSpc>
              <a:spcBef>
                <a:spcPct val="0"/>
              </a:spcBef>
              <a:buNone/>
            </a:pPr>
            <a:r>
              <a:rPr lang="he-IL" altLang="he-IL" sz="2400" dirty="0"/>
              <a:t>בכל מקרה הקיזוז מותר רק כנגד רווח הון.</a:t>
            </a:r>
          </a:p>
          <a:p>
            <a:pPr marL="457200" indent="-457200" algn="just">
              <a:lnSpc>
                <a:spcPct val="150000"/>
              </a:lnSpc>
              <a:spcBef>
                <a:spcPts val="600"/>
              </a:spcBef>
              <a:buFont typeface="+mj-lt"/>
              <a:buAutoNum type="arabicPeriod"/>
            </a:pPr>
            <a:endParaRPr lang="he-IL" altLang="he-IL" sz="2400" dirty="0"/>
          </a:p>
          <a:p>
            <a:pPr marL="457200" indent="-457200" algn="just">
              <a:lnSpc>
                <a:spcPct val="150000"/>
              </a:lnSpc>
              <a:spcBef>
                <a:spcPct val="0"/>
              </a:spcBef>
              <a:buFont typeface="+mj-lt"/>
              <a:buAutoNum type="arabicPeriod"/>
            </a:pPr>
            <a:endParaRPr lang="he-IL" altLang="he-IL" sz="24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43</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92(א)(3) - הפסד הון בחו"ל</a:t>
            </a:r>
            <a:endParaRPr lang="he-IL" altLang="he-IL" sz="2600" kern="0" dirty="0">
              <a:solidFill>
                <a:srgbClr val="000000"/>
              </a:solidFill>
            </a:endParaRPr>
          </a:p>
        </p:txBody>
      </p:sp>
    </p:spTree>
    <p:extLst>
      <p:ext uri="{BB962C8B-B14F-4D97-AF65-F5344CB8AC3E}">
        <p14:creationId xmlns:p14="http://schemas.microsoft.com/office/powerpoint/2010/main" val="943429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474915" y="964406"/>
            <a:ext cx="8229600" cy="4929187"/>
          </a:xfrm>
        </p:spPr>
        <p:txBody>
          <a:bodyPr/>
          <a:lstStyle/>
          <a:p>
            <a:pPr marL="0" indent="0" algn="just">
              <a:lnSpc>
                <a:spcPct val="150000"/>
              </a:lnSpc>
              <a:spcBef>
                <a:spcPct val="0"/>
              </a:spcBef>
              <a:buNone/>
            </a:pPr>
            <a:r>
              <a:rPr lang="he-IL" altLang="he-IL" sz="2400" dirty="0"/>
              <a:t>סעיף 92(א)(4) מאפשר לקזז הפסד הון מניירות ערך (בישראל או בחו"ל) גם כנגד הכנסות מריבית או מדיבידנד ששולם - </a:t>
            </a:r>
          </a:p>
          <a:p>
            <a:pPr lvl="1" algn="just">
              <a:lnSpc>
                <a:spcPct val="150000"/>
              </a:lnSpc>
              <a:spcBef>
                <a:spcPct val="0"/>
              </a:spcBef>
              <a:buFont typeface="Arial" panose="020B0604020202020204" pitchFamily="34" charset="0"/>
              <a:buChar char="•"/>
            </a:pPr>
            <a:r>
              <a:rPr lang="he-IL" altLang="he-IL" sz="2000" dirty="0"/>
              <a:t>בשל אותו נייר ערך.</a:t>
            </a:r>
          </a:p>
          <a:p>
            <a:pPr lvl="1" algn="just">
              <a:lnSpc>
                <a:spcPct val="150000"/>
              </a:lnSpc>
              <a:spcBef>
                <a:spcPct val="0"/>
              </a:spcBef>
              <a:buFont typeface="Arial" panose="020B0604020202020204" pitchFamily="34" charset="0"/>
              <a:buChar char="•"/>
            </a:pPr>
            <a:r>
              <a:rPr lang="he-IL" altLang="he-IL" sz="2000" dirty="0"/>
              <a:t>כנגד ניירות ערך אחרים ובלבד ששיעור המס בגינן לא עולה על שיעור מס חברות - לחברה, ו- 25% מס על דיבידנד וריבית - ליחיד (בעל מניות לא מהותי).</a:t>
            </a:r>
          </a:p>
          <a:p>
            <a:pPr algn="just">
              <a:lnSpc>
                <a:spcPct val="150000"/>
              </a:lnSpc>
              <a:spcBef>
                <a:spcPct val="0"/>
              </a:spcBef>
            </a:pPr>
            <a:endParaRPr lang="he-IL" altLang="he-IL" sz="2000" dirty="0"/>
          </a:p>
          <a:p>
            <a:pPr algn="just">
              <a:lnSpc>
                <a:spcPct val="150000"/>
              </a:lnSpc>
              <a:spcBef>
                <a:spcPct val="0"/>
              </a:spcBef>
            </a:pPr>
            <a:endParaRPr lang="he-IL" altLang="he-IL" sz="2000" dirty="0"/>
          </a:p>
          <a:p>
            <a:pPr marL="457200" indent="-457200" algn="just">
              <a:lnSpc>
                <a:spcPct val="150000"/>
              </a:lnSpc>
              <a:spcBef>
                <a:spcPct val="0"/>
              </a:spcBef>
              <a:buFont typeface="+mj-lt"/>
              <a:buAutoNum type="arabicPeriod"/>
            </a:pPr>
            <a:endParaRPr lang="he-IL" altLang="he-IL" sz="2300" dirty="0"/>
          </a:p>
          <a:p>
            <a:pPr marL="457200" indent="-457200" algn="just">
              <a:lnSpc>
                <a:spcPct val="150000"/>
              </a:lnSpc>
              <a:spcBef>
                <a:spcPct val="0"/>
              </a:spcBef>
              <a:buFont typeface="+mj-lt"/>
              <a:buAutoNum type="arabicPeriod"/>
            </a:pPr>
            <a:endParaRPr lang="he-IL" altLang="he-IL" sz="2300" dirty="0"/>
          </a:p>
          <a:p>
            <a:pPr marL="457200" indent="-457200" algn="just">
              <a:lnSpc>
                <a:spcPct val="150000"/>
              </a:lnSpc>
              <a:spcBef>
                <a:spcPts val="600"/>
              </a:spcBef>
              <a:buFont typeface="+mj-lt"/>
              <a:buAutoNum type="arabicPeriod"/>
            </a:pPr>
            <a:endParaRPr lang="he-IL" altLang="he-IL" sz="2400" dirty="0"/>
          </a:p>
          <a:p>
            <a:pPr marL="457200" indent="-457200" algn="just">
              <a:lnSpc>
                <a:spcPct val="150000"/>
              </a:lnSpc>
              <a:spcBef>
                <a:spcPct val="0"/>
              </a:spcBef>
              <a:buFont typeface="+mj-lt"/>
              <a:buAutoNum type="arabicPeriod"/>
            </a:pPr>
            <a:endParaRPr lang="he-IL" altLang="he-IL" sz="24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44</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92(א)(4) – קיזוז הפסד הון כנגד ריבית ודיבידנד</a:t>
            </a:r>
            <a:endParaRPr lang="he-IL" altLang="he-IL" sz="2600" kern="0" dirty="0">
              <a:solidFill>
                <a:srgbClr val="000000"/>
              </a:solidFill>
            </a:endParaRPr>
          </a:p>
        </p:txBody>
      </p:sp>
    </p:spTree>
    <p:extLst>
      <p:ext uri="{BB962C8B-B14F-4D97-AF65-F5344CB8AC3E}">
        <p14:creationId xmlns:p14="http://schemas.microsoft.com/office/powerpoint/2010/main" val="4273360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472964" y="964406"/>
            <a:ext cx="8229600" cy="4929187"/>
          </a:xfrm>
        </p:spPr>
        <p:txBody>
          <a:bodyPr/>
          <a:lstStyle/>
          <a:p>
            <a:pPr algn="just">
              <a:lnSpc>
                <a:spcPct val="150000"/>
              </a:lnSpc>
              <a:spcBef>
                <a:spcPct val="0"/>
              </a:spcBef>
            </a:pPr>
            <a:r>
              <a:rPr lang="he-IL" altLang="he-IL" sz="2000" dirty="0"/>
              <a:t>בפס"ד </a:t>
            </a:r>
            <a:r>
              <a:rPr lang="he-IL" altLang="he-IL" sz="2000" dirty="0" err="1"/>
              <a:t>גרינפלד</a:t>
            </a:r>
            <a:r>
              <a:rPr lang="he-IL" altLang="he-IL" sz="2000" dirty="0"/>
              <a:t> (</a:t>
            </a:r>
            <a:r>
              <a:rPr lang="he-IL" sz="1800" dirty="0"/>
              <a:t>ע"מ 15-04-54138 + 15-07-1906 + 15-07-1861 אפרים </a:t>
            </a:r>
            <a:r>
              <a:rPr lang="he-IL" sz="1800" dirty="0" err="1"/>
              <a:t>גרינפלד</a:t>
            </a:r>
            <a:r>
              <a:rPr lang="he-IL" sz="1800" dirty="0"/>
              <a:t> ואח' נ' פקיד שומה ירושלים 1, ניתן ביום 26.2.2019) </a:t>
            </a:r>
            <a:r>
              <a:rPr lang="he-IL" altLang="he-IL" sz="2000" dirty="0"/>
              <a:t>נקבע, כי חובה לקזז הפסד הון מניירות ערך בחו"ל גם כנגד הכנסות מריבית ודיבידנד בחו"ל טרם קיזוזו כנגד הפסד הון מניירות ערך בישראל.</a:t>
            </a:r>
          </a:p>
          <a:p>
            <a:pPr algn="just">
              <a:lnSpc>
                <a:spcPct val="150000"/>
              </a:lnSpc>
              <a:spcBef>
                <a:spcPct val="0"/>
              </a:spcBef>
            </a:pPr>
            <a:r>
              <a:rPr lang="he-IL" altLang="he-IL" sz="2000" dirty="0"/>
              <a:t>מפסק הדין עולה, כי הפסד הון מני"ע בחו"ל יקוזז תחילה מריבית או דיבידנד שנצמחו בחו"ל. היתרה, ככל ותהיה תקוזז כנגד רווח הון בישראל.</a:t>
            </a:r>
          </a:p>
          <a:p>
            <a:pPr algn="just">
              <a:lnSpc>
                <a:spcPct val="150000"/>
              </a:lnSpc>
              <a:spcBef>
                <a:spcPct val="0"/>
              </a:spcBef>
            </a:pPr>
            <a:r>
              <a:rPr lang="he-IL" sz="2000" dirty="0"/>
              <a:t>יצוין, כי לא ברור מפס"ד האם חובת הקיזוז הוא רק כנגד הכנסות ריבית/דיבידנד ששולמו בשל אותה נייר ערך שנמכר בהפסד או גם כנגד ריבית/דיבידנד ששולמו בשל ניירות-ערך אחרים.</a:t>
            </a:r>
            <a:endParaRPr lang="he-IL" altLang="he-IL" sz="2000" dirty="0"/>
          </a:p>
          <a:p>
            <a:pPr algn="just">
              <a:lnSpc>
                <a:spcPct val="150000"/>
              </a:lnSpc>
              <a:spcBef>
                <a:spcPct val="0"/>
              </a:spcBef>
            </a:pPr>
            <a:endParaRPr lang="he-IL" altLang="he-IL" sz="2000" dirty="0"/>
          </a:p>
          <a:p>
            <a:pPr algn="just">
              <a:lnSpc>
                <a:spcPct val="150000"/>
              </a:lnSpc>
              <a:spcBef>
                <a:spcPct val="0"/>
              </a:spcBef>
            </a:pPr>
            <a:endParaRPr lang="he-IL" altLang="he-IL" sz="2000" dirty="0"/>
          </a:p>
          <a:p>
            <a:pPr marL="457200" indent="-457200" algn="just">
              <a:lnSpc>
                <a:spcPct val="150000"/>
              </a:lnSpc>
              <a:spcBef>
                <a:spcPct val="0"/>
              </a:spcBef>
              <a:buFont typeface="+mj-lt"/>
              <a:buAutoNum type="arabicPeriod"/>
            </a:pPr>
            <a:endParaRPr lang="he-IL" altLang="he-IL" sz="2300" dirty="0"/>
          </a:p>
          <a:p>
            <a:pPr marL="457200" indent="-457200" algn="just">
              <a:lnSpc>
                <a:spcPct val="150000"/>
              </a:lnSpc>
              <a:spcBef>
                <a:spcPct val="0"/>
              </a:spcBef>
              <a:buFont typeface="+mj-lt"/>
              <a:buAutoNum type="arabicPeriod"/>
            </a:pPr>
            <a:endParaRPr lang="he-IL" altLang="he-IL" sz="2300" dirty="0"/>
          </a:p>
          <a:p>
            <a:pPr marL="457200" indent="-457200" algn="just">
              <a:lnSpc>
                <a:spcPct val="150000"/>
              </a:lnSpc>
              <a:spcBef>
                <a:spcPts val="600"/>
              </a:spcBef>
              <a:buFont typeface="+mj-lt"/>
              <a:buAutoNum type="arabicPeriod"/>
            </a:pPr>
            <a:endParaRPr lang="he-IL" altLang="he-IL" sz="2400" dirty="0"/>
          </a:p>
          <a:p>
            <a:pPr marL="457200" indent="-457200" algn="just">
              <a:lnSpc>
                <a:spcPct val="150000"/>
              </a:lnSpc>
              <a:spcBef>
                <a:spcPct val="0"/>
              </a:spcBef>
              <a:buFont typeface="+mj-lt"/>
              <a:buAutoNum type="arabicPeriod"/>
            </a:pPr>
            <a:endParaRPr lang="he-IL" altLang="he-IL" sz="24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45</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92(א)(4) – קיזוז הפסד הון כנגד ריבית ודיבידנד</a:t>
            </a:r>
            <a:endParaRPr lang="he-IL" altLang="he-IL" sz="2600" kern="0" dirty="0">
              <a:solidFill>
                <a:srgbClr val="000000"/>
              </a:solidFill>
            </a:endParaRPr>
          </a:p>
        </p:txBody>
      </p:sp>
    </p:spTree>
    <p:extLst>
      <p:ext uri="{BB962C8B-B14F-4D97-AF65-F5344CB8AC3E}">
        <p14:creationId xmlns:p14="http://schemas.microsoft.com/office/powerpoint/2010/main" val="1710687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457200" y="767843"/>
            <a:ext cx="8229600" cy="4929187"/>
          </a:xfrm>
        </p:spPr>
        <p:txBody>
          <a:bodyPr/>
          <a:lstStyle/>
          <a:p>
            <a:pPr marL="0" indent="0" algn="just">
              <a:lnSpc>
                <a:spcPct val="150000"/>
              </a:lnSpc>
              <a:spcBef>
                <a:spcPct val="0"/>
              </a:spcBef>
              <a:buNone/>
            </a:pPr>
            <a:r>
              <a:rPr lang="he-IL" altLang="he-IL" sz="2400" u="sng" dirty="0"/>
              <a:t>להלן יובא סדר הקיזוז</a:t>
            </a:r>
            <a:r>
              <a:rPr lang="he-IL" altLang="he-IL" sz="2400" dirty="0"/>
              <a:t>:</a:t>
            </a:r>
          </a:p>
          <a:p>
            <a:pPr marL="457200" indent="-457200" algn="just">
              <a:spcBef>
                <a:spcPts val="400"/>
              </a:spcBef>
              <a:spcAft>
                <a:spcPts val="400"/>
              </a:spcAft>
              <a:buFont typeface="+mj-lt"/>
              <a:buAutoNum type="arabicPeriod"/>
            </a:pPr>
            <a:r>
              <a:rPr lang="he-IL" altLang="he-IL" sz="2100" dirty="0"/>
              <a:t>הפסדים שלא ניתנים לקיזוז כלל.</a:t>
            </a:r>
          </a:p>
          <a:p>
            <a:pPr marL="457200" indent="-457200" algn="just">
              <a:spcBef>
                <a:spcPts val="400"/>
              </a:spcBef>
              <a:spcAft>
                <a:spcPts val="400"/>
              </a:spcAft>
              <a:buFont typeface="+mj-lt"/>
              <a:buAutoNum type="arabicPeriod"/>
            </a:pPr>
            <a:r>
              <a:rPr lang="he-IL" altLang="he-IL" sz="2100" dirty="0"/>
              <a:t>הפסדים המוגבלים באפשרויות הקיזוז - סעיפים 28(ח) ו- 22.</a:t>
            </a:r>
          </a:p>
          <a:p>
            <a:pPr marL="457200" indent="-457200" algn="just">
              <a:spcBef>
                <a:spcPts val="400"/>
              </a:spcBef>
              <a:spcAft>
                <a:spcPts val="400"/>
              </a:spcAft>
              <a:buFont typeface="+mj-lt"/>
              <a:buAutoNum type="arabicPeriod"/>
            </a:pPr>
            <a:r>
              <a:rPr lang="he-IL" altLang="he-IL" sz="2100" dirty="0"/>
              <a:t>הפסד פסיבי בחו"ל מועבר ושוטף - סעיף 29(1).</a:t>
            </a:r>
          </a:p>
          <a:p>
            <a:pPr marL="457200" indent="-457200" algn="just">
              <a:spcBef>
                <a:spcPts val="400"/>
              </a:spcBef>
              <a:spcAft>
                <a:spcPts val="400"/>
              </a:spcAft>
              <a:buFont typeface="+mj-lt"/>
              <a:buAutoNum type="arabicPeriod"/>
            </a:pPr>
            <a:r>
              <a:rPr lang="he-IL" altLang="he-IL" sz="2100" dirty="0"/>
              <a:t>הפסד עסקי בחו"ל לא נשלט מועבר ושוטף - סעיף 29(2).</a:t>
            </a:r>
          </a:p>
          <a:p>
            <a:pPr marL="457200" indent="-457200" algn="just">
              <a:spcBef>
                <a:spcPts val="400"/>
              </a:spcBef>
              <a:spcAft>
                <a:spcPts val="400"/>
              </a:spcAft>
              <a:buFont typeface="+mj-lt"/>
              <a:buAutoNum type="arabicPeriod"/>
            </a:pPr>
            <a:r>
              <a:rPr lang="he-IL" altLang="he-IL" sz="2100" dirty="0"/>
              <a:t>הפסד מועבר מעסק נשלט - סעיף 29(2).</a:t>
            </a:r>
          </a:p>
          <a:p>
            <a:pPr marL="457200" indent="-457200" algn="just">
              <a:spcBef>
                <a:spcPts val="400"/>
              </a:spcBef>
              <a:spcAft>
                <a:spcPts val="400"/>
              </a:spcAft>
              <a:buFont typeface="+mj-lt"/>
              <a:buAutoNum type="arabicPeriod"/>
            </a:pPr>
            <a:r>
              <a:rPr lang="he-IL" altLang="he-IL" sz="2100" dirty="0"/>
              <a:t>הפסד מועבר בישראל - סעיף 28(ב).</a:t>
            </a:r>
          </a:p>
          <a:p>
            <a:pPr marL="457200" indent="-457200" algn="just">
              <a:spcBef>
                <a:spcPts val="400"/>
              </a:spcBef>
              <a:spcAft>
                <a:spcPts val="400"/>
              </a:spcAft>
              <a:buFont typeface="+mj-lt"/>
              <a:buAutoNum type="arabicPeriod"/>
            </a:pPr>
            <a:r>
              <a:rPr lang="he-IL" altLang="he-IL" sz="2100" dirty="0"/>
              <a:t>הפסד שוטף מעסק נשלט - סעיף 29(2).</a:t>
            </a:r>
          </a:p>
          <a:p>
            <a:pPr marL="457200" indent="-457200" algn="just">
              <a:spcBef>
                <a:spcPts val="400"/>
              </a:spcBef>
              <a:spcAft>
                <a:spcPts val="400"/>
              </a:spcAft>
              <a:buFont typeface="+mj-lt"/>
              <a:buAutoNum type="arabicPeriod"/>
            </a:pPr>
            <a:r>
              <a:rPr lang="he-IL" altLang="he-IL" sz="2100" dirty="0"/>
              <a:t>הפסד שוטף בישראל - סעיף 28(א), הפסד לפי 8ב, הפסד לפי סעיף 27.</a:t>
            </a:r>
          </a:p>
          <a:p>
            <a:pPr marL="0" indent="0" algn="just">
              <a:lnSpc>
                <a:spcPct val="150000"/>
              </a:lnSpc>
              <a:spcBef>
                <a:spcPts val="400"/>
              </a:spcBef>
              <a:spcAft>
                <a:spcPts val="400"/>
              </a:spcAft>
              <a:buNone/>
            </a:pPr>
            <a:r>
              <a:rPr lang="he-IL" altLang="he-IL" sz="2100" dirty="0"/>
              <a:t>(*) הפסד הון שמקורו בחו"ל יקוזז כנגד רווח הון בחו"ל ולפי פס"ד </a:t>
            </a:r>
            <a:r>
              <a:rPr lang="he-IL" altLang="he-IL" sz="2100" dirty="0" err="1"/>
              <a:t>גרינפלד</a:t>
            </a:r>
            <a:r>
              <a:rPr lang="he-IL" altLang="he-IL" sz="2100" dirty="0"/>
              <a:t> גם כנגד ריבית ודיבידנד שנצמחו בחו"ל.</a:t>
            </a:r>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46</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3600" b="1" dirty="0">
                <a:solidFill>
                  <a:srgbClr val="000000"/>
                </a:solidFill>
              </a:rPr>
              <a:t>לסיכום - סדר הקיזוז</a:t>
            </a:r>
            <a:endParaRPr lang="he-IL" altLang="he-IL" sz="3600" kern="0" dirty="0">
              <a:solidFill>
                <a:srgbClr val="000000"/>
              </a:solidFill>
            </a:endParaRPr>
          </a:p>
        </p:txBody>
      </p:sp>
    </p:spTree>
    <p:extLst>
      <p:ext uri="{BB962C8B-B14F-4D97-AF65-F5344CB8AC3E}">
        <p14:creationId xmlns:p14="http://schemas.microsoft.com/office/powerpoint/2010/main" val="96616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47</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11502" y="2244725"/>
            <a:ext cx="8921032" cy="110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914400" indent="-914400" algn="ctr" rtl="1">
              <a:lnSpc>
                <a:spcPct val="150000"/>
              </a:lnSpc>
              <a:buFont typeface="+mj-lt"/>
              <a:buAutoNum type="arabicPeriod" startAt="6"/>
            </a:pPr>
            <a:r>
              <a:rPr lang="he-IL" altLang="he-IL" sz="5000" b="1" dirty="0"/>
              <a:t>כללי זיכוי מס זר בדו"ח השנתי</a:t>
            </a:r>
          </a:p>
        </p:txBody>
      </p:sp>
    </p:spTree>
    <p:extLst>
      <p:ext uri="{BB962C8B-B14F-4D97-AF65-F5344CB8AC3E}">
        <p14:creationId xmlns:p14="http://schemas.microsoft.com/office/powerpoint/2010/main" val="1651718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709290" y="1130720"/>
            <a:ext cx="7725420" cy="4929187"/>
          </a:xfrm>
        </p:spPr>
        <p:txBody>
          <a:bodyPr/>
          <a:lstStyle/>
          <a:p>
            <a:pPr marL="0" indent="0" algn="just">
              <a:lnSpc>
                <a:spcPct val="150000"/>
              </a:lnSpc>
              <a:spcBef>
                <a:spcPct val="0"/>
              </a:spcBef>
              <a:buNone/>
            </a:pPr>
            <a:r>
              <a:rPr lang="he-IL" altLang="he-IL" sz="2400" dirty="0"/>
              <a:t>זיכוי מס זר יינתן בישראל בין אם המס שולם למדינה זרה אשר לה אמנת מס עם ישראל ובין אם שולם למדינה אשר איננה מדינת אמנה. </a:t>
            </a:r>
          </a:p>
          <a:p>
            <a:pPr marL="0" indent="0" algn="just">
              <a:lnSpc>
                <a:spcPct val="150000"/>
              </a:lnSpc>
              <a:spcBef>
                <a:spcPct val="0"/>
              </a:spcBef>
              <a:buNone/>
            </a:pPr>
            <a:r>
              <a:rPr lang="he-IL" altLang="he-IL" sz="2400" dirty="0"/>
              <a:t>במידה וישנה אמנת מס, הסדרת המיסוי בין המדינות וכללי הזיכוי ממס זר יהיו בהתאם להוראות האמנה. </a:t>
            </a: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48</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זיכוי מס זר</a:t>
            </a:r>
            <a:endParaRPr lang="he-IL" altLang="he-IL" sz="2600" kern="0" dirty="0">
              <a:solidFill>
                <a:srgbClr val="000000"/>
              </a:solidFill>
            </a:endParaRPr>
          </a:p>
        </p:txBody>
      </p:sp>
    </p:spTree>
    <p:extLst>
      <p:ext uri="{BB962C8B-B14F-4D97-AF65-F5344CB8AC3E}">
        <p14:creationId xmlns:p14="http://schemas.microsoft.com/office/powerpoint/2010/main" val="3972682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798830"/>
            <a:ext cx="7725420" cy="4929187"/>
          </a:xfrm>
        </p:spPr>
        <p:txBody>
          <a:bodyPr/>
          <a:lstStyle/>
          <a:p>
            <a:pPr marL="514350" indent="-514350" algn="just">
              <a:lnSpc>
                <a:spcPct val="150000"/>
              </a:lnSpc>
              <a:spcBef>
                <a:spcPct val="0"/>
              </a:spcBef>
              <a:buFont typeface="+mj-lt"/>
              <a:buAutoNum type="arabicPeriod"/>
            </a:pPr>
            <a:r>
              <a:rPr lang="he-IL" altLang="he-IL" sz="2400" u="sng" dirty="0"/>
              <a:t>הזיכוי הוא רק בגין מיסי חו"ל</a:t>
            </a:r>
            <a:r>
              <a:rPr lang="he-IL" altLang="he-IL" sz="2400" dirty="0"/>
              <a:t> </a:t>
            </a:r>
            <a:r>
              <a:rPr lang="he-IL" altLang="he-IL" sz="2000" dirty="0"/>
              <a:t>הגדרת מיסי חוץ בסעיף 199:</a:t>
            </a:r>
          </a:p>
          <a:p>
            <a:pPr marL="685800" lvl="2" algn="just">
              <a:lnSpc>
                <a:spcPct val="150000"/>
              </a:lnSpc>
              <a:spcBef>
                <a:spcPct val="0"/>
              </a:spcBef>
              <a:buFont typeface="Wingdings" panose="05000000000000000000" pitchFamily="2" charset="2"/>
              <a:buChar char="§"/>
            </a:pPr>
            <a:r>
              <a:rPr lang="he-IL" altLang="he-IL" sz="1600" dirty="0"/>
              <a:t>מיסים שמשלמים למדינת חו"ל ומחושבים לפי אחוז מההכנסות (אינם סכום קבוע). </a:t>
            </a:r>
          </a:p>
          <a:p>
            <a:pPr marL="685800" lvl="2" algn="just">
              <a:lnSpc>
                <a:spcPct val="150000"/>
              </a:lnSpc>
              <a:spcBef>
                <a:spcPct val="0"/>
              </a:spcBef>
              <a:buFont typeface="Wingdings" panose="05000000000000000000" pitchFamily="2" charset="2"/>
              <a:buChar char="§"/>
            </a:pPr>
            <a:r>
              <a:rPr lang="he-IL" altLang="he-IL" sz="1600" dirty="0"/>
              <a:t>המס שולם לרשות מס של מדינה זרה או חלק ממדינה פדראלית או רשות אזורית.</a:t>
            </a:r>
          </a:p>
          <a:p>
            <a:pPr marL="685800" lvl="2" algn="just">
              <a:lnSpc>
                <a:spcPct val="150000"/>
              </a:lnSpc>
              <a:spcBef>
                <a:spcPct val="0"/>
              </a:spcBef>
              <a:buFont typeface="Wingdings" panose="05000000000000000000" pitchFamily="2" charset="2"/>
              <a:buChar char="§"/>
            </a:pPr>
            <a:r>
              <a:rPr lang="he-IL" altLang="he-IL" sz="1600" dirty="0"/>
              <a:t>ההכנסה הופקה במדינה זרה (קביעת מקום הפקת ההכנסה - לפי סעיף 4א).</a:t>
            </a:r>
          </a:p>
          <a:p>
            <a:pPr marL="514350" indent="-514350" algn="just">
              <a:lnSpc>
                <a:spcPct val="150000"/>
              </a:lnSpc>
              <a:spcBef>
                <a:spcPct val="0"/>
              </a:spcBef>
              <a:buFont typeface="+mj-lt"/>
              <a:buAutoNum type="arabicPeriod"/>
            </a:pPr>
            <a:r>
              <a:rPr lang="he-IL" altLang="he-IL" sz="2400" u="sng" dirty="0"/>
              <a:t>הנישום הינו תושב ישראל באותה שנת מס</a:t>
            </a:r>
            <a:r>
              <a:rPr lang="he-IL" altLang="he-IL" sz="2400" dirty="0"/>
              <a:t> </a:t>
            </a:r>
            <a:r>
              <a:rPr lang="he-IL" altLang="he-IL" sz="2000" dirty="0"/>
              <a:t>- (סעיף 200(ב)).</a:t>
            </a:r>
          </a:p>
          <a:p>
            <a:pPr marL="514350" indent="-514350" algn="just">
              <a:lnSpc>
                <a:spcPct val="150000"/>
              </a:lnSpc>
              <a:spcBef>
                <a:spcPct val="0"/>
              </a:spcBef>
              <a:buFont typeface="+mj-lt"/>
              <a:buAutoNum type="arabicPeriod"/>
            </a:pPr>
            <a:r>
              <a:rPr lang="he-IL" altLang="he-IL" sz="2400" u="sng" dirty="0"/>
              <a:t>לא יינתן זיכוי עבור מס ששולם בחו"ל על הכנסה הפטורה בישראל</a:t>
            </a:r>
            <a:r>
              <a:rPr lang="he-IL" altLang="he-IL" sz="2400" dirty="0"/>
              <a:t> </a:t>
            </a:r>
            <a:r>
              <a:rPr lang="he-IL" altLang="he-IL" sz="2000" dirty="0"/>
              <a:t>- (סעיף 201(א)).</a:t>
            </a:r>
            <a:endParaRPr lang="he-IL" altLang="he-IL" sz="2000" b="1" dirty="0"/>
          </a:p>
          <a:p>
            <a:pPr marL="514350" indent="-514350" algn="just">
              <a:lnSpc>
                <a:spcPct val="150000"/>
              </a:lnSpc>
              <a:spcBef>
                <a:spcPct val="0"/>
              </a:spcBef>
              <a:buFont typeface="+mj-lt"/>
              <a:buAutoNum type="arabicPeriod"/>
            </a:pPr>
            <a:r>
              <a:rPr lang="he-IL" altLang="he-IL" sz="2400" u="sng" dirty="0"/>
              <a:t>מי שקיבל הקלה לפי סעיף 163 בשל דיבידנד יראו את ההקלה כמו זיכוי ממס על הכנסות מדיבידנד</a:t>
            </a:r>
            <a:r>
              <a:rPr lang="he-IL" altLang="he-IL" sz="2400" dirty="0"/>
              <a:t> </a:t>
            </a:r>
            <a:r>
              <a:rPr lang="he-IL" altLang="he-IL" sz="2000" dirty="0"/>
              <a:t>- (סעיף 201(ב)).</a:t>
            </a:r>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49</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זיכוי מס זר - התנאים לקבלת הזיכוי</a:t>
            </a:r>
            <a:endParaRPr lang="he-IL" altLang="he-IL" sz="2600" kern="0" dirty="0">
              <a:solidFill>
                <a:srgbClr val="000000"/>
              </a:solidFill>
            </a:endParaRPr>
          </a:p>
        </p:txBody>
      </p:sp>
    </p:spTree>
    <p:extLst>
      <p:ext uri="{BB962C8B-B14F-4D97-AF65-F5344CB8AC3E}">
        <p14:creationId xmlns:p14="http://schemas.microsoft.com/office/powerpoint/2010/main" val="362867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611560" y="1110664"/>
            <a:ext cx="8229600" cy="4929188"/>
          </a:xfrm>
        </p:spPr>
        <p:txBody>
          <a:bodyPr/>
          <a:lstStyle/>
          <a:p>
            <a:pPr marL="0" indent="0" algn="just">
              <a:lnSpc>
                <a:spcPct val="150000"/>
              </a:lnSpc>
              <a:spcBef>
                <a:spcPct val="0"/>
              </a:spcBef>
              <a:buFontTx/>
              <a:buNone/>
            </a:pPr>
            <a:r>
              <a:rPr lang="he-IL" altLang="he-IL" sz="2200" dirty="0"/>
              <a:t>סעיף 4א לפקודה מסדיר את מקום הפקת ההכנסה </a:t>
            </a:r>
            <a:r>
              <a:rPr lang="he-IL" altLang="he-IL" sz="2200" dirty="0" err="1"/>
              <a:t>פירותית</a:t>
            </a:r>
            <a:r>
              <a:rPr lang="he-IL" altLang="he-IL" sz="2200" dirty="0"/>
              <a:t> - בארץ או בחו"ל.</a:t>
            </a:r>
          </a:p>
          <a:p>
            <a:pPr marL="0" indent="0" algn="just">
              <a:lnSpc>
                <a:spcPct val="150000"/>
              </a:lnSpc>
              <a:spcBef>
                <a:spcPct val="0"/>
              </a:spcBef>
              <a:buFontTx/>
              <a:buNone/>
            </a:pPr>
            <a:r>
              <a:rPr lang="he-IL" altLang="he-IL" sz="2200" dirty="0"/>
              <a:t>בהתאמה, סעיף 89(ב)(3) מסדיר את מקום הפקת רווח הון ממכירת נכסים או מניות.</a:t>
            </a:r>
          </a:p>
          <a:p>
            <a:pPr marL="0" indent="0" algn="just">
              <a:lnSpc>
                <a:spcPct val="150000"/>
              </a:lnSpc>
              <a:spcBef>
                <a:spcPct val="0"/>
              </a:spcBef>
              <a:buFontTx/>
              <a:buNone/>
            </a:pPr>
            <a:endParaRPr lang="he-IL" altLang="he-IL" sz="2200" dirty="0"/>
          </a:p>
          <a:p>
            <a:pPr algn="just">
              <a:lnSpc>
                <a:spcPct val="150000"/>
              </a:lnSpc>
              <a:spcBef>
                <a:spcPct val="0"/>
              </a:spcBef>
              <a:buFontTx/>
              <a:buChar char="•"/>
            </a:pPr>
            <a:endParaRPr lang="he-IL" altLang="he-IL" sz="2000" dirty="0"/>
          </a:p>
          <a:p>
            <a:pPr marL="0" indent="0" algn="just">
              <a:lnSpc>
                <a:spcPct val="150000"/>
              </a:lnSpc>
              <a:spcBef>
                <a:spcPct val="0"/>
              </a:spcBef>
              <a:buFontTx/>
              <a:buNone/>
            </a:pPr>
            <a:endParaRPr lang="he-IL" altLang="he-IL" sz="2400" dirty="0"/>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5</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9525"/>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מקום הפקת ההכנסה - סעיף 4א</a:t>
            </a:r>
            <a:endParaRPr lang="he-IL" altLang="he-IL" sz="2600" kern="0" dirty="0">
              <a:solidFill>
                <a:srgbClr val="000000"/>
              </a:solidFill>
            </a:endParaRPr>
          </a:p>
        </p:txBody>
      </p:sp>
    </p:spTree>
    <p:extLst>
      <p:ext uri="{BB962C8B-B14F-4D97-AF65-F5344CB8AC3E}">
        <p14:creationId xmlns:p14="http://schemas.microsoft.com/office/powerpoint/2010/main" val="2136378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468313" y="1076022"/>
            <a:ext cx="8300715" cy="4929187"/>
          </a:xfrm>
        </p:spPr>
        <p:txBody>
          <a:bodyPr/>
          <a:lstStyle/>
          <a:p>
            <a:pPr marL="0" indent="0" algn="just">
              <a:lnSpc>
                <a:spcPct val="150000"/>
              </a:lnSpc>
              <a:spcBef>
                <a:spcPct val="0"/>
              </a:spcBef>
              <a:buNone/>
            </a:pPr>
            <a:r>
              <a:rPr lang="he-IL" altLang="he-IL" sz="2200" dirty="0"/>
              <a:t>השיטה למתן זיכוי ממס מבוססת על סיווג ההכנסות בחו"ל לפי </a:t>
            </a:r>
            <a:r>
              <a:rPr lang="he-IL" altLang="he-IL" sz="2200" b="1" dirty="0"/>
              <a:t>"שיטת הסלים". </a:t>
            </a:r>
          </a:p>
          <a:p>
            <a:pPr marL="0" indent="0" algn="just">
              <a:lnSpc>
                <a:spcPct val="150000"/>
              </a:lnSpc>
              <a:spcBef>
                <a:spcPct val="0"/>
              </a:spcBef>
              <a:buNone/>
            </a:pPr>
            <a:r>
              <a:rPr lang="he-IL" altLang="he-IL" sz="2200" dirty="0"/>
              <a:t>כל ההכנסות של הנישום מסווגות למקורות הכנסה המכונים "סלים" ובכל "סל" יכללו רק את ההכנסות שהופקו בחו"ל מאותו מקור.</a:t>
            </a:r>
          </a:p>
          <a:p>
            <a:pPr marL="0" indent="0" algn="just">
              <a:lnSpc>
                <a:spcPct val="150000"/>
              </a:lnSpc>
              <a:spcBef>
                <a:spcPct val="0"/>
              </a:spcBef>
              <a:buNone/>
            </a:pPr>
            <a:r>
              <a:rPr lang="he-IL" altLang="he-IL" sz="2200" dirty="0"/>
              <a:t>ניתן לקזז מיסי חוץ ששולמו על הכנסה הכלולה ב"סל" רק כנגד מיסים ששולמו בישראל על הכנסות מאותו ה"סל".</a:t>
            </a:r>
          </a:p>
          <a:p>
            <a:pPr marL="0" indent="0" algn="just">
              <a:lnSpc>
                <a:spcPct val="150000"/>
              </a:lnSpc>
              <a:spcBef>
                <a:spcPct val="0"/>
              </a:spcBef>
              <a:buNone/>
            </a:pPr>
            <a:r>
              <a:rPr lang="he-IL" altLang="he-IL" sz="2200" dirty="0"/>
              <a:t>הכנסות מאותו מקור החייבות בשיעורי מס שונים - יחושבו ב"סלים" נפרדים.</a:t>
            </a:r>
          </a:p>
          <a:p>
            <a:pPr marL="0" indent="0" algn="just">
              <a:lnSpc>
                <a:spcPct val="150000"/>
              </a:lnSpc>
              <a:spcBef>
                <a:spcPct val="0"/>
              </a:spcBef>
              <a:buNone/>
            </a:pPr>
            <a:r>
              <a:rPr lang="he-IL" altLang="he-IL" sz="2200" dirty="0"/>
              <a:t>מיסי החוץ יתורגמו לש"ח (לפי תקנות ההמרה). את הסכום המתורגם יזוכה מהמס הישראלי.</a:t>
            </a:r>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50</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זיכוי מס זר - אופן מתן הזיכוי</a:t>
            </a:r>
            <a:endParaRPr lang="he-IL" altLang="he-IL" sz="2600" kern="0" dirty="0">
              <a:solidFill>
                <a:srgbClr val="000000"/>
              </a:solidFill>
            </a:endParaRPr>
          </a:p>
        </p:txBody>
      </p:sp>
    </p:spTree>
    <p:extLst>
      <p:ext uri="{BB962C8B-B14F-4D97-AF65-F5344CB8AC3E}">
        <p14:creationId xmlns:p14="http://schemas.microsoft.com/office/powerpoint/2010/main" val="392090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798830"/>
            <a:ext cx="7725420" cy="4929187"/>
          </a:xfrm>
        </p:spPr>
        <p:txBody>
          <a:bodyPr/>
          <a:lstStyle/>
          <a:p>
            <a:pPr marL="0" indent="0" algn="just">
              <a:lnSpc>
                <a:spcPct val="150000"/>
              </a:lnSpc>
              <a:spcBef>
                <a:spcPct val="0"/>
              </a:spcBef>
              <a:buNone/>
            </a:pPr>
            <a:r>
              <a:rPr lang="he-IL" altLang="he-IL" sz="2400" b="1" dirty="0"/>
              <a:t>הזיכוי הינו </a:t>
            </a:r>
            <a:r>
              <a:rPr lang="he-IL" altLang="he-IL" sz="2400" b="1" u="sng" dirty="0"/>
              <a:t>הנמוך</a:t>
            </a:r>
            <a:r>
              <a:rPr lang="he-IL" altLang="he-IL" sz="2400" b="1" dirty="0"/>
              <a:t> מבין:</a:t>
            </a:r>
          </a:p>
          <a:p>
            <a:pPr marL="457200" indent="-457200" algn="just">
              <a:lnSpc>
                <a:spcPct val="150000"/>
              </a:lnSpc>
              <a:spcBef>
                <a:spcPct val="0"/>
              </a:spcBef>
              <a:buFont typeface="+mj-lt"/>
              <a:buAutoNum type="arabicPeriod"/>
            </a:pPr>
            <a:r>
              <a:rPr lang="he-IL" altLang="he-IL" sz="3000" dirty="0"/>
              <a:t>המס </a:t>
            </a:r>
            <a:r>
              <a:rPr lang="he-IL" altLang="he-IL" sz="3000" u="sng" dirty="0"/>
              <a:t>ששולם בפועל</a:t>
            </a:r>
            <a:r>
              <a:rPr lang="he-IL" altLang="he-IL" sz="3000" dirty="0"/>
              <a:t> בחו"ל.</a:t>
            </a:r>
          </a:p>
          <a:p>
            <a:pPr marL="457200" indent="-457200" algn="just">
              <a:lnSpc>
                <a:spcPct val="150000"/>
              </a:lnSpc>
              <a:spcBef>
                <a:spcPct val="0"/>
              </a:spcBef>
              <a:buFont typeface="+mj-lt"/>
              <a:buAutoNum type="arabicPeriod"/>
            </a:pPr>
            <a:r>
              <a:rPr lang="he-IL" altLang="he-IL" sz="3000" u="sng" dirty="0"/>
              <a:t>תקרת הזיכוי</a:t>
            </a:r>
            <a:r>
              <a:rPr lang="he-IL" altLang="he-IL" sz="3000" dirty="0"/>
              <a:t> - המס המחושב בישראל על ההכנסה שהופקה בחו"ל.</a:t>
            </a:r>
          </a:p>
          <a:p>
            <a:pPr marL="0" indent="0" algn="just">
              <a:lnSpc>
                <a:spcPct val="150000"/>
              </a:lnSpc>
              <a:spcBef>
                <a:spcPct val="0"/>
              </a:spcBef>
              <a:buNone/>
            </a:pPr>
            <a:endParaRPr lang="he-IL" altLang="he-IL" sz="1400" dirty="0"/>
          </a:p>
          <a:p>
            <a:pPr marL="0" indent="0" algn="just">
              <a:lnSpc>
                <a:spcPct val="150000"/>
              </a:lnSpc>
              <a:spcBef>
                <a:spcPct val="0"/>
              </a:spcBef>
              <a:buNone/>
            </a:pPr>
            <a:r>
              <a:rPr lang="he-IL" altLang="he-IL" sz="2600" dirty="0"/>
              <a:t>סעיף 205א קובע, כי עודף זיכוי ניתן להעברה לחמש השנים הבאות כנגד הכנסות שיופקו </a:t>
            </a:r>
            <a:r>
              <a:rPr lang="he-IL" altLang="he-IL" sz="2600" u="sng" dirty="0"/>
              <a:t>מחוץ לישראל</a:t>
            </a:r>
            <a:r>
              <a:rPr lang="he-IL" altLang="he-IL" sz="2600" dirty="0"/>
              <a:t> מאותו "סל" הכנסות בלבד.</a:t>
            </a:r>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51</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0"/>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204 - סכום הזיכוי ממס הכנסה ליחיד</a:t>
            </a:r>
            <a:endParaRPr lang="he-IL" altLang="he-IL" sz="2600" kern="0" dirty="0">
              <a:solidFill>
                <a:srgbClr val="000000"/>
              </a:solidFill>
            </a:endParaRPr>
          </a:p>
        </p:txBody>
      </p:sp>
    </p:spTree>
    <p:extLst>
      <p:ext uri="{BB962C8B-B14F-4D97-AF65-F5344CB8AC3E}">
        <p14:creationId xmlns:p14="http://schemas.microsoft.com/office/powerpoint/2010/main" val="3515386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802047" y="788882"/>
            <a:ext cx="8009401" cy="4929187"/>
          </a:xfrm>
        </p:spPr>
        <p:txBody>
          <a:bodyPr/>
          <a:lstStyle/>
          <a:p>
            <a:pPr marL="457200" indent="-457200" algn="just">
              <a:lnSpc>
                <a:spcPct val="150000"/>
              </a:lnSpc>
              <a:spcBef>
                <a:spcPct val="0"/>
              </a:spcBef>
              <a:buFont typeface="+mj-cs"/>
              <a:buAutoNum type="hebrew2Minus"/>
            </a:pPr>
            <a:r>
              <a:rPr lang="he-IL" altLang="he-IL" sz="2400" b="1" dirty="0"/>
              <a:t>תקרת הזיכוי להכנסות החייבות בשיעור מס מיוחד </a:t>
            </a:r>
            <a:r>
              <a:rPr lang="he-IL" altLang="he-IL" sz="2400" dirty="0"/>
              <a:t>– </a:t>
            </a:r>
            <a:r>
              <a:rPr lang="he-IL" altLang="he-IL" sz="2200" dirty="0"/>
              <a:t>תחושב בהתאם לחבות המס שחלה בישראל על ההכנסה מאותו מקור.</a:t>
            </a:r>
          </a:p>
          <a:p>
            <a:pPr marL="0" indent="0" algn="just">
              <a:lnSpc>
                <a:spcPct val="150000"/>
              </a:lnSpc>
              <a:spcBef>
                <a:spcPct val="0"/>
              </a:spcBef>
              <a:buNone/>
            </a:pPr>
            <a:r>
              <a:rPr lang="he-IL" altLang="he-IL" sz="2000" u="sng" dirty="0"/>
              <a:t>דוגמא</a:t>
            </a:r>
            <a:r>
              <a:rPr lang="he-IL" altLang="he-IL" sz="2000" dirty="0"/>
              <a:t> - הכנסה מדיבידנד מיפן 5,000 ש"ח, אחזקה 5%, ניכוי במקור 30%. הכנסה מדיבידנד מארה"ב 8,000 ש"ח, אחזקה 8%, ניכוי במקור 10%:</a:t>
            </a:r>
          </a:p>
          <a:p>
            <a:pPr marL="0" indent="0" algn="just">
              <a:lnSpc>
                <a:spcPct val="150000"/>
              </a:lnSpc>
              <a:spcBef>
                <a:spcPct val="0"/>
              </a:spcBef>
              <a:buNone/>
            </a:pPr>
            <a:endParaRPr lang="he-IL" altLang="he-IL" sz="2000" dirty="0"/>
          </a:p>
          <a:p>
            <a:pPr marL="0" indent="0" algn="just">
              <a:lnSpc>
                <a:spcPct val="150000"/>
              </a:lnSpc>
              <a:spcBef>
                <a:spcPct val="0"/>
              </a:spcBef>
              <a:buNone/>
            </a:pPr>
            <a:endParaRPr lang="he-IL" altLang="he-IL" sz="2400" dirty="0"/>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52</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חישוב תקרת הזיכוי</a:t>
            </a:r>
            <a:endParaRPr lang="he-IL" altLang="he-IL" sz="2600" kern="0" dirty="0">
              <a:solidFill>
                <a:srgbClr val="000000"/>
              </a:solidFill>
            </a:endParaRPr>
          </a:p>
        </p:txBody>
      </p:sp>
      <p:graphicFrame>
        <p:nvGraphicFramePr>
          <p:cNvPr id="3" name="טבלה 2">
            <a:extLst>
              <a:ext uri="{FF2B5EF4-FFF2-40B4-BE49-F238E27FC236}">
                <a16:creationId xmlns:a16="http://schemas.microsoft.com/office/drawing/2014/main" id="{7FB1F91D-CC87-416F-A679-BEAD08CC9138}"/>
              </a:ext>
            </a:extLst>
          </p:cNvPr>
          <p:cNvGraphicFramePr>
            <a:graphicFrameLocks noGrp="1"/>
          </p:cNvGraphicFramePr>
          <p:nvPr>
            <p:extLst>
              <p:ext uri="{D42A27DB-BD31-4B8C-83A1-F6EECF244321}">
                <p14:modId xmlns:p14="http://schemas.microsoft.com/office/powerpoint/2010/main" val="868464576"/>
              </p:ext>
            </p:extLst>
          </p:nvPr>
        </p:nvGraphicFramePr>
        <p:xfrm>
          <a:off x="802047" y="2826608"/>
          <a:ext cx="8009401" cy="2930967"/>
        </p:xfrm>
        <a:graphic>
          <a:graphicData uri="http://schemas.openxmlformats.org/drawingml/2006/table">
            <a:tbl>
              <a:tblPr rtl="1" firstRow="1" bandRow="1">
                <a:tableStyleId>{93296810-A885-4BE3-A3E7-6D5BEEA58F35}</a:tableStyleId>
              </a:tblPr>
              <a:tblGrid>
                <a:gridCol w="3875588">
                  <a:extLst>
                    <a:ext uri="{9D8B030D-6E8A-4147-A177-3AD203B41FA5}">
                      <a16:colId xmlns:a16="http://schemas.microsoft.com/office/drawing/2014/main" val="1959388683"/>
                    </a:ext>
                  </a:extLst>
                </a:gridCol>
                <a:gridCol w="1464012">
                  <a:extLst>
                    <a:ext uri="{9D8B030D-6E8A-4147-A177-3AD203B41FA5}">
                      <a16:colId xmlns:a16="http://schemas.microsoft.com/office/drawing/2014/main" val="1525452552"/>
                    </a:ext>
                  </a:extLst>
                </a:gridCol>
                <a:gridCol w="2669801">
                  <a:extLst>
                    <a:ext uri="{9D8B030D-6E8A-4147-A177-3AD203B41FA5}">
                      <a16:colId xmlns:a16="http://schemas.microsoft.com/office/drawing/2014/main" val="4164760809"/>
                    </a:ext>
                  </a:extLst>
                </a:gridCol>
              </a:tblGrid>
              <a:tr h="318577">
                <a:tc>
                  <a:txBody>
                    <a:bodyPr/>
                    <a:lstStyle/>
                    <a:p>
                      <a:pPr algn="ctr" rtl="1"/>
                      <a:r>
                        <a:rPr lang="he-IL" sz="1500" dirty="0"/>
                        <a:t>סעיף</a:t>
                      </a:r>
                    </a:p>
                  </a:txBody>
                  <a:tcPr/>
                </a:tc>
                <a:tc>
                  <a:txBody>
                    <a:bodyPr/>
                    <a:lstStyle/>
                    <a:p>
                      <a:pPr algn="ctr" rtl="1"/>
                      <a:r>
                        <a:rPr lang="he-IL" sz="1500" dirty="0"/>
                        <a:t>סכום</a:t>
                      </a:r>
                    </a:p>
                  </a:txBody>
                  <a:tcPr/>
                </a:tc>
                <a:tc>
                  <a:txBody>
                    <a:bodyPr/>
                    <a:lstStyle/>
                    <a:p>
                      <a:pPr algn="ctr" rtl="1"/>
                      <a:r>
                        <a:rPr lang="he-IL" sz="1500" dirty="0"/>
                        <a:t>הערות</a:t>
                      </a:r>
                    </a:p>
                  </a:txBody>
                  <a:tcPr/>
                </a:tc>
                <a:extLst>
                  <a:ext uri="{0D108BD9-81ED-4DB2-BD59-A6C34878D82A}">
                    <a16:rowId xmlns:a16="http://schemas.microsoft.com/office/drawing/2014/main" val="516350993"/>
                  </a:ext>
                </a:extLst>
              </a:tr>
              <a:tr h="550269">
                <a:tc>
                  <a:txBody>
                    <a:bodyPr/>
                    <a:lstStyle/>
                    <a:p>
                      <a:pPr rtl="1"/>
                      <a:r>
                        <a:rPr lang="he-IL" sz="1500" dirty="0"/>
                        <a:t>סך הכנסות מסל 2(4) דיבידנד החייבות במס בישראל</a:t>
                      </a:r>
                    </a:p>
                  </a:txBody>
                  <a:tcPr/>
                </a:tc>
                <a:tc>
                  <a:txBody>
                    <a:bodyPr/>
                    <a:lstStyle/>
                    <a:p>
                      <a:pPr algn="ctr" rtl="1"/>
                      <a:r>
                        <a:rPr lang="he-IL" sz="1500" dirty="0"/>
                        <a:t>13,000</a:t>
                      </a:r>
                    </a:p>
                  </a:txBody>
                  <a:tcPr/>
                </a:tc>
                <a:tc>
                  <a:txBody>
                    <a:bodyPr/>
                    <a:lstStyle/>
                    <a:p>
                      <a:pPr rtl="1"/>
                      <a:r>
                        <a:rPr lang="en-US" sz="1500" dirty="0"/>
                        <a:t>5,000+8,000=</a:t>
                      </a:r>
                      <a:endParaRPr lang="he-IL" sz="1500" dirty="0"/>
                    </a:p>
                  </a:txBody>
                  <a:tcPr/>
                </a:tc>
                <a:extLst>
                  <a:ext uri="{0D108BD9-81ED-4DB2-BD59-A6C34878D82A}">
                    <a16:rowId xmlns:a16="http://schemas.microsoft.com/office/drawing/2014/main" val="466945861"/>
                  </a:ext>
                </a:extLst>
              </a:tr>
              <a:tr h="550269">
                <a:tc>
                  <a:txBody>
                    <a:bodyPr/>
                    <a:lstStyle/>
                    <a:p>
                      <a:pPr rtl="1"/>
                      <a:r>
                        <a:rPr lang="he-IL" sz="1500" dirty="0"/>
                        <a:t>מס מחושב בישראל 25% (תקרת הזיכוי)</a:t>
                      </a:r>
                    </a:p>
                  </a:txBody>
                  <a:tcPr/>
                </a:tc>
                <a:tc>
                  <a:txBody>
                    <a:bodyPr/>
                    <a:lstStyle/>
                    <a:p>
                      <a:pPr algn="ctr" rtl="1"/>
                      <a:r>
                        <a:rPr lang="he-IL" sz="1500" dirty="0"/>
                        <a:t>3,250</a:t>
                      </a:r>
                    </a:p>
                  </a:txBody>
                  <a:tcPr/>
                </a:tc>
                <a:tc>
                  <a:txBody>
                    <a:bodyPr/>
                    <a:lstStyle/>
                    <a:p>
                      <a:pPr rtl="1"/>
                      <a:r>
                        <a:rPr lang="en-US" sz="1500" dirty="0"/>
                        <a:t>25%*13,000=</a:t>
                      </a:r>
                      <a:endParaRPr lang="he-IL" sz="1500" dirty="0"/>
                    </a:p>
                  </a:txBody>
                  <a:tcPr/>
                </a:tc>
                <a:extLst>
                  <a:ext uri="{0D108BD9-81ED-4DB2-BD59-A6C34878D82A}">
                    <a16:rowId xmlns:a16="http://schemas.microsoft.com/office/drawing/2014/main" val="1573454601"/>
                  </a:ext>
                </a:extLst>
              </a:tr>
              <a:tr h="318577">
                <a:tc>
                  <a:txBody>
                    <a:bodyPr/>
                    <a:lstStyle/>
                    <a:p>
                      <a:pPr rtl="1"/>
                      <a:r>
                        <a:rPr lang="he-IL" sz="1500" dirty="0"/>
                        <a:t>מס ששולם בחו"ל</a:t>
                      </a:r>
                    </a:p>
                  </a:txBody>
                  <a:tcPr/>
                </a:tc>
                <a:tc>
                  <a:txBody>
                    <a:bodyPr/>
                    <a:lstStyle/>
                    <a:p>
                      <a:pPr algn="ctr" rtl="1"/>
                      <a:r>
                        <a:rPr lang="he-IL" sz="1500" dirty="0"/>
                        <a:t>2,300</a:t>
                      </a:r>
                    </a:p>
                  </a:txBody>
                  <a:tcPr/>
                </a:tc>
                <a:tc>
                  <a:txBody>
                    <a:bodyPr/>
                    <a:lstStyle/>
                    <a:p>
                      <a:pPr rtl="1"/>
                      <a:r>
                        <a:rPr lang="en-US" sz="1500" dirty="0"/>
                        <a:t>30%*5,000+10%*8,000=</a:t>
                      </a:r>
                      <a:endParaRPr lang="he-IL" sz="1500" dirty="0"/>
                    </a:p>
                  </a:txBody>
                  <a:tcPr/>
                </a:tc>
                <a:extLst>
                  <a:ext uri="{0D108BD9-81ED-4DB2-BD59-A6C34878D82A}">
                    <a16:rowId xmlns:a16="http://schemas.microsoft.com/office/drawing/2014/main" val="3855114184"/>
                  </a:ext>
                </a:extLst>
              </a:tr>
              <a:tr h="550269">
                <a:tc>
                  <a:txBody>
                    <a:bodyPr/>
                    <a:lstStyle/>
                    <a:p>
                      <a:pPr rtl="1"/>
                      <a:r>
                        <a:rPr lang="he-IL" sz="1500" dirty="0"/>
                        <a:t>זיכוי ממס</a:t>
                      </a:r>
                    </a:p>
                  </a:txBody>
                  <a:tcPr/>
                </a:tc>
                <a:tc>
                  <a:txBody>
                    <a:bodyPr/>
                    <a:lstStyle/>
                    <a:p>
                      <a:pPr algn="ctr" rtl="1"/>
                      <a:r>
                        <a:rPr lang="he-IL" sz="1500" dirty="0"/>
                        <a:t>2,300</a:t>
                      </a:r>
                    </a:p>
                  </a:txBody>
                  <a:tcPr/>
                </a:tc>
                <a:tc>
                  <a:txBody>
                    <a:bodyPr/>
                    <a:lstStyle/>
                    <a:p>
                      <a:pPr rtl="1"/>
                      <a:r>
                        <a:rPr lang="he-IL" sz="1500" dirty="0"/>
                        <a:t>המס ששולם בחו"ל עד לגובה התקרה</a:t>
                      </a:r>
                    </a:p>
                  </a:txBody>
                  <a:tcPr/>
                </a:tc>
                <a:extLst>
                  <a:ext uri="{0D108BD9-81ED-4DB2-BD59-A6C34878D82A}">
                    <a16:rowId xmlns:a16="http://schemas.microsoft.com/office/drawing/2014/main" val="1327849288"/>
                  </a:ext>
                </a:extLst>
              </a:tr>
              <a:tr h="318577">
                <a:tc>
                  <a:txBody>
                    <a:bodyPr/>
                    <a:lstStyle/>
                    <a:p>
                      <a:pPr rtl="1"/>
                      <a:r>
                        <a:rPr lang="he-IL" sz="1500" dirty="0"/>
                        <a:t>מס לתשלום</a:t>
                      </a:r>
                    </a:p>
                  </a:txBody>
                  <a:tcPr/>
                </a:tc>
                <a:tc>
                  <a:txBody>
                    <a:bodyPr/>
                    <a:lstStyle/>
                    <a:p>
                      <a:pPr algn="ctr" rtl="1"/>
                      <a:r>
                        <a:rPr lang="he-IL" sz="1500" dirty="0"/>
                        <a:t>950</a:t>
                      </a:r>
                    </a:p>
                  </a:txBody>
                  <a:tcPr/>
                </a:tc>
                <a:tc>
                  <a:txBody>
                    <a:bodyPr/>
                    <a:lstStyle/>
                    <a:p>
                      <a:pPr rtl="1"/>
                      <a:r>
                        <a:rPr lang="he-IL" sz="1500" dirty="0"/>
                        <a:t>(תקרת הזיכוי פחות זיכוי ממס)</a:t>
                      </a:r>
                    </a:p>
                  </a:txBody>
                  <a:tcPr/>
                </a:tc>
                <a:extLst>
                  <a:ext uri="{0D108BD9-81ED-4DB2-BD59-A6C34878D82A}">
                    <a16:rowId xmlns:a16="http://schemas.microsoft.com/office/drawing/2014/main" val="597061976"/>
                  </a:ext>
                </a:extLst>
              </a:tr>
              <a:tr h="318577">
                <a:tc>
                  <a:txBody>
                    <a:bodyPr/>
                    <a:lstStyle/>
                    <a:p>
                      <a:pPr rtl="1"/>
                      <a:r>
                        <a:rPr lang="he-IL" sz="1500" dirty="0"/>
                        <a:t>עודף זיכוי</a:t>
                      </a:r>
                    </a:p>
                  </a:txBody>
                  <a:tcPr/>
                </a:tc>
                <a:tc>
                  <a:txBody>
                    <a:bodyPr/>
                    <a:lstStyle/>
                    <a:p>
                      <a:pPr algn="ctr" rtl="1"/>
                      <a:r>
                        <a:rPr lang="he-IL" sz="1500" dirty="0"/>
                        <a:t>0</a:t>
                      </a:r>
                    </a:p>
                  </a:txBody>
                  <a:tcPr/>
                </a:tc>
                <a:tc>
                  <a:txBody>
                    <a:bodyPr/>
                    <a:lstStyle/>
                    <a:p>
                      <a:pPr rtl="1"/>
                      <a:endParaRPr lang="he-IL" sz="1500" dirty="0"/>
                    </a:p>
                  </a:txBody>
                  <a:tcPr/>
                </a:tc>
                <a:extLst>
                  <a:ext uri="{0D108BD9-81ED-4DB2-BD59-A6C34878D82A}">
                    <a16:rowId xmlns:a16="http://schemas.microsoft.com/office/drawing/2014/main" val="3871313408"/>
                  </a:ext>
                </a:extLst>
              </a:tr>
            </a:tbl>
          </a:graphicData>
        </a:graphic>
      </p:graphicFrame>
    </p:spTree>
    <p:extLst>
      <p:ext uri="{BB962C8B-B14F-4D97-AF65-F5344CB8AC3E}">
        <p14:creationId xmlns:p14="http://schemas.microsoft.com/office/powerpoint/2010/main" val="2634370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86028" y="788882"/>
            <a:ext cx="7725420" cy="4929187"/>
          </a:xfrm>
        </p:spPr>
        <p:txBody>
          <a:bodyPr/>
          <a:lstStyle/>
          <a:p>
            <a:pPr marL="457200" indent="-457200" algn="just">
              <a:lnSpc>
                <a:spcPct val="150000"/>
              </a:lnSpc>
              <a:spcBef>
                <a:spcPct val="0"/>
              </a:spcBef>
              <a:buFont typeface="+mj-cs"/>
              <a:buAutoNum type="hebrew2Minus" startAt="2"/>
            </a:pPr>
            <a:r>
              <a:rPr lang="he-IL" altLang="he-IL" sz="2400" b="1" dirty="0"/>
              <a:t>תקרת הזיכוי החייבת בארץ בשיעור מס שולי - בהתאם לסעיף 121. </a:t>
            </a:r>
          </a:p>
          <a:p>
            <a:pPr marL="0" indent="0" algn="just">
              <a:lnSpc>
                <a:spcPct val="150000"/>
              </a:lnSpc>
              <a:spcBef>
                <a:spcPct val="0"/>
              </a:spcBef>
              <a:buNone/>
            </a:pPr>
            <a:r>
              <a:rPr lang="he-IL" altLang="he-IL" sz="2400" b="1" u="sng" dirty="0"/>
              <a:t>תקרת הזיכוי תחושב כך</a:t>
            </a:r>
            <a:r>
              <a:rPr lang="he-IL" altLang="he-IL" sz="2400" dirty="0"/>
              <a:t>: </a:t>
            </a:r>
          </a:p>
          <a:p>
            <a:pPr marL="0" indent="0" algn="just">
              <a:lnSpc>
                <a:spcPct val="150000"/>
              </a:lnSpc>
              <a:spcBef>
                <a:spcPct val="0"/>
              </a:spcBef>
              <a:buNone/>
            </a:pPr>
            <a:r>
              <a:rPr lang="he-IL" altLang="he-IL" sz="2400" dirty="0"/>
              <a:t>הכנסה בחו"ל * שיעור המס המשוקלל על ההכנסות הרגילות.</a:t>
            </a:r>
          </a:p>
          <a:p>
            <a:pPr marL="0" indent="0" algn="just">
              <a:lnSpc>
                <a:spcPct val="150000"/>
              </a:lnSpc>
              <a:spcBef>
                <a:spcPct val="0"/>
              </a:spcBef>
              <a:buNone/>
            </a:pPr>
            <a:endParaRPr lang="he-IL" altLang="he-IL" sz="1000" u="sng" dirty="0"/>
          </a:p>
          <a:p>
            <a:pPr marL="0" indent="0" algn="just">
              <a:lnSpc>
                <a:spcPct val="150000"/>
              </a:lnSpc>
              <a:spcBef>
                <a:spcPct val="0"/>
              </a:spcBef>
              <a:buNone/>
            </a:pPr>
            <a:r>
              <a:rPr lang="he-IL" altLang="he-IL" sz="2400" b="1" u="sng" dirty="0"/>
              <a:t>שיעור המס המשוקלל</a:t>
            </a:r>
            <a:r>
              <a:rPr lang="he-IL" altLang="he-IL" sz="2400" dirty="0"/>
              <a:t>:</a:t>
            </a:r>
          </a:p>
          <a:p>
            <a:pPr marL="0" indent="0" algn="ctr">
              <a:spcBef>
                <a:spcPct val="0"/>
              </a:spcBef>
              <a:buNone/>
            </a:pPr>
            <a:r>
              <a:rPr lang="he-IL" altLang="he-IL" sz="2300" u="sng" dirty="0"/>
              <a:t>המס בישראל על הכנסות מישראל שחויבו במס שולי</a:t>
            </a:r>
          </a:p>
          <a:p>
            <a:pPr marL="0" indent="0" algn="ctr">
              <a:spcBef>
                <a:spcPct val="0"/>
              </a:spcBef>
              <a:buNone/>
            </a:pPr>
            <a:r>
              <a:rPr lang="he-IL" altLang="he-IL" sz="2300" dirty="0"/>
              <a:t>סך כל ההכנסות מישראל ומחו"ל החייבות במס שולי</a:t>
            </a:r>
          </a:p>
          <a:p>
            <a:pPr marL="0" indent="0" algn="just">
              <a:lnSpc>
                <a:spcPct val="150000"/>
              </a:lnSpc>
              <a:spcBef>
                <a:spcPct val="0"/>
              </a:spcBef>
              <a:buNone/>
            </a:pPr>
            <a:endParaRPr lang="he-IL" altLang="he-IL" sz="2000" dirty="0"/>
          </a:p>
          <a:p>
            <a:pPr marL="0" indent="0" algn="just">
              <a:lnSpc>
                <a:spcPct val="150000"/>
              </a:lnSpc>
              <a:spcBef>
                <a:spcPct val="0"/>
              </a:spcBef>
              <a:buNone/>
            </a:pPr>
            <a:endParaRPr lang="he-IL" altLang="he-IL" sz="2400" dirty="0"/>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53</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חישוב תקרת הזיכוי - המשך</a:t>
            </a:r>
            <a:endParaRPr lang="he-IL" altLang="he-IL" sz="2600" kern="0" dirty="0">
              <a:solidFill>
                <a:srgbClr val="000000"/>
              </a:solidFill>
            </a:endParaRPr>
          </a:p>
        </p:txBody>
      </p:sp>
    </p:spTree>
    <p:extLst>
      <p:ext uri="{BB962C8B-B14F-4D97-AF65-F5344CB8AC3E}">
        <p14:creationId xmlns:p14="http://schemas.microsoft.com/office/powerpoint/2010/main" val="117952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86028" y="788882"/>
            <a:ext cx="7725420" cy="4929187"/>
          </a:xfrm>
        </p:spPr>
        <p:txBody>
          <a:bodyPr/>
          <a:lstStyle/>
          <a:p>
            <a:pPr marL="0" indent="0" algn="just">
              <a:lnSpc>
                <a:spcPct val="150000"/>
              </a:lnSpc>
              <a:spcBef>
                <a:spcPct val="0"/>
              </a:spcBef>
              <a:buNone/>
            </a:pPr>
            <a:r>
              <a:rPr lang="he-IL" altLang="he-IL" sz="2000" u="sng" dirty="0"/>
              <a:t>דוגמא</a:t>
            </a:r>
            <a:r>
              <a:rPr lang="he-IL" altLang="he-IL" sz="2000" dirty="0"/>
              <a:t> - הכנסה מעסק 200,000 ש"ח, הכנסה ממשכורת בחו"ל 10,000 ש"ח שיעור המס בחו"ל 50%. מס מחושב בישראל לפי סעיף 121 על הכנסה בגובה 210,000 ש"ח - 35,345 ש"ח.</a:t>
            </a:r>
          </a:p>
          <a:p>
            <a:pPr marL="0" indent="0" algn="just">
              <a:lnSpc>
                <a:spcPct val="150000"/>
              </a:lnSpc>
              <a:spcBef>
                <a:spcPct val="0"/>
              </a:spcBef>
              <a:buNone/>
            </a:pPr>
            <a:r>
              <a:rPr lang="he-IL" altLang="he-IL" sz="2000" dirty="0"/>
              <a:t>שיעור המס המשוקלל: 35,345/210,000 = 16.83%*10,000 = 1,683 ש"ח.</a:t>
            </a:r>
          </a:p>
          <a:p>
            <a:pPr marL="0" indent="0" algn="just">
              <a:lnSpc>
                <a:spcPct val="150000"/>
              </a:lnSpc>
              <a:spcBef>
                <a:spcPct val="0"/>
              </a:spcBef>
              <a:buNone/>
            </a:pPr>
            <a:endParaRPr lang="he-IL" altLang="he-IL" sz="2400" dirty="0"/>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54</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חישוב תקרת הזיכוי - המשך</a:t>
            </a:r>
            <a:endParaRPr lang="he-IL" altLang="he-IL" sz="2600" kern="0" dirty="0">
              <a:solidFill>
                <a:srgbClr val="000000"/>
              </a:solidFill>
            </a:endParaRPr>
          </a:p>
        </p:txBody>
      </p:sp>
      <p:graphicFrame>
        <p:nvGraphicFramePr>
          <p:cNvPr id="3" name="טבלה 2">
            <a:extLst>
              <a:ext uri="{FF2B5EF4-FFF2-40B4-BE49-F238E27FC236}">
                <a16:creationId xmlns:a16="http://schemas.microsoft.com/office/drawing/2014/main" id="{7FB1F91D-CC87-416F-A679-BEAD08CC9138}"/>
              </a:ext>
            </a:extLst>
          </p:cNvPr>
          <p:cNvGraphicFramePr>
            <a:graphicFrameLocks noGrp="1"/>
          </p:cNvGraphicFramePr>
          <p:nvPr>
            <p:extLst>
              <p:ext uri="{D42A27DB-BD31-4B8C-83A1-F6EECF244321}">
                <p14:modId xmlns:p14="http://schemas.microsoft.com/office/powerpoint/2010/main" val="1781028010"/>
              </p:ext>
            </p:extLst>
          </p:nvPr>
        </p:nvGraphicFramePr>
        <p:xfrm>
          <a:off x="807796" y="2927360"/>
          <a:ext cx="8009401" cy="2637904"/>
        </p:xfrm>
        <a:graphic>
          <a:graphicData uri="http://schemas.openxmlformats.org/drawingml/2006/table">
            <a:tbl>
              <a:tblPr rtl="1" firstRow="1" bandRow="1">
                <a:tableStyleId>{93296810-A885-4BE3-A3E7-6D5BEEA58F35}</a:tableStyleId>
              </a:tblPr>
              <a:tblGrid>
                <a:gridCol w="3727931">
                  <a:extLst>
                    <a:ext uri="{9D8B030D-6E8A-4147-A177-3AD203B41FA5}">
                      <a16:colId xmlns:a16="http://schemas.microsoft.com/office/drawing/2014/main" val="1959388683"/>
                    </a:ext>
                  </a:extLst>
                </a:gridCol>
                <a:gridCol w="1611669">
                  <a:extLst>
                    <a:ext uri="{9D8B030D-6E8A-4147-A177-3AD203B41FA5}">
                      <a16:colId xmlns:a16="http://schemas.microsoft.com/office/drawing/2014/main" val="1525452552"/>
                    </a:ext>
                  </a:extLst>
                </a:gridCol>
                <a:gridCol w="2669801">
                  <a:extLst>
                    <a:ext uri="{9D8B030D-6E8A-4147-A177-3AD203B41FA5}">
                      <a16:colId xmlns:a16="http://schemas.microsoft.com/office/drawing/2014/main" val="4164760809"/>
                    </a:ext>
                  </a:extLst>
                </a:gridCol>
              </a:tblGrid>
              <a:tr h="0">
                <a:tc>
                  <a:txBody>
                    <a:bodyPr/>
                    <a:lstStyle/>
                    <a:p>
                      <a:pPr rtl="1"/>
                      <a:r>
                        <a:rPr lang="he-IL" sz="1600" dirty="0"/>
                        <a:t>סעיף</a:t>
                      </a:r>
                    </a:p>
                  </a:txBody>
                  <a:tcPr/>
                </a:tc>
                <a:tc>
                  <a:txBody>
                    <a:bodyPr/>
                    <a:lstStyle/>
                    <a:p>
                      <a:pPr rtl="1"/>
                      <a:r>
                        <a:rPr lang="he-IL" sz="1600" dirty="0"/>
                        <a:t>סכום</a:t>
                      </a:r>
                    </a:p>
                  </a:txBody>
                  <a:tcPr/>
                </a:tc>
                <a:tc>
                  <a:txBody>
                    <a:bodyPr/>
                    <a:lstStyle/>
                    <a:p>
                      <a:pPr rtl="1"/>
                      <a:r>
                        <a:rPr lang="he-IL" sz="1600" dirty="0"/>
                        <a:t>הערות</a:t>
                      </a:r>
                    </a:p>
                  </a:txBody>
                  <a:tcPr/>
                </a:tc>
                <a:extLst>
                  <a:ext uri="{0D108BD9-81ED-4DB2-BD59-A6C34878D82A}">
                    <a16:rowId xmlns:a16="http://schemas.microsoft.com/office/drawing/2014/main" val="516350993"/>
                  </a:ext>
                </a:extLst>
              </a:tr>
              <a:tr h="382384">
                <a:tc>
                  <a:txBody>
                    <a:bodyPr/>
                    <a:lstStyle/>
                    <a:p>
                      <a:pPr rtl="1"/>
                      <a:r>
                        <a:rPr lang="he-IL" sz="1600" dirty="0"/>
                        <a:t>סך הכנסות מסל 2(2) שהופקו בחו"ל</a:t>
                      </a:r>
                    </a:p>
                  </a:txBody>
                  <a:tcPr/>
                </a:tc>
                <a:tc>
                  <a:txBody>
                    <a:bodyPr/>
                    <a:lstStyle/>
                    <a:p>
                      <a:pPr rtl="1"/>
                      <a:r>
                        <a:rPr lang="he-IL" sz="1600" dirty="0"/>
                        <a:t>10,000</a:t>
                      </a:r>
                    </a:p>
                  </a:txBody>
                  <a:tcPr/>
                </a:tc>
                <a:tc>
                  <a:txBody>
                    <a:bodyPr/>
                    <a:lstStyle/>
                    <a:p>
                      <a:pPr rtl="1"/>
                      <a:endParaRPr lang="he-IL" sz="1600"/>
                    </a:p>
                  </a:txBody>
                  <a:tcPr/>
                </a:tc>
                <a:extLst>
                  <a:ext uri="{0D108BD9-81ED-4DB2-BD59-A6C34878D82A}">
                    <a16:rowId xmlns:a16="http://schemas.microsoft.com/office/drawing/2014/main" val="466945861"/>
                  </a:ext>
                </a:extLst>
              </a:tr>
              <a:tr h="326206">
                <a:tc>
                  <a:txBody>
                    <a:bodyPr/>
                    <a:lstStyle/>
                    <a:p>
                      <a:pPr rtl="1"/>
                      <a:r>
                        <a:rPr lang="he-IL" sz="1600" dirty="0"/>
                        <a:t>מס מחושב לפי שיעור מס משוקלל </a:t>
                      </a:r>
                    </a:p>
                  </a:txBody>
                  <a:tcPr/>
                </a:tc>
                <a:tc>
                  <a:txBody>
                    <a:bodyPr/>
                    <a:lstStyle/>
                    <a:p>
                      <a:pPr rtl="1"/>
                      <a:r>
                        <a:rPr lang="he-IL" sz="1600" dirty="0"/>
                        <a:t>1,683</a:t>
                      </a:r>
                    </a:p>
                  </a:txBody>
                  <a:tcPr/>
                </a:tc>
                <a:tc>
                  <a:txBody>
                    <a:bodyPr/>
                    <a:lstStyle/>
                    <a:p>
                      <a:pPr rtl="1"/>
                      <a:r>
                        <a:rPr lang="he-IL" sz="1600" dirty="0"/>
                        <a:t>תקרת הזיכוי</a:t>
                      </a:r>
                    </a:p>
                  </a:txBody>
                  <a:tcPr/>
                </a:tc>
                <a:extLst>
                  <a:ext uri="{0D108BD9-81ED-4DB2-BD59-A6C34878D82A}">
                    <a16:rowId xmlns:a16="http://schemas.microsoft.com/office/drawing/2014/main" val="1573454601"/>
                  </a:ext>
                </a:extLst>
              </a:tr>
              <a:tr h="326206">
                <a:tc>
                  <a:txBody>
                    <a:bodyPr/>
                    <a:lstStyle/>
                    <a:p>
                      <a:pPr rtl="1"/>
                      <a:r>
                        <a:rPr lang="he-IL" sz="1600" dirty="0"/>
                        <a:t>מס ששולם בחו"ל</a:t>
                      </a:r>
                    </a:p>
                  </a:txBody>
                  <a:tcPr/>
                </a:tc>
                <a:tc>
                  <a:txBody>
                    <a:bodyPr/>
                    <a:lstStyle/>
                    <a:p>
                      <a:pPr rtl="1"/>
                      <a:r>
                        <a:rPr lang="he-IL" sz="1600" dirty="0"/>
                        <a:t>5,000</a:t>
                      </a:r>
                    </a:p>
                  </a:txBody>
                  <a:tcPr/>
                </a:tc>
                <a:tc>
                  <a:txBody>
                    <a:bodyPr/>
                    <a:lstStyle/>
                    <a:p>
                      <a:pPr rtl="1"/>
                      <a:endParaRPr lang="he-IL" sz="1600" dirty="0"/>
                    </a:p>
                  </a:txBody>
                  <a:tcPr/>
                </a:tc>
                <a:extLst>
                  <a:ext uri="{0D108BD9-81ED-4DB2-BD59-A6C34878D82A}">
                    <a16:rowId xmlns:a16="http://schemas.microsoft.com/office/drawing/2014/main" val="3855114184"/>
                  </a:ext>
                </a:extLst>
              </a:tr>
              <a:tr h="326206">
                <a:tc>
                  <a:txBody>
                    <a:bodyPr/>
                    <a:lstStyle/>
                    <a:p>
                      <a:pPr rtl="1"/>
                      <a:r>
                        <a:rPr lang="he-IL" sz="1600" dirty="0"/>
                        <a:t>זיכוי ממס</a:t>
                      </a:r>
                    </a:p>
                  </a:txBody>
                  <a:tcPr/>
                </a:tc>
                <a:tc>
                  <a:txBody>
                    <a:bodyPr/>
                    <a:lstStyle/>
                    <a:p>
                      <a:pPr rtl="1"/>
                      <a:r>
                        <a:rPr lang="he-IL" sz="1600" dirty="0"/>
                        <a:t>1,683</a:t>
                      </a:r>
                    </a:p>
                  </a:txBody>
                  <a:tcPr/>
                </a:tc>
                <a:tc>
                  <a:txBody>
                    <a:bodyPr/>
                    <a:lstStyle/>
                    <a:p>
                      <a:pPr rtl="1"/>
                      <a:r>
                        <a:rPr lang="he-IL" sz="1600" dirty="0"/>
                        <a:t>המס ששולם בחו"ל עד לגובה התקרה</a:t>
                      </a:r>
                    </a:p>
                  </a:txBody>
                  <a:tcPr/>
                </a:tc>
                <a:extLst>
                  <a:ext uri="{0D108BD9-81ED-4DB2-BD59-A6C34878D82A}">
                    <a16:rowId xmlns:a16="http://schemas.microsoft.com/office/drawing/2014/main" val="1327849288"/>
                  </a:ext>
                </a:extLst>
              </a:tr>
              <a:tr h="326206">
                <a:tc>
                  <a:txBody>
                    <a:bodyPr/>
                    <a:lstStyle/>
                    <a:p>
                      <a:pPr rtl="1"/>
                      <a:r>
                        <a:rPr lang="he-IL" sz="1600" dirty="0"/>
                        <a:t>מס לתשלום</a:t>
                      </a:r>
                    </a:p>
                  </a:txBody>
                  <a:tcPr/>
                </a:tc>
                <a:tc>
                  <a:txBody>
                    <a:bodyPr/>
                    <a:lstStyle/>
                    <a:p>
                      <a:pPr rtl="1"/>
                      <a:r>
                        <a:rPr lang="he-IL" sz="1600" dirty="0"/>
                        <a:t>0</a:t>
                      </a:r>
                    </a:p>
                  </a:txBody>
                  <a:tcPr/>
                </a:tc>
                <a:tc>
                  <a:txBody>
                    <a:bodyPr/>
                    <a:lstStyle/>
                    <a:p>
                      <a:pPr rtl="1"/>
                      <a:r>
                        <a:rPr lang="he-IL" sz="1600" dirty="0"/>
                        <a:t>(תקרת הזיכוי פחות זיכוי ממס)</a:t>
                      </a:r>
                    </a:p>
                  </a:txBody>
                  <a:tcPr/>
                </a:tc>
                <a:extLst>
                  <a:ext uri="{0D108BD9-81ED-4DB2-BD59-A6C34878D82A}">
                    <a16:rowId xmlns:a16="http://schemas.microsoft.com/office/drawing/2014/main" val="597061976"/>
                  </a:ext>
                </a:extLst>
              </a:tr>
              <a:tr h="326206">
                <a:tc>
                  <a:txBody>
                    <a:bodyPr/>
                    <a:lstStyle/>
                    <a:p>
                      <a:pPr rtl="1"/>
                      <a:r>
                        <a:rPr lang="he-IL" sz="1600" dirty="0"/>
                        <a:t>עודף זיכוי מועבר לחמש שנים הבאות</a:t>
                      </a:r>
                    </a:p>
                  </a:txBody>
                  <a:tcPr/>
                </a:tc>
                <a:tc>
                  <a:txBody>
                    <a:bodyPr/>
                    <a:lstStyle/>
                    <a:p>
                      <a:pPr rtl="1"/>
                      <a:r>
                        <a:rPr lang="he-IL" sz="1600" dirty="0"/>
                        <a:t>3,317</a:t>
                      </a:r>
                    </a:p>
                  </a:txBody>
                  <a:tcPr/>
                </a:tc>
                <a:tc>
                  <a:txBody>
                    <a:bodyPr/>
                    <a:lstStyle/>
                    <a:p>
                      <a:pPr rtl="1"/>
                      <a:endParaRPr lang="he-IL" sz="1600" dirty="0"/>
                    </a:p>
                  </a:txBody>
                  <a:tcPr/>
                </a:tc>
                <a:extLst>
                  <a:ext uri="{0D108BD9-81ED-4DB2-BD59-A6C34878D82A}">
                    <a16:rowId xmlns:a16="http://schemas.microsoft.com/office/drawing/2014/main" val="3871313408"/>
                  </a:ext>
                </a:extLst>
              </a:tr>
            </a:tbl>
          </a:graphicData>
        </a:graphic>
      </p:graphicFrame>
    </p:spTree>
    <p:extLst>
      <p:ext uri="{BB962C8B-B14F-4D97-AF65-F5344CB8AC3E}">
        <p14:creationId xmlns:p14="http://schemas.microsoft.com/office/powerpoint/2010/main" val="4262488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86028" y="788882"/>
            <a:ext cx="7725420" cy="4929187"/>
          </a:xfrm>
        </p:spPr>
        <p:txBody>
          <a:bodyPr/>
          <a:lstStyle/>
          <a:p>
            <a:pPr marL="457200" indent="-457200" algn="just">
              <a:lnSpc>
                <a:spcPct val="150000"/>
              </a:lnSpc>
              <a:spcBef>
                <a:spcPct val="0"/>
              </a:spcBef>
              <a:buFont typeface="+mj-cs"/>
              <a:buAutoNum type="hebrew2Minus" startAt="3"/>
            </a:pPr>
            <a:r>
              <a:rPr lang="he-IL" altLang="he-IL" sz="2400" b="1" dirty="0"/>
              <a:t>תקרת הזיכוי להכנסה שחויבה בארץ בהיטל נוסף 3% לפי סעיף 121ב </a:t>
            </a:r>
            <a:r>
              <a:rPr lang="he-IL" altLang="he-IL" sz="2400" dirty="0"/>
              <a:t>- ההיטל הנוסף יתווסף לסכום תקרת הזיכוי באופן יחסי להכנסה שהופקה בחו"ל חלקי סך הכנסות הנישום.</a:t>
            </a:r>
          </a:p>
          <a:p>
            <a:pPr marL="0" indent="0" algn="just">
              <a:lnSpc>
                <a:spcPct val="150000"/>
              </a:lnSpc>
              <a:spcBef>
                <a:spcPct val="0"/>
              </a:spcBef>
              <a:buNone/>
            </a:pPr>
            <a:endParaRPr lang="he-IL" altLang="he-IL" sz="2000" dirty="0"/>
          </a:p>
          <a:p>
            <a:pPr marL="0" indent="0" algn="just">
              <a:lnSpc>
                <a:spcPct val="150000"/>
              </a:lnSpc>
              <a:spcBef>
                <a:spcPct val="0"/>
              </a:spcBef>
              <a:buNone/>
            </a:pPr>
            <a:endParaRPr lang="he-IL" altLang="he-IL" sz="2400" dirty="0"/>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55</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חישוב תקרת הזיכוי - המשך</a:t>
            </a:r>
            <a:endParaRPr lang="he-IL" altLang="he-IL" sz="2600" kern="0" dirty="0">
              <a:solidFill>
                <a:srgbClr val="000000"/>
              </a:solidFill>
            </a:endParaRPr>
          </a:p>
        </p:txBody>
      </p:sp>
    </p:spTree>
    <p:extLst>
      <p:ext uri="{BB962C8B-B14F-4D97-AF65-F5344CB8AC3E}">
        <p14:creationId xmlns:p14="http://schemas.microsoft.com/office/powerpoint/2010/main" val="1637721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1052736"/>
            <a:ext cx="7725420" cy="4929187"/>
          </a:xfrm>
        </p:spPr>
        <p:txBody>
          <a:bodyPr/>
          <a:lstStyle/>
          <a:p>
            <a:pPr marL="0" indent="0" algn="just">
              <a:lnSpc>
                <a:spcPct val="150000"/>
              </a:lnSpc>
              <a:spcBef>
                <a:spcPct val="0"/>
              </a:spcBef>
              <a:buNone/>
            </a:pPr>
            <a:r>
              <a:rPr lang="he-IL" altLang="he-IL" sz="2200" b="1" dirty="0"/>
              <a:t>כאשר חברה תושבת ישראל מקבלת דיבידנד שמקורו בחו"ל, הדיבידנד אינו פטור ממס וישנם מספר מסלולי מיסוי אפשריים:</a:t>
            </a:r>
          </a:p>
          <a:p>
            <a:pPr marL="0" indent="0" algn="just">
              <a:lnSpc>
                <a:spcPct val="150000"/>
              </a:lnSpc>
              <a:spcBef>
                <a:spcPct val="0"/>
              </a:spcBef>
              <a:buNone/>
            </a:pPr>
            <a:endParaRPr lang="he-IL" altLang="he-IL" sz="1600" b="1" u="sng" dirty="0"/>
          </a:p>
          <a:p>
            <a:pPr marL="0" indent="0" algn="just">
              <a:lnSpc>
                <a:spcPct val="150000"/>
              </a:lnSpc>
              <a:spcBef>
                <a:spcPct val="0"/>
              </a:spcBef>
              <a:buNone/>
            </a:pPr>
            <a:r>
              <a:rPr lang="he-IL" altLang="he-IL" sz="2200" b="1" u="sng" dirty="0"/>
              <a:t>מסלול 1 - מס על הדיבידנד המחולק וזיכוי ישיר</a:t>
            </a:r>
            <a:endParaRPr lang="he-IL" altLang="he-IL" sz="2200" u="sng" dirty="0"/>
          </a:p>
          <a:p>
            <a:pPr marL="0" indent="0" algn="just">
              <a:lnSpc>
                <a:spcPct val="150000"/>
              </a:lnSpc>
              <a:spcBef>
                <a:spcPct val="0"/>
              </a:spcBef>
              <a:buNone/>
            </a:pPr>
            <a:r>
              <a:rPr lang="he-IL" altLang="he-IL" sz="2000" u="sng" dirty="0"/>
              <a:t>חיוב במס</a:t>
            </a:r>
            <a:r>
              <a:rPr lang="he-IL" altLang="he-IL" sz="2000" dirty="0"/>
              <a:t>: החברה הישראלית תחויב על הדיבידנד בשיעור מס חברות (כפי שנקבע בתיקון 216).</a:t>
            </a:r>
          </a:p>
          <a:p>
            <a:pPr marL="0" indent="0" algn="just">
              <a:lnSpc>
                <a:spcPct val="150000"/>
              </a:lnSpc>
              <a:spcBef>
                <a:spcPct val="0"/>
              </a:spcBef>
              <a:buNone/>
            </a:pPr>
            <a:r>
              <a:rPr lang="he-IL" altLang="he-IL" sz="2000" u="sng" dirty="0"/>
              <a:t>זיכוי: לפי סעיף 203(א</a:t>
            </a:r>
            <a:r>
              <a:rPr lang="he-IL" altLang="he-IL" sz="2000" dirty="0"/>
              <a:t>) - יינתן זיכוי ישיר בגובה המס ששולם בחו"ל.</a:t>
            </a:r>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56</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זיכוי עקיף לחברה על דיבידנד שמקורו מחוץ לישראל</a:t>
            </a:r>
            <a:endParaRPr lang="he-IL" altLang="he-IL" sz="2600" kern="0" dirty="0">
              <a:solidFill>
                <a:srgbClr val="000000"/>
              </a:solidFill>
            </a:endParaRPr>
          </a:p>
        </p:txBody>
      </p:sp>
    </p:spTree>
    <p:extLst>
      <p:ext uri="{BB962C8B-B14F-4D97-AF65-F5344CB8AC3E}">
        <p14:creationId xmlns:p14="http://schemas.microsoft.com/office/powerpoint/2010/main" val="2316519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755227"/>
            <a:ext cx="7725420" cy="4929187"/>
          </a:xfrm>
        </p:spPr>
        <p:txBody>
          <a:bodyPr/>
          <a:lstStyle/>
          <a:p>
            <a:pPr marL="0" indent="0" algn="just">
              <a:lnSpc>
                <a:spcPct val="150000"/>
              </a:lnSpc>
              <a:spcBef>
                <a:spcPct val="0"/>
              </a:spcBef>
              <a:buNone/>
            </a:pPr>
            <a:r>
              <a:rPr lang="he-IL" altLang="he-IL" sz="2200" b="1" u="sng" dirty="0"/>
              <a:t>מסלול 2 - מס חברות על הדיבידנד המגולם, זיכוי ישיר + זיכוי עקיף</a:t>
            </a:r>
            <a:endParaRPr lang="he-IL" altLang="he-IL" sz="2200" u="sng" dirty="0"/>
          </a:p>
          <a:p>
            <a:pPr marL="0" indent="0" algn="just">
              <a:lnSpc>
                <a:spcPct val="150000"/>
              </a:lnSpc>
              <a:spcBef>
                <a:spcPct val="0"/>
              </a:spcBef>
              <a:buNone/>
            </a:pPr>
            <a:r>
              <a:rPr lang="he-IL" altLang="he-IL" sz="2300" u="sng" dirty="0"/>
              <a:t>מסלול זה יחול בשני מקרים</a:t>
            </a:r>
            <a:r>
              <a:rPr lang="he-IL" altLang="he-IL" sz="2300" dirty="0"/>
              <a:t>:</a:t>
            </a:r>
          </a:p>
          <a:p>
            <a:pPr marL="457200" indent="-457200" algn="just">
              <a:lnSpc>
                <a:spcPct val="150000"/>
              </a:lnSpc>
              <a:spcBef>
                <a:spcPct val="0"/>
              </a:spcBef>
              <a:buFont typeface="+mj-lt"/>
              <a:buAutoNum type="arabicPeriod"/>
            </a:pPr>
            <a:r>
              <a:rPr lang="he-IL" altLang="he-IL" sz="2300" dirty="0"/>
              <a:t>כאשר החברה המקבלת את </a:t>
            </a:r>
            <a:r>
              <a:rPr lang="he-IL" altLang="he-IL" sz="2300" dirty="0" err="1"/>
              <a:t>הדיב</a:t>
            </a:r>
            <a:r>
              <a:rPr lang="he-IL" altLang="he-IL" sz="2300" dirty="0"/>
              <a:t>' מחזיקה ב- 25% לפחות מהחברה בחו"ל ומבקשת בחירה במסלול זה. </a:t>
            </a:r>
            <a:r>
              <a:rPr lang="he-IL" altLang="he-IL" sz="2300" u="sng" dirty="0"/>
              <a:t>או</a:t>
            </a:r>
            <a:r>
              <a:rPr lang="he-IL" altLang="he-IL" sz="2300" dirty="0"/>
              <a:t> - </a:t>
            </a:r>
          </a:p>
          <a:p>
            <a:pPr marL="457200" indent="-457200" algn="just">
              <a:lnSpc>
                <a:spcPct val="150000"/>
              </a:lnSpc>
              <a:spcBef>
                <a:spcPct val="0"/>
              </a:spcBef>
              <a:buFont typeface="+mj-lt"/>
              <a:buAutoNum type="arabicPeriod"/>
            </a:pPr>
            <a:r>
              <a:rPr lang="he-IL" altLang="he-IL" sz="2300" dirty="0"/>
              <a:t>כאשר הדבר נקבע באמנה למניעת כפל מס.</a:t>
            </a:r>
            <a:endParaRPr lang="he-IL" altLang="he-IL" sz="2000" u="sng" dirty="0"/>
          </a:p>
          <a:p>
            <a:pPr marL="0" indent="0" algn="just">
              <a:lnSpc>
                <a:spcPct val="150000"/>
              </a:lnSpc>
              <a:spcBef>
                <a:spcPct val="0"/>
              </a:spcBef>
              <a:buNone/>
            </a:pPr>
            <a:r>
              <a:rPr lang="he-IL" altLang="he-IL" sz="2300" u="sng" dirty="0"/>
              <a:t>חיוב במס</a:t>
            </a:r>
            <a:r>
              <a:rPr lang="he-IL" altLang="he-IL" sz="2300" dirty="0"/>
              <a:t>: ישולם מס חברות לפי סעיף 126(א) על ה"דיבידנד המגולם".</a:t>
            </a:r>
          </a:p>
          <a:p>
            <a:pPr marL="0" indent="0" algn="just">
              <a:lnSpc>
                <a:spcPct val="150000"/>
              </a:lnSpc>
              <a:spcBef>
                <a:spcPct val="0"/>
              </a:spcBef>
              <a:buNone/>
            </a:pPr>
            <a:r>
              <a:rPr lang="he-IL" altLang="he-IL" sz="2300" dirty="0"/>
              <a:t>דיבידנד מגולם = ההכנסה מדיבידנד ברוטו + מס החברות ששולם בחו"ל על ההכנסה ממנה חולק הדיבידנד.</a:t>
            </a:r>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57</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זיכוי עקיף לחברה על דיבידנד שמקורו מחוץ לישראל - המשך</a:t>
            </a:r>
            <a:endParaRPr lang="he-IL" altLang="he-IL" sz="2600" kern="0" dirty="0">
              <a:solidFill>
                <a:srgbClr val="000000"/>
              </a:solidFill>
            </a:endParaRPr>
          </a:p>
        </p:txBody>
      </p:sp>
    </p:spTree>
    <p:extLst>
      <p:ext uri="{BB962C8B-B14F-4D97-AF65-F5344CB8AC3E}">
        <p14:creationId xmlns:p14="http://schemas.microsoft.com/office/powerpoint/2010/main" val="115496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755227"/>
            <a:ext cx="7725420" cy="4929187"/>
          </a:xfrm>
        </p:spPr>
        <p:txBody>
          <a:bodyPr/>
          <a:lstStyle/>
          <a:p>
            <a:pPr marL="0" indent="0" algn="just">
              <a:lnSpc>
                <a:spcPct val="150000"/>
              </a:lnSpc>
              <a:spcBef>
                <a:spcPct val="0"/>
              </a:spcBef>
              <a:buNone/>
            </a:pPr>
            <a:r>
              <a:rPr lang="he-IL" altLang="he-IL" sz="2200" b="1" u="sng" dirty="0"/>
              <a:t>מסלול 2 - מס חברות על הדיבידנד המגולם וזיכוי ישיר + זיכוי עקיף</a:t>
            </a:r>
            <a:endParaRPr lang="he-IL" altLang="he-IL" sz="2200" u="sng" dirty="0"/>
          </a:p>
          <a:p>
            <a:pPr marL="0" indent="0" algn="just">
              <a:lnSpc>
                <a:spcPct val="150000"/>
              </a:lnSpc>
              <a:spcBef>
                <a:spcPct val="0"/>
              </a:spcBef>
              <a:buNone/>
            </a:pPr>
            <a:r>
              <a:rPr lang="he-IL" altLang="he-IL" sz="2000" u="sng" dirty="0"/>
              <a:t>זיכוי: לפי סעיף 203(ב</a:t>
            </a:r>
            <a:r>
              <a:rPr lang="he-IL" altLang="he-IL" sz="2000" dirty="0"/>
              <a:t>) - על המס יינתן זיכוי כפול בגובה:</a:t>
            </a:r>
          </a:p>
          <a:p>
            <a:pPr marL="457200" indent="-457200" algn="just">
              <a:lnSpc>
                <a:spcPct val="150000"/>
              </a:lnSpc>
              <a:spcBef>
                <a:spcPct val="0"/>
              </a:spcBef>
              <a:buFont typeface="+mj-lt"/>
              <a:buAutoNum type="arabicPeriod"/>
            </a:pPr>
            <a:r>
              <a:rPr lang="he-IL" altLang="he-IL" sz="2000" dirty="0"/>
              <a:t>זיכוי ישיר - המס על הדיבידנד ששולם בחו"ל.</a:t>
            </a:r>
          </a:p>
          <a:p>
            <a:pPr marL="457200" indent="-457200" algn="just">
              <a:lnSpc>
                <a:spcPct val="150000"/>
              </a:lnSpc>
              <a:spcBef>
                <a:spcPct val="0"/>
              </a:spcBef>
              <a:buFont typeface="+mj-lt"/>
              <a:buAutoNum type="arabicPeriod"/>
            </a:pPr>
            <a:r>
              <a:rPr lang="he-IL" altLang="he-IL" sz="2000" dirty="0"/>
              <a:t>זיכוי עקיף - המס (לרוב מס חברות) ששולם בחו"ל על הכנסות החברה שממנה מחולק הדיבידנד.</a:t>
            </a:r>
          </a:p>
          <a:p>
            <a:pPr marL="0" indent="0" algn="just">
              <a:lnSpc>
                <a:spcPct val="150000"/>
              </a:lnSpc>
              <a:spcBef>
                <a:spcPct val="0"/>
              </a:spcBef>
              <a:buNone/>
            </a:pPr>
            <a:r>
              <a:rPr lang="he-IL" altLang="he-IL" sz="2000" dirty="0"/>
              <a:t>כאשר "חברה נכדה" מחלקת דיבידנד ל"חברת הבת" וזו מחלקת את הדיבידנד לחברת האם תושבת הארץ, אזי בחישוב העקיף יש לקחת בחשבון גם את המס ששולם על ידי ה"חברה נכדה", בתנאי שחברת הבת מחזיקה בה לפחות 50%.</a:t>
            </a:r>
          </a:p>
          <a:p>
            <a:pPr marL="0" indent="0" algn="just">
              <a:lnSpc>
                <a:spcPct val="150000"/>
              </a:lnSpc>
              <a:spcBef>
                <a:spcPct val="0"/>
              </a:spcBef>
              <a:buNone/>
            </a:pPr>
            <a:r>
              <a:rPr lang="he-IL" altLang="he-IL" sz="2000" dirty="0"/>
              <a:t>לפי סעיף 126(ה) - במסלול זה עודף זיכוי אינו מועבר לשנים הבאות ולא ניתן לניצול כלל.</a:t>
            </a:r>
          </a:p>
          <a:p>
            <a:pPr marL="0" indent="0" algn="just">
              <a:lnSpc>
                <a:spcPct val="150000"/>
              </a:lnSpc>
              <a:spcBef>
                <a:spcPct val="0"/>
              </a:spcBef>
              <a:buNone/>
            </a:pPr>
            <a:endParaRPr lang="he-IL" altLang="he-IL" sz="20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58</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זיכוי עקיף לחברה על דיבידנד שמקורו מחוץ לישראל - המשך</a:t>
            </a:r>
            <a:endParaRPr lang="he-IL" altLang="he-IL" sz="2600" kern="0" dirty="0">
              <a:solidFill>
                <a:srgbClr val="000000"/>
              </a:solidFill>
            </a:endParaRPr>
          </a:p>
        </p:txBody>
      </p:sp>
    </p:spTree>
    <p:extLst>
      <p:ext uri="{BB962C8B-B14F-4D97-AF65-F5344CB8AC3E}">
        <p14:creationId xmlns:p14="http://schemas.microsoft.com/office/powerpoint/2010/main" val="3170005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755227"/>
            <a:ext cx="7725420" cy="4929187"/>
          </a:xfrm>
        </p:spPr>
        <p:txBody>
          <a:bodyPr/>
          <a:lstStyle/>
          <a:p>
            <a:pPr marL="0" indent="0" algn="just">
              <a:lnSpc>
                <a:spcPct val="150000"/>
              </a:lnSpc>
              <a:spcBef>
                <a:spcPct val="0"/>
              </a:spcBef>
              <a:buNone/>
            </a:pPr>
            <a:r>
              <a:rPr lang="he-IL" altLang="he-IL" sz="2000" u="sng" dirty="0"/>
              <a:t>עובדות המקרה</a:t>
            </a:r>
            <a:r>
              <a:rPr lang="he-IL" altLang="he-IL" sz="2000" dirty="0"/>
              <a:t> - </a:t>
            </a:r>
          </a:p>
          <a:p>
            <a:pPr marL="0" indent="0" algn="just">
              <a:lnSpc>
                <a:spcPct val="150000"/>
              </a:lnSpc>
              <a:spcBef>
                <a:spcPct val="0"/>
              </a:spcBef>
              <a:buNone/>
            </a:pPr>
            <a:r>
              <a:rPr lang="he-IL" altLang="he-IL" sz="2000" dirty="0"/>
              <a:t>חברת אמות השקעות (תושבת ישראל) וחברת הבת (תושבת קנדה) עוסקות בתחום הנדל"ן. לחברת הבת נוצר רווח ממכירת נכס, ומרווח זה חילקה חברת הבת לחברת אמות השקעות דיבידנד בגובה של 178 מיליוני ש"ח. בעקבות מכירת הנכס וחלוקת </a:t>
            </a:r>
            <a:r>
              <a:rPr lang="he-IL" altLang="he-IL" sz="2000" dirty="0" err="1"/>
              <a:t>הדיב</a:t>
            </a:r>
            <a:r>
              <a:rPr lang="he-IL" altLang="he-IL" sz="2000" dirty="0"/>
              <a:t>' שולמו מיסי החוץ הבאים: </a:t>
            </a:r>
          </a:p>
          <a:p>
            <a:pPr marL="457200" indent="-457200" algn="just">
              <a:lnSpc>
                <a:spcPct val="150000"/>
              </a:lnSpc>
              <a:spcBef>
                <a:spcPct val="0"/>
              </a:spcBef>
              <a:buFont typeface="+mj-lt"/>
              <a:buAutoNum type="arabicPeriod"/>
            </a:pPr>
            <a:r>
              <a:rPr lang="he-IL" altLang="he-IL" sz="2000" dirty="0"/>
              <a:t>מס חברות קנדי בגובה 46 מיליוני ש"ח. </a:t>
            </a:r>
          </a:p>
          <a:p>
            <a:pPr marL="457200" indent="-457200" algn="just">
              <a:lnSpc>
                <a:spcPct val="150000"/>
              </a:lnSpc>
              <a:spcBef>
                <a:spcPct val="0"/>
              </a:spcBef>
              <a:buFont typeface="+mj-lt"/>
              <a:buAutoNum type="arabicPeriod"/>
            </a:pPr>
            <a:r>
              <a:rPr lang="he-IL" altLang="he-IL" sz="2000" dirty="0"/>
              <a:t>מחלוקת </a:t>
            </a:r>
            <a:r>
              <a:rPr lang="he-IL" altLang="he-IL" sz="2000" dirty="0" err="1"/>
              <a:t>הדיב</a:t>
            </a:r>
            <a:r>
              <a:rPr lang="he-IL" altLang="he-IL" sz="2000" dirty="0"/>
              <a:t>' נוכה במקור מס קנדי בסך 25 מיליוני ש"ח.</a:t>
            </a:r>
          </a:p>
          <a:p>
            <a:pPr marL="0" indent="0" algn="just">
              <a:lnSpc>
                <a:spcPct val="150000"/>
              </a:lnSpc>
              <a:spcBef>
                <a:spcPct val="0"/>
              </a:spcBef>
              <a:buNone/>
            </a:pPr>
            <a:r>
              <a:rPr lang="he-IL" altLang="he-IL" sz="2000" dirty="0"/>
              <a:t>לחברת אמות השקעות היה הפסד עסקי שוטף בישראל בסך 35 מיליוני ש"ח.</a:t>
            </a:r>
          </a:p>
          <a:p>
            <a:pPr marL="0" indent="0" algn="just">
              <a:lnSpc>
                <a:spcPct val="150000"/>
              </a:lnSpc>
              <a:spcBef>
                <a:spcPct val="0"/>
              </a:spcBef>
              <a:buNone/>
            </a:pPr>
            <a:endParaRPr lang="he-IL" altLang="he-IL" sz="800" dirty="0"/>
          </a:p>
          <a:p>
            <a:pPr marL="0" indent="0" algn="just">
              <a:lnSpc>
                <a:spcPct val="150000"/>
              </a:lnSpc>
              <a:spcBef>
                <a:spcPct val="0"/>
              </a:spcBef>
              <a:buNone/>
            </a:pPr>
            <a:r>
              <a:rPr lang="he-IL" altLang="he-IL" sz="2000" u="sng" dirty="0"/>
              <a:t>המחלוקת</a:t>
            </a:r>
            <a:r>
              <a:rPr lang="he-IL" altLang="he-IL" sz="2000" dirty="0"/>
              <a:t>: האם חברת אמות רשאית לשמור את ההפסד העסקי לצורך קיזוזו בשנים הבאות או שההפסד העסקי קודם לזיכוי המס הזר?</a:t>
            </a:r>
          </a:p>
          <a:p>
            <a:pPr marL="0" indent="0" algn="just">
              <a:lnSpc>
                <a:spcPct val="150000"/>
              </a:lnSpc>
              <a:spcBef>
                <a:spcPct val="0"/>
              </a:spcBef>
              <a:buNone/>
            </a:pPr>
            <a:endParaRPr lang="he-IL" altLang="he-IL" sz="2000" dirty="0"/>
          </a:p>
          <a:p>
            <a:pPr marL="0" indent="0" algn="just">
              <a:lnSpc>
                <a:spcPct val="150000"/>
              </a:lnSpc>
              <a:spcBef>
                <a:spcPct val="0"/>
              </a:spcBef>
              <a:buNone/>
            </a:pPr>
            <a:endParaRPr lang="he-IL" altLang="he-IL" sz="2000" dirty="0"/>
          </a:p>
          <a:p>
            <a:pPr marL="0" indent="0" algn="just">
              <a:lnSpc>
                <a:spcPct val="150000"/>
              </a:lnSpc>
              <a:spcBef>
                <a:spcPct val="0"/>
              </a:spcBef>
              <a:buNone/>
            </a:pPr>
            <a:endParaRPr lang="he-IL" altLang="he-IL" sz="2000" dirty="0"/>
          </a:p>
          <a:p>
            <a:pPr marL="0" indent="0" algn="just">
              <a:lnSpc>
                <a:spcPct val="150000"/>
              </a:lnSpc>
              <a:spcBef>
                <a:spcPct val="0"/>
              </a:spcBef>
              <a:buNone/>
            </a:pPr>
            <a:endParaRPr lang="he-IL" altLang="he-IL" sz="20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59</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512"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פס"ד אמות השקעות – קיזוז הפסד עסקי קודם לזיכוי מס זר</a:t>
            </a:r>
            <a:endParaRPr lang="he-IL" altLang="he-IL" sz="2600" kern="0" dirty="0">
              <a:solidFill>
                <a:srgbClr val="000000"/>
              </a:solidFill>
            </a:endParaRPr>
          </a:p>
        </p:txBody>
      </p:sp>
    </p:spTree>
    <p:extLst>
      <p:ext uri="{BB962C8B-B14F-4D97-AF65-F5344CB8AC3E}">
        <p14:creationId xmlns:p14="http://schemas.microsoft.com/office/powerpoint/2010/main" val="163932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611560" y="1110664"/>
            <a:ext cx="8229600" cy="4929188"/>
          </a:xfrm>
        </p:spPr>
        <p:txBody>
          <a:bodyPr/>
          <a:lstStyle/>
          <a:p>
            <a:pPr marL="0" indent="0" algn="just">
              <a:lnSpc>
                <a:spcPct val="150000"/>
              </a:lnSpc>
              <a:spcBef>
                <a:spcPct val="0"/>
              </a:spcBef>
              <a:buFontTx/>
              <a:buNone/>
            </a:pPr>
            <a:r>
              <a:rPr lang="he-IL" altLang="he-IL" sz="2200" u="sng" dirty="0"/>
              <a:t>מקום הפקת הכנסות אקטיביות</a:t>
            </a:r>
          </a:p>
          <a:p>
            <a:pPr algn="just">
              <a:lnSpc>
                <a:spcPct val="150000"/>
              </a:lnSpc>
              <a:spcBef>
                <a:spcPct val="0"/>
              </a:spcBef>
              <a:buFontTx/>
              <a:buChar char="•"/>
            </a:pPr>
            <a:r>
              <a:rPr lang="he-IL" altLang="he-IL" sz="2000" dirty="0"/>
              <a:t>עסק או עסקת אקראי - מקום ביצוע הפעילות</a:t>
            </a:r>
          </a:p>
          <a:p>
            <a:pPr algn="just">
              <a:lnSpc>
                <a:spcPct val="150000"/>
              </a:lnSpc>
              <a:spcBef>
                <a:spcPct val="0"/>
              </a:spcBef>
            </a:pPr>
            <a:r>
              <a:rPr lang="he-IL" altLang="he-IL" sz="2000" dirty="0"/>
              <a:t>משלח יד - מקום ביצוע השירות</a:t>
            </a:r>
          </a:p>
          <a:p>
            <a:pPr algn="just">
              <a:lnSpc>
                <a:spcPct val="150000"/>
              </a:lnSpc>
              <a:spcBef>
                <a:spcPct val="0"/>
              </a:spcBef>
            </a:pPr>
            <a:r>
              <a:rPr lang="he-IL" altLang="he-IL" sz="2000" dirty="0"/>
              <a:t>הכנסת עבודה - מקום ביצוע העבודה</a:t>
            </a:r>
          </a:p>
          <a:p>
            <a:pPr algn="just">
              <a:lnSpc>
                <a:spcPct val="150000"/>
              </a:lnSpc>
              <a:spcBef>
                <a:spcPct val="0"/>
              </a:spcBef>
            </a:pPr>
            <a:endParaRPr lang="he-IL" altLang="he-IL" sz="1500" dirty="0"/>
          </a:p>
          <a:p>
            <a:pPr marL="0" indent="0" algn="just">
              <a:lnSpc>
                <a:spcPct val="150000"/>
              </a:lnSpc>
              <a:spcBef>
                <a:spcPct val="0"/>
              </a:spcBef>
              <a:buNone/>
            </a:pPr>
            <a:r>
              <a:rPr lang="he-IL" altLang="he-IL" sz="2200" u="sng" dirty="0"/>
              <a:t>מקום הפקת הכנסות פאסיביות</a:t>
            </a:r>
          </a:p>
          <a:p>
            <a:pPr algn="just">
              <a:lnSpc>
                <a:spcPct val="150000"/>
              </a:lnSpc>
              <a:spcBef>
                <a:spcPct val="0"/>
              </a:spcBef>
            </a:pPr>
            <a:r>
              <a:rPr lang="he-IL" altLang="he-IL" sz="2000" dirty="0"/>
              <a:t>דמי שכירות - מקום השימוש בנכס</a:t>
            </a:r>
          </a:p>
          <a:p>
            <a:pPr algn="just">
              <a:lnSpc>
                <a:spcPct val="150000"/>
              </a:lnSpc>
              <a:spcBef>
                <a:spcPct val="0"/>
              </a:spcBef>
            </a:pPr>
            <a:r>
              <a:rPr lang="he-IL" altLang="he-IL" sz="2000" dirty="0"/>
              <a:t>ריבית ודמי ניכיון - מקום מושבו של המשלם</a:t>
            </a:r>
          </a:p>
          <a:p>
            <a:pPr algn="just">
              <a:lnSpc>
                <a:spcPct val="150000"/>
              </a:lnSpc>
              <a:spcBef>
                <a:spcPct val="0"/>
              </a:spcBef>
            </a:pPr>
            <a:r>
              <a:rPr lang="he-IL" altLang="he-IL" sz="2000" dirty="0"/>
              <a:t>דיבידנד - מקום מושבה של החברה המשלמת</a:t>
            </a:r>
          </a:p>
          <a:p>
            <a:pPr algn="just">
              <a:lnSpc>
                <a:spcPct val="150000"/>
              </a:lnSpc>
              <a:spcBef>
                <a:spcPct val="0"/>
              </a:spcBef>
              <a:buFontTx/>
              <a:buChar char="•"/>
            </a:pPr>
            <a:endParaRPr lang="he-IL" altLang="he-IL" sz="2000" dirty="0"/>
          </a:p>
          <a:p>
            <a:pPr marL="0" indent="0" algn="just">
              <a:lnSpc>
                <a:spcPct val="150000"/>
              </a:lnSpc>
              <a:spcBef>
                <a:spcPct val="0"/>
              </a:spcBef>
              <a:buFontTx/>
              <a:buNone/>
            </a:pPr>
            <a:endParaRPr lang="he-IL" altLang="he-IL" sz="2400" dirty="0"/>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6</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9525"/>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מקום הפקת ההכנסה - סעיף 4א</a:t>
            </a:r>
            <a:endParaRPr lang="he-IL" altLang="he-IL" sz="2600" kern="0" dirty="0">
              <a:solidFill>
                <a:srgbClr val="000000"/>
              </a:solidFill>
            </a:endParaRPr>
          </a:p>
        </p:txBody>
      </p:sp>
    </p:spTree>
    <p:extLst>
      <p:ext uri="{BB962C8B-B14F-4D97-AF65-F5344CB8AC3E}">
        <p14:creationId xmlns:p14="http://schemas.microsoft.com/office/powerpoint/2010/main" val="2507206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908720"/>
            <a:ext cx="7725420" cy="4929187"/>
          </a:xfrm>
        </p:spPr>
        <p:txBody>
          <a:bodyPr/>
          <a:lstStyle/>
          <a:p>
            <a:pPr marL="0" indent="0" algn="just">
              <a:lnSpc>
                <a:spcPct val="150000"/>
              </a:lnSpc>
              <a:spcBef>
                <a:spcPct val="0"/>
              </a:spcBef>
              <a:buNone/>
            </a:pPr>
            <a:r>
              <a:rPr lang="he-IL" altLang="he-IL" sz="2000" u="sng" dirty="0"/>
              <a:t>הכרעת ביהמ"ש (מחוזי</a:t>
            </a:r>
            <a:r>
              <a:rPr lang="he-IL" altLang="he-IL" sz="2000" dirty="0"/>
              <a:t>) -</a:t>
            </a:r>
          </a:p>
          <a:p>
            <a:pPr marL="0" indent="0" algn="just">
              <a:lnSpc>
                <a:spcPct val="150000"/>
              </a:lnSpc>
              <a:spcBef>
                <a:spcPct val="0"/>
              </a:spcBef>
              <a:buNone/>
            </a:pPr>
            <a:r>
              <a:rPr lang="he-IL" altLang="he-IL" sz="2000" dirty="0"/>
              <a:t>ככלל - זיכוי בגין מסי חוץ ניתן כנגד מסי ישראל העשויים לחול על </a:t>
            </a:r>
            <a:r>
              <a:rPr lang="he-IL" altLang="he-IL" sz="2000" u="sng" dirty="0"/>
              <a:t>הכנסה החייבת</a:t>
            </a:r>
            <a:r>
              <a:rPr lang="he-IL" altLang="he-IL" sz="2000" dirty="0"/>
              <a:t> של הנישום, קרי, הכנסת החברה </a:t>
            </a:r>
            <a:r>
              <a:rPr lang="he-IL" altLang="he-IL" sz="2000" u="sng" dirty="0"/>
              <a:t>לאחר</a:t>
            </a:r>
            <a:r>
              <a:rPr lang="he-IL" altLang="he-IL" sz="2000" dirty="0"/>
              <a:t> הפחתת ניכויים, קיזוזים, פטורים והפסדים עסקיים.</a:t>
            </a:r>
          </a:p>
          <a:p>
            <a:pPr marL="0" indent="0" algn="just">
              <a:lnSpc>
                <a:spcPct val="150000"/>
              </a:lnSpc>
              <a:spcBef>
                <a:spcPct val="0"/>
              </a:spcBef>
              <a:buNone/>
            </a:pPr>
            <a:r>
              <a:rPr lang="he-IL" altLang="he-IL" sz="2000" dirty="0"/>
              <a:t>סעיף 28(ב) קובע, כי במקרים בהם ניתן לקזז את ההפסד העסקי בשנה מסוימת יש לעשות זאת קודם לזיכוי המס הזר.</a:t>
            </a:r>
          </a:p>
          <a:p>
            <a:pPr marL="0" indent="0" algn="just">
              <a:lnSpc>
                <a:spcPct val="150000"/>
              </a:lnSpc>
              <a:spcBef>
                <a:spcPct val="0"/>
              </a:spcBef>
              <a:buNone/>
            </a:pPr>
            <a:r>
              <a:rPr lang="he-IL" altLang="he-IL" sz="2000" u="sng" dirty="0"/>
              <a:t>מסקנה</a:t>
            </a:r>
            <a:r>
              <a:rPr lang="he-IL" altLang="he-IL" sz="2000" dirty="0"/>
              <a:t> - </a:t>
            </a:r>
          </a:p>
          <a:p>
            <a:pPr marL="0" indent="0" algn="just">
              <a:lnSpc>
                <a:spcPct val="150000"/>
              </a:lnSpc>
              <a:spcBef>
                <a:spcPct val="0"/>
              </a:spcBef>
              <a:buNone/>
            </a:pPr>
            <a:r>
              <a:rPr lang="he-IL" altLang="he-IL" sz="2000" dirty="0"/>
              <a:t>חברה תושבת ישראל, אשר הפיקה הכנסה שמקורה מחוץ לישראל, חייבת לקזז כנגד הכנסת החוץ האמורה הפסד עסקי מפעילות אחרת בישראל </a:t>
            </a:r>
            <a:r>
              <a:rPr lang="he-IL" altLang="he-IL" sz="2000" b="1" dirty="0"/>
              <a:t>לפני</a:t>
            </a:r>
            <a:r>
              <a:rPr lang="he-IL" altLang="he-IL" sz="2000" dirty="0"/>
              <a:t> שהיא זוקפת כזיכוי את המס הזר ששולם על הכנסת החוץ כנגד המס החל בישראל.</a:t>
            </a:r>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60</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פס"ד אמות השקעות – קיזוז הפסד עסקי קודם לזיכוי מס זר</a:t>
            </a:r>
            <a:endParaRPr lang="he-IL" altLang="he-IL" sz="2600" kern="0" dirty="0">
              <a:solidFill>
                <a:srgbClr val="000000"/>
              </a:solidFill>
            </a:endParaRPr>
          </a:p>
        </p:txBody>
      </p:sp>
    </p:spTree>
    <p:extLst>
      <p:ext uri="{BB962C8B-B14F-4D97-AF65-F5344CB8AC3E}">
        <p14:creationId xmlns:p14="http://schemas.microsoft.com/office/powerpoint/2010/main" val="1673618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971600" y="764602"/>
            <a:ext cx="7725420" cy="4929187"/>
          </a:xfrm>
        </p:spPr>
        <p:txBody>
          <a:bodyPr/>
          <a:lstStyle/>
          <a:p>
            <a:pPr marL="0" indent="0" algn="just">
              <a:lnSpc>
                <a:spcPct val="150000"/>
              </a:lnSpc>
              <a:spcBef>
                <a:spcPct val="0"/>
              </a:spcBef>
              <a:buNone/>
            </a:pPr>
            <a:r>
              <a:rPr lang="he-IL" altLang="he-IL" sz="2000" u="sng" dirty="0"/>
              <a:t>גישת חברת אמות השקעות מול גישת רשויות המס</a:t>
            </a:r>
            <a:r>
              <a:rPr lang="he-IL" altLang="he-IL" sz="2000" dirty="0"/>
              <a:t> - </a:t>
            </a:r>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61</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פס"ד אמות השקעות - קיזוז הפסד עסקי קודם לזיכוי מס זר</a:t>
            </a:r>
            <a:endParaRPr lang="he-IL" altLang="he-IL" sz="2600" kern="0" dirty="0">
              <a:solidFill>
                <a:srgbClr val="000000"/>
              </a:solidFill>
            </a:endParaRPr>
          </a:p>
        </p:txBody>
      </p:sp>
      <p:graphicFrame>
        <p:nvGraphicFramePr>
          <p:cNvPr id="3" name="טבלה 2">
            <a:extLst>
              <a:ext uri="{FF2B5EF4-FFF2-40B4-BE49-F238E27FC236}">
                <a16:creationId xmlns:a16="http://schemas.microsoft.com/office/drawing/2014/main" id="{F935A1AC-C62A-4B16-8BCE-870ADFA23CFF}"/>
              </a:ext>
            </a:extLst>
          </p:cNvPr>
          <p:cNvGraphicFramePr>
            <a:graphicFrameLocks noGrp="1"/>
          </p:cNvGraphicFramePr>
          <p:nvPr>
            <p:extLst>
              <p:ext uri="{D42A27DB-BD31-4B8C-83A1-F6EECF244321}">
                <p14:modId xmlns:p14="http://schemas.microsoft.com/office/powerpoint/2010/main" val="2902559380"/>
              </p:ext>
            </p:extLst>
          </p:nvPr>
        </p:nvGraphicFramePr>
        <p:xfrm>
          <a:off x="107253" y="1278288"/>
          <a:ext cx="8785225" cy="5391070"/>
        </p:xfrm>
        <a:graphic>
          <a:graphicData uri="http://schemas.openxmlformats.org/drawingml/2006/table">
            <a:tbl>
              <a:tblPr rtl="1" firstRow="1" bandRow="1">
                <a:tableStyleId>{93296810-A885-4BE3-A3E7-6D5BEEA58F35}</a:tableStyleId>
              </a:tblPr>
              <a:tblGrid>
                <a:gridCol w="2721897">
                  <a:extLst>
                    <a:ext uri="{9D8B030D-6E8A-4147-A177-3AD203B41FA5}">
                      <a16:colId xmlns:a16="http://schemas.microsoft.com/office/drawing/2014/main" val="596500022"/>
                    </a:ext>
                  </a:extLst>
                </a:gridCol>
                <a:gridCol w="1736805">
                  <a:extLst>
                    <a:ext uri="{9D8B030D-6E8A-4147-A177-3AD203B41FA5}">
                      <a16:colId xmlns:a16="http://schemas.microsoft.com/office/drawing/2014/main" val="2172038708"/>
                    </a:ext>
                  </a:extLst>
                </a:gridCol>
                <a:gridCol w="2509527">
                  <a:extLst>
                    <a:ext uri="{9D8B030D-6E8A-4147-A177-3AD203B41FA5}">
                      <a16:colId xmlns:a16="http://schemas.microsoft.com/office/drawing/2014/main" val="4246618861"/>
                    </a:ext>
                  </a:extLst>
                </a:gridCol>
                <a:gridCol w="1816996">
                  <a:extLst>
                    <a:ext uri="{9D8B030D-6E8A-4147-A177-3AD203B41FA5}">
                      <a16:colId xmlns:a16="http://schemas.microsoft.com/office/drawing/2014/main" val="2512174592"/>
                    </a:ext>
                  </a:extLst>
                </a:gridCol>
              </a:tblGrid>
              <a:tr h="395345">
                <a:tc gridSpan="2">
                  <a:txBody>
                    <a:bodyPr/>
                    <a:lstStyle/>
                    <a:p>
                      <a:pPr rtl="1"/>
                      <a:r>
                        <a:rPr lang="he-IL" sz="1600" dirty="0"/>
                        <a:t>גישת חברת אמות השקעות</a:t>
                      </a:r>
                    </a:p>
                  </a:txBody>
                  <a:tcPr/>
                </a:tc>
                <a:tc hMerge="1">
                  <a:txBody>
                    <a:bodyPr/>
                    <a:lstStyle/>
                    <a:p>
                      <a:pPr rtl="1"/>
                      <a:endParaRPr lang="he-IL" dirty="0"/>
                    </a:p>
                  </a:txBody>
                  <a:tcPr/>
                </a:tc>
                <a:tc gridSpan="2">
                  <a:txBody>
                    <a:bodyPr/>
                    <a:lstStyle/>
                    <a:p>
                      <a:pPr rtl="1"/>
                      <a:r>
                        <a:rPr lang="he-IL" sz="1600" dirty="0"/>
                        <a:t>גישת רשויות המס</a:t>
                      </a:r>
                    </a:p>
                  </a:txBody>
                  <a:tcPr/>
                </a:tc>
                <a:tc hMerge="1">
                  <a:txBody>
                    <a:bodyPr/>
                    <a:lstStyle/>
                    <a:p>
                      <a:pPr rtl="1"/>
                      <a:endParaRPr lang="he-IL" dirty="0"/>
                    </a:p>
                  </a:txBody>
                  <a:tcPr/>
                </a:tc>
                <a:extLst>
                  <a:ext uri="{0D108BD9-81ED-4DB2-BD59-A6C34878D82A}">
                    <a16:rowId xmlns:a16="http://schemas.microsoft.com/office/drawing/2014/main" val="3288498531"/>
                  </a:ext>
                </a:extLst>
              </a:tr>
              <a:tr h="682869">
                <a:tc>
                  <a:txBody>
                    <a:bodyPr/>
                    <a:lstStyle/>
                    <a:p>
                      <a:pPr rtl="1"/>
                      <a:r>
                        <a:rPr lang="he-IL" sz="1600" dirty="0"/>
                        <a:t>הדיבידנד המגולם במיליוני שקלים</a:t>
                      </a:r>
                    </a:p>
                  </a:txBody>
                  <a:tcPr/>
                </a:tc>
                <a:tc>
                  <a:txBody>
                    <a:bodyPr/>
                    <a:lstStyle/>
                    <a:p>
                      <a:pPr rtl="1"/>
                      <a:r>
                        <a:rPr lang="en-US" sz="1600" dirty="0"/>
                        <a:t>178+46=224 </a:t>
                      </a:r>
                      <a:endParaRPr lang="he-IL" sz="1600" dirty="0"/>
                    </a:p>
                  </a:txBody>
                  <a:tcPr/>
                </a:tc>
                <a:tc>
                  <a:txBody>
                    <a:bodyPr/>
                    <a:lstStyle/>
                    <a:p>
                      <a:pPr rtl="1"/>
                      <a:r>
                        <a:rPr lang="he-IL" sz="1600" dirty="0"/>
                        <a:t>הדיבידנד המגולם במיליוני שקלים</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600" dirty="0"/>
                        <a:t>178+46=224 </a:t>
                      </a:r>
                      <a:endParaRPr lang="he-IL" sz="1600" dirty="0"/>
                    </a:p>
                    <a:p>
                      <a:pPr rtl="1"/>
                      <a:endParaRPr lang="he-IL" sz="1600" dirty="0"/>
                    </a:p>
                  </a:txBody>
                  <a:tcPr/>
                </a:tc>
                <a:extLst>
                  <a:ext uri="{0D108BD9-81ED-4DB2-BD59-A6C34878D82A}">
                    <a16:rowId xmlns:a16="http://schemas.microsoft.com/office/drawing/2014/main" val="2275901201"/>
                  </a:ext>
                </a:extLst>
              </a:tr>
              <a:tr h="395345">
                <a:tc>
                  <a:txBody>
                    <a:bodyPr/>
                    <a:lstStyle/>
                    <a:p>
                      <a:pPr rtl="1"/>
                      <a:r>
                        <a:rPr lang="he-IL" sz="1600" dirty="0"/>
                        <a:t>הפסד עסקי שקוזז</a:t>
                      </a:r>
                    </a:p>
                  </a:txBody>
                  <a:tcPr/>
                </a:tc>
                <a:tc>
                  <a:txBody>
                    <a:bodyPr/>
                    <a:lstStyle/>
                    <a:p>
                      <a:pPr rtl="1"/>
                      <a:r>
                        <a:rPr lang="he-IL" sz="1600" dirty="0"/>
                        <a:t>0 ש"ח</a:t>
                      </a:r>
                    </a:p>
                  </a:txBody>
                  <a:tcPr/>
                </a:tc>
                <a:tc>
                  <a:txBody>
                    <a:bodyPr/>
                    <a:lstStyle/>
                    <a:p>
                      <a:pPr rtl="1"/>
                      <a:r>
                        <a:rPr lang="he-IL" sz="1600" dirty="0"/>
                        <a:t>הפסד עסקי שקוזז</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dirty="0"/>
                        <a:t>35 מיליוני ש"ח</a:t>
                      </a:r>
                    </a:p>
                  </a:txBody>
                  <a:tcPr/>
                </a:tc>
                <a:extLst>
                  <a:ext uri="{0D108BD9-81ED-4DB2-BD59-A6C34878D82A}">
                    <a16:rowId xmlns:a16="http://schemas.microsoft.com/office/drawing/2014/main" val="2358187783"/>
                  </a:ext>
                </a:extLst>
              </a:tr>
              <a:tr h="395345">
                <a:tc>
                  <a:txBody>
                    <a:bodyPr/>
                    <a:lstStyle/>
                    <a:p>
                      <a:pPr rtl="1"/>
                      <a:r>
                        <a:rPr lang="he-IL" sz="1600" dirty="0"/>
                        <a:t>הכנסה חייבת</a:t>
                      </a:r>
                    </a:p>
                  </a:txBody>
                  <a:tcPr/>
                </a:tc>
                <a:tc>
                  <a:txBody>
                    <a:bodyPr/>
                    <a:lstStyle/>
                    <a:p>
                      <a:pPr rtl="1"/>
                      <a:r>
                        <a:rPr lang="he-IL" sz="1600" dirty="0"/>
                        <a:t>224 מיליון ש"ח</a:t>
                      </a:r>
                    </a:p>
                  </a:txBody>
                  <a:tcPr/>
                </a:tc>
                <a:tc>
                  <a:txBody>
                    <a:bodyPr/>
                    <a:lstStyle/>
                    <a:p>
                      <a:pPr rtl="1"/>
                      <a:r>
                        <a:rPr lang="he-IL" sz="1600" dirty="0"/>
                        <a:t>הכנסה חייבת</a:t>
                      </a:r>
                    </a:p>
                  </a:txBody>
                  <a:tcPr/>
                </a:tc>
                <a:tc>
                  <a:txBody>
                    <a:bodyPr/>
                    <a:lstStyle/>
                    <a:p>
                      <a:pPr rtl="1"/>
                      <a:r>
                        <a:rPr lang="he-IL" sz="1600" dirty="0"/>
                        <a:t>189 מיליוני ש"ח</a:t>
                      </a:r>
                    </a:p>
                  </a:txBody>
                  <a:tcPr/>
                </a:tc>
                <a:extLst>
                  <a:ext uri="{0D108BD9-81ED-4DB2-BD59-A6C34878D82A}">
                    <a16:rowId xmlns:a16="http://schemas.microsoft.com/office/drawing/2014/main" val="3200738427"/>
                  </a:ext>
                </a:extLst>
              </a:tr>
              <a:tr h="395345">
                <a:tc>
                  <a:txBody>
                    <a:bodyPr/>
                    <a:lstStyle/>
                    <a:p>
                      <a:pPr rtl="1"/>
                      <a:r>
                        <a:rPr lang="he-IL" sz="1600" dirty="0"/>
                        <a:t>מס חברות (בשנת המקרה)</a:t>
                      </a:r>
                    </a:p>
                  </a:txBody>
                  <a:tcPr/>
                </a:tc>
                <a:tc>
                  <a:txBody>
                    <a:bodyPr/>
                    <a:lstStyle/>
                    <a:p>
                      <a:pPr rtl="1"/>
                      <a:r>
                        <a:rPr lang="he-IL" sz="1600" dirty="0"/>
                        <a:t>27%</a:t>
                      </a:r>
                    </a:p>
                  </a:txBody>
                  <a:tcPr/>
                </a:tc>
                <a:tc>
                  <a:txBody>
                    <a:bodyPr/>
                    <a:lstStyle/>
                    <a:p>
                      <a:pPr rtl="1"/>
                      <a:r>
                        <a:rPr lang="he-IL" sz="1600" dirty="0"/>
                        <a:t>מס חברות</a:t>
                      </a:r>
                    </a:p>
                  </a:txBody>
                  <a:tcPr/>
                </a:tc>
                <a:tc>
                  <a:txBody>
                    <a:bodyPr/>
                    <a:lstStyle/>
                    <a:p>
                      <a:pPr rtl="1"/>
                      <a:r>
                        <a:rPr lang="he-IL" sz="1600" dirty="0"/>
                        <a:t>27%</a:t>
                      </a:r>
                    </a:p>
                  </a:txBody>
                  <a:tcPr/>
                </a:tc>
                <a:extLst>
                  <a:ext uri="{0D108BD9-81ED-4DB2-BD59-A6C34878D82A}">
                    <a16:rowId xmlns:a16="http://schemas.microsoft.com/office/drawing/2014/main" val="2296740454"/>
                  </a:ext>
                </a:extLst>
              </a:tr>
              <a:tr h="682869">
                <a:tc>
                  <a:txBody>
                    <a:bodyPr/>
                    <a:lstStyle/>
                    <a:p>
                      <a:pPr rtl="1"/>
                      <a:r>
                        <a:rPr lang="he-IL" sz="1600" dirty="0"/>
                        <a:t>חבות המס בישראל במיליוני שקלים</a:t>
                      </a:r>
                    </a:p>
                  </a:txBody>
                  <a:tcPr/>
                </a:tc>
                <a:tc>
                  <a:txBody>
                    <a:bodyPr/>
                    <a:lstStyle/>
                    <a:p>
                      <a:pPr rtl="1"/>
                      <a:r>
                        <a:rPr lang="en-US" sz="1600" dirty="0"/>
                        <a:t>224*27%=60.48</a:t>
                      </a:r>
                      <a:endParaRPr lang="he-IL" sz="1600" dirty="0"/>
                    </a:p>
                  </a:txBody>
                  <a:tcPr/>
                </a:tc>
                <a:tc>
                  <a:txBody>
                    <a:bodyPr/>
                    <a:lstStyle/>
                    <a:p>
                      <a:pPr rtl="1"/>
                      <a:r>
                        <a:rPr lang="he-IL" sz="1600" dirty="0"/>
                        <a:t>חבות המס בישראל</a:t>
                      </a:r>
                      <a:r>
                        <a:rPr lang="en-US" sz="1600" dirty="0"/>
                        <a:t> </a:t>
                      </a:r>
                      <a:r>
                        <a:rPr lang="he-IL" sz="1600" dirty="0"/>
                        <a:t>במיליוני שקלים</a:t>
                      </a:r>
                    </a:p>
                  </a:txBody>
                  <a:tcPr/>
                </a:tc>
                <a:tc>
                  <a:txBody>
                    <a:bodyPr/>
                    <a:lstStyle/>
                    <a:p>
                      <a:pPr rtl="1"/>
                      <a:r>
                        <a:rPr lang="en-US" sz="1600" dirty="0"/>
                        <a:t>189*27%=51 </a:t>
                      </a:r>
                      <a:endParaRPr lang="he-IL" sz="1600" dirty="0"/>
                    </a:p>
                  </a:txBody>
                  <a:tcPr/>
                </a:tc>
                <a:extLst>
                  <a:ext uri="{0D108BD9-81ED-4DB2-BD59-A6C34878D82A}">
                    <a16:rowId xmlns:a16="http://schemas.microsoft.com/office/drawing/2014/main" val="1489662229"/>
                  </a:ext>
                </a:extLst>
              </a:tr>
              <a:tr h="395345">
                <a:tc>
                  <a:txBody>
                    <a:bodyPr/>
                    <a:lstStyle/>
                    <a:p>
                      <a:pPr rtl="1"/>
                      <a:r>
                        <a:rPr lang="he-IL" sz="1600" dirty="0"/>
                        <a:t>מיסי חוץ ששולמו</a:t>
                      </a:r>
                    </a:p>
                  </a:txBody>
                  <a:tcPr/>
                </a:tc>
                <a:tc>
                  <a:txBody>
                    <a:bodyPr/>
                    <a:lstStyle/>
                    <a:p>
                      <a:pPr rtl="1"/>
                      <a:r>
                        <a:rPr lang="en-US" sz="1600" dirty="0"/>
                        <a:t>46+25=71</a:t>
                      </a:r>
                      <a:endParaRPr lang="he-IL" sz="1600" dirty="0"/>
                    </a:p>
                  </a:txBody>
                  <a:tcPr/>
                </a:tc>
                <a:tc>
                  <a:txBody>
                    <a:bodyPr/>
                    <a:lstStyle/>
                    <a:p>
                      <a:pPr rtl="1"/>
                      <a:r>
                        <a:rPr lang="he-IL" sz="1600" dirty="0"/>
                        <a:t>מיסי חוץ ששולמו</a:t>
                      </a:r>
                    </a:p>
                  </a:txBody>
                  <a:tcPr/>
                </a:tc>
                <a:tc>
                  <a:txBody>
                    <a:bodyPr/>
                    <a:lstStyle/>
                    <a:p>
                      <a:pPr rtl="1"/>
                      <a:r>
                        <a:rPr lang="en-US" sz="1600" dirty="0"/>
                        <a:t>46+25=71</a:t>
                      </a:r>
                      <a:endParaRPr lang="he-IL" sz="1600" dirty="0"/>
                    </a:p>
                  </a:txBody>
                  <a:tcPr/>
                </a:tc>
                <a:extLst>
                  <a:ext uri="{0D108BD9-81ED-4DB2-BD59-A6C34878D82A}">
                    <a16:rowId xmlns:a16="http://schemas.microsoft.com/office/drawing/2014/main" val="4068613687"/>
                  </a:ext>
                </a:extLst>
              </a:tr>
              <a:tr h="682869">
                <a:tc>
                  <a:txBody>
                    <a:bodyPr/>
                    <a:lstStyle/>
                    <a:p>
                      <a:pPr rtl="1"/>
                      <a:r>
                        <a:rPr lang="he-IL" sz="1600" b="0" dirty="0"/>
                        <a:t>חבות המס בישראל לאחר קיזוז מיסי חוץ</a:t>
                      </a:r>
                    </a:p>
                  </a:txBody>
                  <a:tcPr/>
                </a:tc>
                <a:tc>
                  <a:txBody>
                    <a:bodyPr/>
                    <a:lstStyle/>
                    <a:p>
                      <a:pPr rtl="1"/>
                      <a:r>
                        <a:rPr lang="he-IL" sz="1600" b="0" dirty="0"/>
                        <a:t> 0 ש"ח</a:t>
                      </a:r>
                    </a:p>
                  </a:txBody>
                  <a:tcPr/>
                </a:tc>
                <a:tc>
                  <a:txBody>
                    <a:bodyPr/>
                    <a:lstStyle/>
                    <a:p>
                      <a:pPr rtl="1"/>
                      <a:r>
                        <a:rPr lang="he-IL" sz="1600" b="0" dirty="0"/>
                        <a:t>חבות המס בישראל לאחר קיזוז מיסי חוץ</a:t>
                      </a:r>
                    </a:p>
                  </a:txBody>
                  <a:tcPr/>
                </a:tc>
                <a:tc>
                  <a:txBody>
                    <a:bodyPr/>
                    <a:lstStyle/>
                    <a:p>
                      <a:pPr rtl="1"/>
                      <a:r>
                        <a:rPr lang="he-IL" sz="1600" b="0" dirty="0"/>
                        <a:t>0 ש"ח</a:t>
                      </a:r>
                    </a:p>
                  </a:txBody>
                  <a:tcPr/>
                </a:tc>
                <a:extLst>
                  <a:ext uri="{0D108BD9-81ED-4DB2-BD59-A6C34878D82A}">
                    <a16:rowId xmlns:a16="http://schemas.microsoft.com/office/drawing/2014/main" val="1713712631"/>
                  </a:ext>
                </a:extLst>
              </a:tr>
              <a:tr h="682869">
                <a:tc>
                  <a:txBody>
                    <a:bodyPr/>
                    <a:lstStyle/>
                    <a:p>
                      <a:pPr rtl="1"/>
                      <a:r>
                        <a:rPr lang="he-IL" sz="1600" b="1" dirty="0"/>
                        <a:t>הפסד עסקי להעברה</a:t>
                      </a:r>
                    </a:p>
                  </a:txBody>
                  <a:tcPr/>
                </a:tc>
                <a:tc>
                  <a:txBody>
                    <a:bodyPr/>
                    <a:lstStyle/>
                    <a:p>
                      <a:pPr rtl="1"/>
                      <a:r>
                        <a:rPr lang="he-IL" sz="1600" b="1" dirty="0"/>
                        <a:t>35 מיליוני ש"ח</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dk1"/>
                          </a:solidFill>
                          <a:latin typeface="+mn-lt"/>
                          <a:ea typeface="+mn-ea"/>
                          <a:cs typeface="+mn-cs"/>
                        </a:rPr>
                        <a:t>הפסד עסקי להעברה</a:t>
                      </a:r>
                    </a:p>
                    <a:p>
                      <a:pPr marL="0" algn="r" defTabSz="914400" rtl="1" eaLnBrk="1" latinLnBrk="0" hangingPunct="1"/>
                      <a:endParaRPr lang="he-IL" sz="1600" b="1" kern="1200" dirty="0">
                        <a:solidFill>
                          <a:schemeClr val="dk1"/>
                        </a:solidFill>
                        <a:latin typeface="+mn-lt"/>
                        <a:ea typeface="+mn-ea"/>
                        <a:cs typeface="+mn-cs"/>
                      </a:endParaRPr>
                    </a:p>
                  </a:txBody>
                  <a:tcPr/>
                </a:tc>
                <a:tc>
                  <a:txBody>
                    <a:bodyPr/>
                    <a:lstStyle/>
                    <a:p>
                      <a:pPr marL="0" algn="r" defTabSz="914400" rtl="1" eaLnBrk="1" latinLnBrk="0" hangingPunct="1"/>
                      <a:r>
                        <a:rPr lang="he-IL" sz="1600" b="1" kern="1200" dirty="0">
                          <a:solidFill>
                            <a:schemeClr val="dk1"/>
                          </a:solidFill>
                          <a:latin typeface="+mn-lt"/>
                          <a:ea typeface="+mn-ea"/>
                          <a:cs typeface="+mn-cs"/>
                        </a:rPr>
                        <a:t>0 ש"ח</a:t>
                      </a:r>
                    </a:p>
                  </a:txBody>
                  <a:tcPr/>
                </a:tc>
                <a:extLst>
                  <a:ext uri="{0D108BD9-81ED-4DB2-BD59-A6C34878D82A}">
                    <a16:rowId xmlns:a16="http://schemas.microsoft.com/office/drawing/2014/main" val="2961138215"/>
                  </a:ext>
                </a:extLst>
              </a:tr>
              <a:tr h="682869">
                <a:tc>
                  <a:txBody>
                    <a:bodyPr/>
                    <a:lstStyle/>
                    <a:p>
                      <a:pPr rtl="1"/>
                      <a:r>
                        <a:rPr lang="he-IL" sz="1600" b="1" dirty="0"/>
                        <a:t>עודף מס זר להעברה</a:t>
                      </a:r>
                    </a:p>
                  </a:txBody>
                  <a:tcPr/>
                </a:tc>
                <a:tc>
                  <a:txBody>
                    <a:bodyPr/>
                    <a:lstStyle/>
                    <a:p>
                      <a:pPr algn="r" rtl="0"/>
                      <a:r>
                        <a:rPr lang="en-US" sz="1600" b="1" kern="1200" dirty="0">
                          <a:solidFill>
                            <a:schemeClr val="dk1"/>
                          </a:solidFill>
                          <a:latin typeface="+mn-lt"/>
                          <a:ea typeface="+mn-ea"/>
                          <a:cs typeface="+mn-cs"/>
                        </a:rPr>
                        <a:t>71-60.48=10.52</a:t>
                      </a:r>
                      <a:endParaRPr lang="he-IL" sz="1600" b="1" kern="1200" dirty="0">
                        <a:solidFill>
                          <a:schemeClr val="dk1"/>
                        </a:solidFill>
                        <a:latin typeface="+mn-lt"/>
                        <a:ea typeface="+mn-ea"/>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b="1" dirty="0"/>
                        <a:t>עודף מס זר להעברה</a:t>
                      </a:r>
                    </a:p>
                    <a:p>
                      <a:pPr marL="0" algn="r" defTabSz="914400" rtl="1" eaLnBrk="1" latinLnBrk="0" hangingPunct="1"/>
                      <a:endParaRPr lang="he-IL" sz="1600" b="1" kern="1200" dirty="0">
                        <a:solidFill>
                          <a:schemeClr val="dk1"/>
                        </a:solidFill>
                        <a:latin typeface="+mn-lt"/>
                        <a:ea typeface="+mn-ea"/>
                        <a:cs typeface="+mn-cs"/>
                      </a:endParaRPr>
                    </a:p>
                  </a:txBody>
                  <a:tcPr/>
                </a:tc>
                <a:tc>
                  <a:txBody>
                    <a:bodyPr/>
                    <a:lstStyle/>
                    <a:p>
                      <a:pPr marL="0" algn="r" defTabSz="914400" rtl="1" eaLnBrk="1" latinLnBrk="0" hangingPunct="1"/>
                      <a:r>
                        <a:rPr lang="en-US" sz="1600" b="1" kern="1200" dirty="0">
                          <a:solidFill>
                            <a:schemeClr val="dk1"/>
                          </a:solidFill>
                          <a:latin typeface="+mn-lt"/>
                          <a:ea typeface="+mn-ea"/>
                          <a:cs typeface="+mn-cs"/>
                        </a:rPr>
                        <a:t>71-51=20</a:t>
                      </a:r>
                      <a:endParaRPr lang="he-IL" sz="1600" b="1" kern="1200" dirty="0">
                        <a:solidFill>
                          <a:schemeClr val="dk1"/>
                        </a:solidFill>
                        <a:latin typeface="+mn-lt"/>
                        <a:ea typeface="+mn-ea"/>
                        <a:cs typeface="+mn-cs"/>
                      </a:endParaRPr>
                    </a:p>
                  </a:txBody>
                  <a:tcPr/>
                </a:tc>
                <a:extLst>
                  <a:ext uri="{0D108BD9-81ED-4DB2-BD59-A6C34878D82A}">
                    <a16:rowId xmlns:a16="http://schemas.microsoft.com/office/drawing/2014/main" val="646419195"/>
                  </a:ext>
                </a:extLst>
              </a:tr>
            </a:tbl>
          </a:graphicData>
        </a:graphic>
      </p:graphicFrame>
    </p:spTree>
    <p:extLst>
      <p:ext uri="{BB962C8B-B14F-4D97-AF65-F5344CB8AC3E}">
        <p14:creationId xmlns:p14="http://schemas.microsoft.com/office/powerpoint/2010/main" val="3907334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86028" y="788882"/>
            <a:ext cx="7725420" cy="4929187"/>
          </a:xfrm>
        </p:spPr>
        <p:txBody>
          <a:bodyPr/>
          <a:lstStyle/>
          <a:p>
            <a:pPr marL="0" indent="0" algn="just">
              <a:lnSpc>
                <a:spcPct val="150000"/>
              </a:lnSpc>
              <a:spcBef>
                <a:spcPct val="0"/>
              </a:spcBef>
              <a:buNone/>
            </a:pPr>
            <a:r>
              <a:rPr lang="he-IL" altLang="he-IL" sz="2000" u="sng" dirty="0"/>
              <a:t>דוגמא למסלול 1</a:t>
            </a:r>
            <a:r>
              <a:rPr lang="he-IL" altLang="he-IL" sz="2000" dirty="0"/>
              <a:t> - בשנת 2016 חברה בישראל המחזיקה 5% בחברה בחו"ל קבלה 700 ש"ח דיבידנד לאחר ניכוי 30% מס.</a:t>
            </a:r>
            <a:endParaRPr lang="he-IL" altLang="he-IL" sz="2400" dirty="0"/>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62</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דוגמאות לזיכוי עקיף לחברה על דיבידנד שמקורו מחוץ לישראל</a:t>
            </a:r>
            <a:endParaRPr lang="he-IL" altLang="he-IL" sz="2600" kern="0" dirty="0">
              <a:solidFill>
                <a:srgbClr val="000000"/>
              </a:solidFill>
            </a:endParaRPr>
          </a:p>
        </p:txBody>
      </p:sp>
      <p:graphicFrame>
        <p:nvGraphicFramePr>
          <p:cNvPr id="3" name="טבלה 2">
            <a:extLst>
              <a:ext uri="{FF2B5EF4-FFF2-40B4-BE49-F238E27FC236}">
                <a16:creationId xmlns:a16="http://schemas.microsoft.com/office/drawing/2014/main" id="{7FB1F91D-CC87-416F-A679-BEAD08CC9138}"/>
              </a:ext>
            </a:extLst>
          </p:cNvPr>
          <p:cNvGraphicFramePr>
            <a:graphicFrameLocks noGrp="1"/>
          </p:cNvGraphicFramePr>
          <p:nvPr/>
        </p:nvGraphicFramePr>
        <p:xfrm>
          <a:off x="802047" y="2154234"/>
          <a:ext cx="8009401" cy="2818561"/>
        </p:xfrm>
        <a:graphic>
          <a:graphicData uri="http://schemas.openxmlformats.org/drawingml/2006/table">
            <a:tbl>
              <a:tblPr rtl="1" firstRow="1" bandRow="1">
                <a:tableStyleId>{93296810-A885-4BE3-A3E7-6D5BEEA58F35}</a:tableStyleId>
              </a:tblPr>
              <a:tblGrid>
                <a:gridCol w="3727931">
                  <a:extLst>
                    <a:ext uri="{9D8B030D-6E8A-4147-A177-3AD203B41FA5}">
                      <a16:colId xmlns:a16="http://schemas.microsoft.com/office/drawing/2014/main" val="1959388683"/>
                    </a:ext>
                  </a:extLst>
                </a:gridCol>
                <a:gridCol w="1611669">
                  <a:extLst>
                    <a:ext uri="{9D8B030D-6E8A-4147-A177-3AD203B41FA5}">
                      <a16:colId xmlns:a16="http://schemas.microsoft.com/office/drawing/2014/main" val="1525452552"/>
                    </a:ext>
                  </a:extLst>
                </a:gridCol>
                <a:gridCol w="2669801">
                  <a:extLst>
                    <a:ext uri="{9D8B030D-6E8A-4147-A177-3AD203B41FA5}">
                      <a16:colId xmlns:a16="http://schemas.microsoft.com/office/drawing/2014/main" val="4164760809"/>
                    </a:ext>
                  </a:extLst>
                </a:gridCol>
              </a:tblGrid>
              <a:tr h="0">
                <a:tc>
                  <a:txBody>
                    <a:bodyPr/>
                    <a:lstStyle/>
                    <a:p>
                      <a:pPr rtl="1"/>
                      <a:r>
                        <a:rPr lang="he-IL" sz="1600" dirty="0"/>
                        <a:t>סעיף</a:t>
                      </a:r>
                    </a:p>
                  </a:txBody>
                  <a:tcPr/>
                </a:tc>
                <a:tc>
                  <a:txBody>
                    <a:bodyPr/>
                    <a:lstStyle/>
                    <a:p>
                      <a:pPr rtl="1"/>
                      <a:r>
                        <a:rPr lang="he-IL" sz="1600" dirty="0"/>
                        <a:t>סכום</a:t>
                      </a:r>
                    </a:p>
                  </a:txBody>
                  <a:tcPr/>
                </a:tc>
                <a:tc>
                  <a:txBody>
                    <a:bodyPr/>
                    <a:lstStyle/>
                    <a:p>
                      <a:pPr rtl="1"/>
                      <a:r>
                        <a:rPr lang="he-IL" sz="1600" dirty="0"/>
                        <a:t>הערות</a:t>
                      </a:r>
                    </a:p>
                  </a:txBody>
                  <a:tcPr/>
                </a:tc>
                <a:extLst>
                  <a:ext uri="{0D108BD9-81ED-4DB2-BD59-A6C34878D82A}">
                    <a16:rowId xmlns:a16="http://schemas.microsoft.com/office/drawing/2014/main" val="516350993"/>
                  </a:ext>
                </a:extLst>
              </a:tr>
              <a:tr h="563041">
                <a:tc>
                  <a:txBody>
                    <a:bodyPr/>
                    <a:lstStyle/>
                    <a:p>
                      <a:pPr rtl="1"/>
                      <a:r>
                        <a:rPr lang="he-IL" sz="1600" dirty="0"/>
                        <a:t>הכנסה חייבת בישראל 2(4)</a:t>
                      </a:r>
                    </a:p>
                  </a:txBody>
                  <a:tcPr/>
                </a:tc>
                <a:tc>
                  <a:txBody>
                    <a:bodyPr/>
                    <a:lstStyle/>
                    <a:p>
                      <a:pPr rtl="1"/>
                      <a:r>
                        <a:rPr lang="he-IL" sz="1600" dirty="0"/>
                        <a:t>1,000</a:t>
                      </a:r>
                    </a:p>
                  </a:txBody>
                  <a:tcPr/>
                </a:tc>
                <a:tc>
                  <a:txBody>
                    <a:bodyPr/>
                    <a:lstStyle/>
                    <a:p>
                      <a:pPr rtl="1"/>
                      <a:r>
                        <a:rPr lang="he-IL" sz="1600" dirty="0"/>
                        <a:t>700/0.7</a:t>
                      </a:r>
                    </a:p>
                  </a:txBody>
                  <a:tcPr/>
                </a:tc>
                <a:extLst>
                  <a:ext uri="{0D108BD9-81ED-4DB2-BD59-A6C34878D82A}">
                    <a16:rowId xmlns:a16="http://schemas.microsoft.com/office/drawing/2014/main" val="466945861"/>
                  </a:ext>
                </a:extLst>
              </a:tr>
              <a:tr h="326206">
                <a:tc>
                  <a:txBody>
                    <a:bodyPr/>
                    <a:lstStyle/>
                    <a:p>
                      <a:pPr rtl="1"/>
                      <a:r>
                        <a:rPr lang="he-IL" sz="1600" dirty="0"/>
                        <a:t>מס מחושב בארץ 23% מס חברות</a:t>
                      </a:r>
                    </a:p>
                  </a:txBody>
                  <a:tcPr/>
                </a:tc>
                <a:tc>
                  <a:txBody>
                    <a:bodyPr/>
                    <a:lstStyle/>
                    <a:p>
                      <a:pPr rtl="1"/>
                      <a:r>
                        <a:rPr lang="he-IL" sz="1600" dirty="0"/>
                        <a:t>230</a:t>
                      </a:r>
                    </a:p>
                  </a:txBody>
                  <a:tcPr/>
                </a:tc>
                <a:tc>
                  <a:txBody>
                    <a:bodyPr/>
                    <a:lstStyle/>
                    <a:p>
                      <a:pPr rtl="1"/>
                      <a:r>
                        <a:rPr lang="he-IL" sz="1600" dirty="0"/>
                        <a:t>תקרת הזיכוי</a:t>
                      </a:r>
                    </a:p>
                  </a:txBody>
                  <a:tcPr/>
                </a:tc>
                <a:extLst>
                  <a:ext uri="{0D108BD9-81ED-4DB2-BD59-A6C34878D82A}">
                    <a16:rowId xmlns:a16="http://schemas.microsoft.com/office/drawing/2014/main" val="1573454601"/>
                  </a:ext>
                </a:extLst>
              </a:tr>
              <a:tr h="326206">
                <a:tc>
                  <a:txBody>
                    <a:bodyPr/>
                    <a:lstStyle/>
                    <a:p>
                      <a:pPr rtl="1"/>
                      <a:r>
                        <a:rPr lang="he-IL" sz="1600" dirty="0"/>
                        <a:t>מס ששולם בחו"ל</a:t>
                      </a:r>
                    </a:p>
                  </a:txBody>
                  <a:tcPr/>
                </a:tc>
                <a:tc>
                  <a:txBody>
                    <a:bodyPr/>
                    <a:lstStyle/>
                    <a:p>
                      <a:pPr rtl="1"/>
                      <a:r>
                        <a:rPr lang="he-IL" sz="1600" dirty="0"/>
                        <a:t>300</a:t>
                      </a:r>
                    </a:p>
                  </a:txBody>
                  <a:tcPr/>
                </a:tc>
                <a:tc>
                  <a:txBody>
                    <a:bodyPr/>
                    <a:lstStyle/>
                    <a:p>
                      <a:pPr rtl="1"/>
                      <a:endParaRPr lang="he-IL" sz="1600" dirty="0"/>
                    </a:p>
                  </a:txBody>
                  <a:tcPr/>
                </a:tc>
                <a:extLst>
                  <a:ext uri="{0D108BD9-81ED-4DB2-BD59-A6C34878D82A}">
                    <a16:rowId xmlns:a16="http://schemas.microsoft.com/office/drawing/2014/main" val="3855114184"/>
                  </a:ext>
                </a:extLst>
              </a:tr>
              <a:tr h="326206">
                <a:tc>
                  <a:txBody>
                    <a:bodyPr/>
                    <a:lstStyle/>
                    <a:p>
                      <a:pPr rtl="1"/>
                      <a:r>
                        <a:rPr lang="he-IL" sz="1600" dirty="0"/>
                        <a:t>זיכוי ישיר 203(א)</a:t>
                      </a:r>
                    </a:p>
                  </a:txBody>
                  <a:tcPr/>
                </a:tc>
                <a:tc>
                  <a:txBody>
                    <a:bodyPr/>
                    <a:lstStyle/>
                    <a:p>
                      <a:pPr rtl="1"/>
                      <a:r>
                        <a:rPr lang="he-IL" sz="1600" dirty="0"/>
                        <a:t>230</a:t>
                      </a:r>
                    </a:p>
                  </a:txBody>
                  <a:tcPr/>
                </a:tc>
                <a:tc>
                  <a:txBody>
                    <a:bodyPr/>
                    <a:lstStyle/>
                    <a:p>
                      <a:pPr rtl="1"/>
                      <a:r>
                        <a:rPr lang="he-IL" sz="1600" dirty="0"/>
                        <a:t>הנמוך מבין המס המחושב/ תקרת הזיכוי</a:t>
                      </a:r>
                    </a:p>
                  </a:txBody>
                  <a:tcPr/>
                </a:tc>
                <a:extLst>
                  <a:ext uri="{0D108BD9-81ED-4DB2-BD59-A6C34878D82A}">
                    <a16:rowId xmlns:a16="http://schemas.microsoft.com/office/drawing/2014/main" val="1327849288"/>
                  </a:ext>
                </a:extLst>
              </a:tr>
              <a:tr h="326206">
                <a:tc>
                  <a:txBody>
                    <a:bodyPr/>
                    <a:lstStyle/>
                    <a:p>
                      <a:pPr rtl="1"/>
                      <a:r>
                        <a:rPr lang="he-IL" sz="1600" dirty="0"/>
                        <a:t>מס לתשלום</a:t>
                      </a:r>
                    </a:p>
                  </a:txBody>
                  <a:tcPr/>
                </a:tc>
                <a:tc>
                  <a:txBody>
                    <a:bodyPr/>
                    <a:lstStyle/>
                    <a:p>
                      <a:pPr rtl="1"/>
                      <a:r>
                        <a:rPr lang="he-IL" sz="1600" dirty="0"/>
                        <a:t>0</a:t>
                      </a:r>
                    </a:p>
                  </a:txBody>
                  <a:tcPr/>
                </a:tc>
                <a:tc>
                  <a:txBody>
                    <a:bodyPr/>
                    <a:lstStyle/>
                    <a:p>
                      <a:pPr rtl="1"/>
                      <a:r>
                        <a:rPr lang="he-IL" sz="1600" dirty="0"/>
                        <a:t>(תקרת הזיכוי פחות זיכוי ממס)</a:t>
                      </a:r>
                    </a:p>
                  </a:txBody>
                  <a:tcPr/>
                </a:tc>
                <a:extLst>
                  <a:ext uri="{0D108BD9-81ED-4DB2-BD59-A6C34878D82A}">
                    <a16:rowId xmlns:a16="http://schemas.microsoft.com/office/drawing/2014/main" val="597061976"/>
                  </a:ext>
                </a:extLst>
              </a:tr>
              <a:tr h="326206">
                <a:tc>
                  <a:txBody>
                    <a:bodyPr/>
                    <a:lstStyle/>
                    <a:p>
                      <a:pPr rtl="1"/>
                      <a:r>
                        <a:rPr lang="he-IL" sz="1600" dirty="0"/>
                        <a:t>עודף זיכוי</a:t>
                      </a:r>
                    </a:p>
                  </a:txBody>
                  <a:tcPr/>
                </a:tc>
                <a:tc>
                  <a:txBody>
                    <a:bodyPr/>
                    <a:lstStyle/>
                    <a:p>
                      <a:pPr rtl="1"/>
                      <a:r>
                        <a:rPr lang="he-IL" sz="1600" dirty="0"/>
                        <a:t>70</a:t>
                      </a:r>
                    </a:p>
                  </a:txBody>
                  <a:tcPr/>
                </a:tc>
                <a:tc>
                  <a:txBody>
                    <a:bodyPr/>
                    <a:lstStyle/>
                    <a:p>
                      <a:pPr rtl="1"/>
                      <a:endParaRPr lang="he-IL" sz="1600" dirty="0"/>
                    </a:p>
                  </a:txBody>
                  <a:tcPr/>
                </a:tc>
                <a:extLst>
                  <a:ext uri="{0D108BD9-81ED-4DB2-BD59-A6C34878D82A}">
                    <a16:rowId xmlns:a16="http://schemas.microsoft.com/office/drawing/2014/main" val="3871313408"/>
                  </a:ext>
                </a:extLst>
              </a:tr>
            </a:tbl>
          </a:graphicData>
        </a:graphic>
      </p:graphicFrame>
    </p:spTree>
    <p:extLst>
      <p:ext uri="{BB962C8B-B14F-4D97-AF65-F5344CB8AC3E}">
        <p14:creationId xmlns:p14="http://schemas.microsoft.com/office/powerpoint/2010/main" val="3486640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86028" y="788882"/>
            <a:ext cx="7725420" cy="4929187"/>
          </a:xfrm>
        </p:spPr>
        <p:txBody>
          <a:bodyPr/>
          <a:lstStyle/>
          <a:p>
            <a:pPr marL="0" indent="0" algn="just">
              <a:lnSpc>
                <a:spcPct val="150000"/>
              </a:lnSpc>
              <a:spcBef>
                <a:spcPct val="0"/>
              </a:spcBef>
              <a:buNone/>
            </a:pPr>
            <a:r>
              <a:rPr lang="he-IL" altLang="he-IL" sz="2000" u="sng" dirty="0"/>
              <a:t>דוגמא למסלול 2</a:t>
            </a:r>
            <a:r>
              <a:rPr lang="he-IL" altLang="he-IL" sz="2000" dirty="0"/>
              <a:t> - בשנת 2016 חברה בישראל המחזיקה 5% בחברה בחו"ל קבלה 700 ש"ח דיבידנד לאחר ניכוי 30% מס. נתון, כי מס חברות בחו"ל - 21%.</a:t>
            </a:r>
            <a:endParaRPr lang="he-IL" altLang="he-IL" sz="2400" dirty="0"/>
          </a:p>
          <a:p>
            <a:pPr marL="0" indent="0" algn="just">
              <a:lnSpc>
                <a:spcPct val="150000"/>
              </a:lnSpc>
              <a:spcBef>
                <a:spcPct val="0"/>
              </a:spcBef>
              <a:buNone/>
            </a:pPr>
            <a:endParaRPr lang="he-IL" altLang="he-IL" sz="2400" b="1"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63</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דוגמאות לזיכוי עקיף לחברה על דיבידנד שמקורו מחוץ לישראל</a:t>
            </a:r>
            <a:endParaRPr lang="he-IL" altLang="he-IL" sz="2600" kern="0" dirty="0">
              <a:solidFill>
                <a:srgbClr val="000000"/>
              </a:solidFill>
            </a:endParaRPr>
          </a:p>
        </p:txBody>
      </p:sp>
      <p:graphicFrame>
        <p:nvGraphicFramePr>
          <p:cNvPr id="3" name="טבלה 2">
            <a:extLst>
              <a:ext uri="{FF2B5EF4-FFF2-40B4-BE49-F238E27FC236}">
                <a16:creationId xmlns:a16="http://schemas.microsoft.com/office/drawing/2014/main" id="{7FB1F91D-CC87-416F-A679-BEAD08CC9138}"/>
              </a:ext>
            </a:extLst>
          </p:cNvPr>
          <p:cNvGraphicFramePr>
            <a:graphicFrameLocks noGrp="1"/>
          </p:cNvGraphicFramePr>
          <p:nvPr>
            <p:extLst>
              <p:ext uri="{D42A27DB-BD31-4B8C-83A1-F6EECF244321}">
                <p14:modId xmlns:p14="http://schemas.microsoft.com/office/powerpoint/2010/main" val="2046849556"/>
              </p:ext>
            </p:extLst>
          </p:nvPr>
        </p:nvGraphicFramePr>
        <p:xfrm>
          <a:off x="802047" y="2154234"/>
          <a:ext cx="8009401" cy="2818561"/>
        </p:xfrm>
        <a:graphic>
          <a:graphicData uri="http://schemas.openxmlformats.org/drawingml/2006/table">
            <a:tbl>
              <a:tblPr rtl="1" firstRow="1" bandRow="1">
                <a:tableStyleId>{93296810-A885-4BE3-A3E7-6D5BEEA58F35}</a:tableStyleId>
              </a:tblPr>
              <a:tblGrid>
                <a:gridCol w="3727931">
                  <a:extLst>
                    <a:ext uri="{9D8B030D-6E8A-4147-A177-3AD203B41FA5}">
                      <a16:colId xmlns:a16="http://schemas.microsoft.com/office/drawing/2014/main" val="1959388683"/>
                    </a:ext>
                  </a:extLst>
                </a:gridCol>
                <a:gridCol w="1611669">
                  <a:extLst>
                    <a:ext uri="{9D8B030D-6E8A-4147-A177-3AD203B41FA5}">
                      <a16:colId xmlns:a16="http://schemas.microsoft.com/office/drawing/2014/main" val="1525452552"/>
                    </a:ext>
                  </a:extLst>
                </a:gridCol>
                <a:gridCol w="2669801">
                  <a:extLst>
                    <a:ext uri="{9D8B030D-6E8A-4147-A177-3AD203B41FA5}">
                      <a16:colId xmlns:a16="http://schemas.microsoft.com/office/drawing/2014/main" val="4164760809"/>
                    </a:ext>
                  </a:extLst>
                </a:gridCol>
              </a:tblGrid>
              <a:tr h="0">
                <a:tc>
                  <a:txBody>
                    <a:bodyPr/>
                    <a:lstStyle/>
                    <a:p>
                      <a:pPr rtl="1"/>
                      <a:r>
                        <a:rPr lang="he-IL" sz="1600" dirty="0"/>
                        <a:t>סעיף</a:t>
                      </a:r>
                    </a:p>
                  </a:txBody>
                  <a:tcPr/>
                </a:tc>
                <a:tc>
                  <a:txBody>
                    <a:bodyPr/>
                    <a:lstStyle/>
                    <a:p>
                      <a:pPr rtl="1"/>
                      <a:r>
                        <a:rPr lang="he-IL" sz="1600" dirty="0"/>
                        <a:t>סכום</a:t>
                      </a:r>
                    </a:p>
                  </a:txBody>
                  <a:tcPr/>
                </a:tc>
                <a:tc>
                  <a:txBody>
                    <a:bodyPr/>
                    <a:lstStyle/>
                    <a:p>
                      <a:pPr rtl="1"/>
                      <a:r>
                        <a:rPr lang="he-IL" sz="1600" dirty="0"/>
                        <a:t>הערות</a:t>
                      </a:r>
                    </a:p>
                  </a:txBody>
                  <a:tcPr/>
                </a:tc>
                <a:extLst>
                  <a:ext uri="{0D108BD9-81ED-4DB2-BD59-A6C34878D82A}">
                    <a16:rowId xmlns:a16="http://schemas.microsoft.com/office/drawing/2014/main" val="516350993"/>
                  </a:ext>
                </a:extLst>
              </a:tr>
              <a:tr h="563041">
                <a:tc>
                  <a:txBody>
                    <a:bodyPr/>
                    <a:lstStyle/>
                    <a:p>
                      <a:pPr rtl="1"/>
                      <a:r>
                        <a:rPr lang="he-IL" sz="1600" dirty="0"/>
                        <a:t>הכנסה חייבת במסלול 2 - </a:t>
                      </a:r>
                      <a:r>
                        <a:rPr lang="he-IL" sz="1600" dirty="0" err="1"/>
                        <a:t>דיב</a:t>
                      </a:r>
                      <a:r>
                        <a:rPr lang="he-IL" sz="1600" dirty="0"/>
                        <a:t>' מגולם</a:t>
                      </a:r>
                    </a:p>
                  </a:txBody>
                  <a:tcPr/>
                </a:tc>
                <a:tc>
                  <a:txBody>
                    <a:bodyPr/>
                    <a:lstStyle/>
                    <a:p>
                      <a:pPr rtl="1"/>
                      <a:r>
                        <a:rPr lang="he-IL" sz="1600" dirty="0"/>
                        <a:t>1,266</a:t>
                      </a:r>
                    </a:p>
                  </a:txBody>
                  <a:tcPr/>
                </a:tc>
                <a:tc>
                  <a:txBody>
                    <a:bodyPr/>
                    <a:lstStyle/>
                    <a:p>
                      <a:pPr rtl="1"/>
                      <a:r>
                        <a:rPr lang="he-IL" sz="1600" dirty="0"/>
                        <a:t>1000/0.79</a:t>
                      </a:r>
                    </a:p>
                  </a:txBody>
                  <a:tcPr/>
                </a:tc>
                <a:extLst>
                  <a:ext uri="{0D108BD9-81ED-4DB2-BD59-A6C34878D82A}">
                    <a16:rowId xmlns:a16="http://schemas.microsoft.com/office/drawing/2014/main" val="466945861"/>
                  </a:ext>
                </a:extLst>
              </a:tr>
              <a:tr h="326206">
                <a:tc>
                  <a:txBody>
                    <a:bodyPr/>
                    <a:lstStyle/>
                    <a:p>
                      <a:pPr rtl="1"/>
                      <a:r>
                        <a:rPr lang="he-IL" sz="1600" dirty="0"/>
                        <a:t>מס מחושב בארץ 23% - 126(א) מס חברות</a:t>
                      </a:r>
                    </a:p>
                  </a:txBody>
                  <a:tcPr/>
                </a:tc>
                <a:tc>
                  <a:txBody>
                    <a:bodyPr/>
                    <a:lstStyle/>
                    <a:p>
                      <a:pPr rtl="1"/>
                      <a:r>
                        <a:rPr lang="he-IL" sz="1600" dirty="0"/>
                        <a:t>219</a:t>
                      </a:r>
                    </a:p>
                  </a:txBody>
                  <a:tcPr/>
                </a:tc>
                <a:tc>
                  <a:txBody>
                    <a:bodyPr/>
                    <a:lstStyle/>
                    <a:p>
                      <a:pPr rtl="1"/>
                      <a:r>
                        <a:rPr lang="he-IL" sz="1600" dirty="0"/>
                        <a:t>תקרת הזיכוי</a:t>
                      </a:r>
                    </a:p>
                  </a:txBody>
                  <a:tcPr/>
                </a:tc>
                <a:extLst>
                  <a:ext uri="{0D108BD9-81ED-4DB2-BD59-A6C34878D82A}">
                    <a16:rowId xmlns:a16="http://schemas.microsoft.com/office/drawing/2014/main" val="1573454601"/>
                  </a:ext>
                </a:extLst>
              </a:tr>
              <a:tr h="326206">
                <a:tc>
                  <a:txBody>
                    <a:bodyPr/>
                    <a:lstStyle/>
                    <a:p>
                      <a:pPr rtl="1"/>
                      <a:r>
                        <a:rPr lang="he-IL" sz="1600" dirty="0"/>
                        <a:t>זיכוי ישיר מס ששולם בחו"ל על </a:t>
                      </a:r>
                      <a:r>
                        <a:rPr lang="he-IL" sz="1600" dirty="0" err="1"/>
                        <a:t>הדיב</a:t>
                      </a:r>
                      <a:r>
                        <a:rPr lang="he-IL" sz="1600" dirty="0"/>
                        <a:t>'</a:t>
                      </a:r>
                    </a:p>
                  </a:txBody>
                  <a:tcPr/>
                </a:tc>
                <a:tc>
                  <a:txBody>
                    <a:bodyPr/>
                    <a:lstStyle/>
                    <a:p>
                      <a:pPr rtl="1"/>
                      <a:r>
                        <a:rPr lang="he-IL" sz="1600" dirty="0"/>
                        <a:t>300</a:t>
                      </a:r>
                    </a:p>
                  </a:txBody>
                  <a:tcPr/>
                </a:tc>
                <a:tc>
                  <a:txBody>
                    <a:bodyPr/>
                    <a:lstStyle/>
                    <a:p>
                      <a:pPr rtl="1"/>
                      <a:r>
                        <a:rPr lang="he-IL" sz="1600" dirty="0"/>
                        <a:t>1000*0.3</a:t>
                      </a:r>
                    </a:p>
                  </a:txBody>
                  <a:tcPr/>
                </a:tc>
                <a:extLst>
                  <a:ext uri="{0D108BD9-81ED-4DB2-BD59-A6C34878D82A}">
                    <a16:rowId xmlns:a16="http://schemas.microsoft.com/office/drawing/2014/main" val="3855114184"/>
                  </a:ext>
                </a:extLst>
              </a:tr>
              <a:tr h="326206">
                <a:tc>
                  <a:txBody>
                    <a:bodyPr/>
                    <a:lstStyle/>
                    <a:p>
                      <a:pPr rtl="1"/>
                      <a:r>
                        <a:rPr lang="he-IL" sz="1600" dirty="0"/>
                        <a:t>זיכוי עקיף - מס חברות ששולם על </a:t>
                      </a:r>
                      <a:r>
                        <a:rPr lang="he-IL" sz="1600" dirty="0" err="1"/>
                        <a:t>הדיב</a:t>
                      </a:r>
                      <a:r>
                        <a:rPr lang="he-IL" sz="1600" dirty="0"/>
                        <a:t>'</a:t>
                      </a:r>
                    </a:p>
                  </a:txBody>
                  <a:tcPr/>
                </a:tc>
                <a:tc>
                  <a:txBody>
                    <a:bodyPr/>
                    <a:lstStyle/>
                    <a:p>
                      <a:pPr rtl="1"/>
                      <a:r>
                        <a:rPr lang="he-IL" sz="1600" dirty="0"/>
                        <a:t>266</a:t>
                      </a:r>
                    </a:p>
                  </a:txBody>
                  <a:tcPr/>
                </a:tc>
                <a:tc>
                  <a:txBody>
                    <a:bodyPr/>
                    <a:lstStyle/>
                    <a:p>
                      <a:pPr rtl="1"/>
                      <a:r>
                        <a:rPr lang="he-IL" sz="1600" dirty="0"/>
                        <a:t>1,266*0.21</a:t>
                      </a:r>
                    </a:p>
                  </a:txBody>
                  <a:tcPr/>
                </a:tc>
                <a:extLst>
                  <a:ext uri="{0D108BD9-81ED-4DB2-BD59-A6C34878D82A}">
                    <a16:rowId xmlns:a16="http://schemas.microsoft.com/office/drawing/2014/main" val="1327849288"/>
                  </a:ext>
                </a:extLst>
              </a:tr>
              <a:tr h="326206">
                <a:tc>
                  <a:txBody>
                    <a:bodyPr/>
                    <a:lstStyle/>
                    <a:p>
                      <a:pPr rtl="1"/>
                      <a:r>
                        <a:rPr lang="he-IL" sz="1600" dirty="0"/>
                        <a:t>מס לתשלום</a:t>
                      </a:r>
                    </a:p>
                  </a:txBody>
                  <a:tcPr/>
                </a:tc>
                <a:tc>
                  <a:txBody>
                    <a:bodyPr/>
                    <a:lstStyle/>
                    <a:p>
                      <a:pPr rtl="1"/>
                      <a:r>
                        <a:rPr lang="he-IL" sz="1600" dirty="0"/>
                        <a:t>0</a:t>
                      </a:r>
                    </a:p>
                  </a:txBody>
                  <a:tcPr/>
                </a:tc>
                <a:tc>
                  <a:txBody>
                    <a:bodyPr/>
                    <a:lstStyle/>
                    <a:p>
                      <a:pPr rtl="1"/>
                      <a:r>
                        <a:rPr lang="he-IL" sz="1600" dirty="0"/>
                        <a:t>(תקרת הזיכוי פחות זיכוי ממס)</a:t>
                      </a:r>
                    </a:p>
                  </a:txBody>
                  <a:tcPr/>
                </a:tc>
                <a:extLst>
                  <a:ext uri="{0D108BD9-81ED-4DB2-BD59-A6C34878D82A}">
                    <a16:rowId xmlns:a16="http://schemas.microsoft.com/office/drawing/2014/main" val="597061976"/>
                  </a:ext>
                </a:extLst>
              </a:tr>
              <a:tr h="326206">
                <a:tc>
                  <a:txBody>
                    <a:bodyPr/>
                    <a:lstStyle/>
                    <a:p>
                      <a:pPr rtl="1"/>
                      <a:r>
                        <a:rPr lang="he-IL" sz="1600" dirty="0"/>
                        <a:t>עודף זיכוי</a:t>
                      </a:r>
                    </a:p>
                  </a:txBody>
                  <a:tcPr/>
                </a:tc>
                <a:tc>
                  <a:txBody>
                    <a:bodyPr/>
                    <a:lstStyle/>
                    <a:p>
                      <a:pPr rtl="1"/>
                      <a:r>
                        <a:rPr lang="he-IL" sz="1600" dirty="0"/>
                        <a:t>0</a:t>
                      </a:r>
                    </a:p>
                  </a:txBody>
                  <a:tcPr/>
                </a:tc>
                <a:tc>
                  <a:txBody>
                    <a:bodyPr/>
                    <a:lstStyle/>
                    <a:p>
                      <a:pPr rtl="1"/>
                      <a:r>
                        <a:rPr lang="he-IL" sz="1600" dirty="0"/>
                        <a:t>במסלול זה עודף הזיכוי לא מועבר</a:t>
                      </a:r>
                    </a:p>
                  </a:txBody>
                  <a:tcPr/>
                </a:tc>
                <a:extLst>
                  <a:ext uri="{0D108BD9-81ED-4DB2-BD59-A6C34878D82A}">
                    <a16:rowId xmlns:a16="http://schemas.microsoft.com/office/drawing/2014/main" val="3871313408"/>
                  </a:ext>
                </a:extLst>
              </a:tr>
            </a:tbl>
          </a:graphicData>
        </a:graphic>
      </p:graphicFrame>
    </p:spTree>
    <p:extLst>
      <p:ext uri="{BB962C8B-B14F-4D97-AF65-F5344CB8AC3E}">
        <p14:creationId xmlns:p14="http://schemas.microsoft.com/office/powerpoint/2010/main" val="669949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755227"/>
            <a:ext cx="7725420" cy="4929187"/>
          </a:xfrm>
        </p:spPr>
        <p:txBody>
          <a:bodyPr/>
          <a:lstStyle/>
          <a:p>
            <a:pPr marL="0" indent="0" algn="just">
              <a:lnSpc>
                <a:spcPct val="150000"/>
              </a:lnSpc>
              <a:spcBef>
                <a:spcPct val="0"/>
              </a:spcBef>
              <a:buNone/>
            </a:pPr>
            <a:r>
              <a:rPr lang="he-IL" altLang="he-IL" sz="2200" u="sng" dirty="0"/>
              <a:t>סעיף 205א(א) - עודף זיכוי במקרה 'רגיל'</a:t>
            </a:r>
          </a:p>
          <a:p>
            <a:pPr marL="0" indent="0" algn="just">
              <a:lnSpc>
                <a:spcPct val="150000"/>
              </a:lnSpc>
              <a:spcBef>
                <a:spcPct val="0"/>
              </a:spcBef>
              <a:buNone/>
            </a:pPr>
            <a:r>
              <a:rPr lang="he-IL" altLang="he-IL" sz="2000" dirty="0"/>
              <a:t>ייחשב כהפחתת הזיכוי שניתן מהמס ששולם בחו"ל על הכנסות מסל מסוים.</a:t>
            </a:r>
          </a:p>
          <a:p>
            <a:pPr marL="0" indent="0" algn="just">
              <a:lnSpc>
                <a:spcPct val="150000"/>
              </a:lnSpc>
              <a:spcBef>
                <a:spcPct val="0"/>
              </a:spcBef>
              <a:buNone/>
            </a:pPr>
            <a:r>
              <a:rPr lang="he-IL" altLang="he-IL" sz="2000" dirty="0"/>
              <a:t>עודף זיכוי ניתן להעברה לשנים הבאות </a:t>
            </a:r>
            <a:r>
              <a:rPr lang="he-IL" altLang="he-IL" sz="2000" u="sng" dirty="0"/>
              <a:t>בתנאים הבאים</a:t>
            </a:r>
            <a:r>
              <a:rPr lang="he-IL" altLang="he-IL" sz="2000" dirty="0"/>
              <a:t>:</a:t>
            </a:r>
          </a:p>
          <a:p>
            <a:pPr marL="457200" indent="-457200" algn="just">
              <a:lnSpc>
                <a:spcPct val="150000"/>
              </a:lnSpc>
              <a:spcBef>
                <a:spcPct val="0"/>
              </a:spcBef>
              <a:buFont typeface="+mj-lt"/>
              <a:buAutoNum type="arabicPeriod"/>
            </a:pPr>
            <a:r>
              <a:rPr lang="he-IL" altLang="he-IL" sz="1800" dirty="0"/>
              <a:t>העודף יקוזז בעתיד בשל הכנסות שיופקו מחוץ לישראל מאותו סל הכנסות.</a:t>
            </a:r>
          </a:p>
          <a:p>
            <a:pPr marL="457200" indent="-457200" algn="just">
              <a:lnSpc>
                <a:spcPct val="150000"/>
              </a:lnSpc>
              <a:spcBef>
                <a:spcPct val="0"/>
              </a:spcBef>
              <a:buFont typeface="+mj-lt"/>
              <a:buAutoNum type="arabicPeriod"/>
            </a:pPr>
            <a:r>
              <a:rPr lang="he-IL" altLang="he-IL" sz="1800" dirty="0"/>
              <a:t>עודף הזיכוי יינתן לניצול בחמש השנים הבאות בזו אחר זו.</a:t>
            </a:r>
          </a:p>
          <a:p>
            <a:pPr marL="457200" indent="-457200" algn="just">
              <a:lnSpc>
                <a:spcPct val="150000"/>
              </a:lnSpc>
              <a:spcBef>
                <a:spcPct val="0"/>
              </a:spcBef>
              <a:buFont typeface="+mj-lt"/>
              <a:buAutoNum type="arabicPeriod"/>
            </a:pPr>
            <a:r>
              <a:rPr lang="he-IL" altLang="he-IL" sz="1800" dirty="0"/>
              <a:t>עודף הזיכוי יתואם למדד מתום שנת המס שבה נוצר עד לתום שנת המס שבה הופחת.</a:t>
            </a:r>
            <a:r>
              <a:rPr lang="he-IL" altLang="he-IL" sz="1800" u="sng" dirty="0"/>
              <a:t> </a:t>
            </a:r>
          </a:p>
          <a:p>
            <a:pPr marL="0" indent="0" algn="just">
              <a:lnSpc>
                <a:spcPct val="150000"/>
              </a:lnSpc>
              <a:spcBef>
                <a:spcPct val="0"/>
              </a:spcBef>
              <a:buNone/>
            </a:pPr>
            <a:r>
              <a:rPr lang="he-IL" altLang="he-IL" sz="2200" u="sng" dirty="0"/>
              <a:t>סעיף 205א(ב) - עודף זיכוי שנוצר בגין קיזוז הפסד</a:t>
            </a:r>
          </a:p>
          <a:p>
            <a:pPr marL="0" indent="0" algn="just">
              <a:lnSpc>
                <a:spcPct val="150000"/>
              </a:lnSpc>
              <a:spcBef>
                <a:spcPct val="0"/>
              </a:spcBef>
              <a:buNone/>
            </a:pPr>
            <a:r>
              <a:rPr lang="he-IL" altLang="he-IL" sz="2000" dirty="0"/>
              <a:t>במידה ומההכנסה החייבת בארץ קוזזו הפסדים שנוצרו בחו"ל - הרי שתקרת הזיכוי עשויה להיות נמוכה מהמס ששולם בחו"ל וייווצר עודף זיכוי. עודף זה ניתן לניצול בשנים הבאות (כנגד הסל שיצר את ההפסד וגם כנגד הסל שהניב את ההכנסה).</a:t>
            </a:r>
          </a:p>
          <a:p>
            <a:pPr marL="457200" indent="-457200" algn="just">
              <a:lnSpc>
                <a:spcPct val="150000"/>
              </a:lnSpc>
              <a:spcBef>
                <a:spcPct val="0"/>
              </a:spcBef>
              <a:buFont typeface="+mj-lt"/>
              <a:buAutoNum type="arabicPeriod"/>
            </a:pPr>
            <a:endParaRPr lang="he-IL" altLang="he-IL" sz="20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64</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סעיף 205א - עודף זיכוי ליחיד ולחברה</a:t>
            </a:r>
            <a:endParaRPr lang="he-IL" altLang="he-IL" sz="2600" kern="0" dirty="0">
              <a:solidFill>
                <a:srgbClr val="000000"/>
              </a:solidFill>
            </a:endParaRPr>
          </a:p>
        </p:txBody>
      </p:sp>
    </p:spTree>
    <p:extLst>
      <p:ext uri="{BB962C8B-B14F-4D97-AF65-F5344CB8AC3E}">
        <p14:creationId xmlns:p14="http://schemas.microsoft.com/office/powerpoint/2010/main" val="485416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755227"/>
            <a:ext cx="7725420" cy="4929187"/>
          </a:xfrm>
        </p:spPr>
        <p:txBody>
          <a:bodyPr/>
          <a:lstStyle/>
          <a:p>
            <a:pPr marL="0" indent="0" algn="just">
              <a:lnSpc>
                <a:spcPct val="150000"/>
              </a:lnSpc>
              <a:spcBef>
                <a:spcPct val="0"/>
              </a:spcBef>
              <a:buNone/>
            </a:pPr>
            <a:r>
              <a:rPr lang="he-IL" altLang="he-IL" sz="2200" u="sng" dirty="0"/>
              <a:t>סעיף 206 - אי התרת ניכוי</a:t>
            </a:r>
          </a:p>
          <a:p>
            <a:pPr marL="0" indent="0" algn="just">
              <a:lnSpc>
                <a:spcPct val="150000"/>
              </a:lnSpc>
              <a:spcBef>
                <a:spcPct val="0"/>
              </a:spcBef>
              <a:buNone/>
            </a:pPr>
            <a:r>
              <a:rPr lang="he-IL" altLang="he-IL" sz="2000" dirty="0"/>
              <a:t>בחישוב הכנסת חוץ החייבת במס בישראל - יש לחשב בישראל מס על סכום ההכנסה ברוטו ללא קיזוזי מסי חו"ל.</a:t>
            </a:r>
          </a:p>
          <a:p>
            <a:pPr marL="0" indent="0" algn="just">
              <a:lnSpc>
                <a:spcPct val="150000"/>
              </a:lnSpc>
              <a:spcBef>
                <a:spcPct val="0"/>
              </a:spcBef>
              <a:buNone/>
            </a:pPr>
            <a:r>
              <a:rPr lang="he-IL" altLang="he-IL" sz="2200" u="sng" dirty="0"/>
              <a:t>סעיף 207א - זיכוי בשל דיבידנד</a:t>
            </a:r>
          </a:p>
          <a:p>
            <a:pPr marL="0" indent="0" algn="just">
              <a:lnSpc>
                <a:spcPct val="150000"/>
              </a:lnSpc>
              <a:spcBef>
                <a:spcPct val="0"/>
              </a:spcBef>
              <a:buNone/>
            </a:pPr>
            <a:r>
              <a:rPr lang="he-IL" altLang="he-IL" sz="2000" dirty="0"/>
              <a:t>כאשר נישום תושב ישראל (יחיד או חברה) מקבל דיבידנד מחברה תושבת חוץ ושולם על הדיבידנד מס בחו"ל - יינתן זיכוי כרגיל.</a:t>
            </a:r>
          </a:p>
          <a:p>
            <a:pPr marL="0" indent="0" algn="just">
              <a:lnSpc>
                <a:spcPct val="150000"/>
              </a:lnSpc>
              <a:spcBef>
                <a:spcPct val="0"/>
              </a:spcBef>
              <a:buNone/>
            </a:pPr>
            <a:r>
              <a:rPr lang="he-IL" altLang="he-IL" sz="2000" dirty="0"/>
              <a:t>כאשר החברה שבחו"ל נשלטת ומנוהלת מישראל - הרי שהחברה נחשבת לתושבת ישראל (קרי, ההכנסה הופקה בישראל).</a:t>
            </a:r>
          </a:p>
          <a:p>
            <a:pPr marL="0" indent="0" algn="just">
              <a:lnSpc>
                <a:spcPct val="150000"/>
              </a:lnSpc>
              <a:spcBef>
                <a:spcPct val="0"/>
              </a:spcBef>
              <a:buNone/>
            </a:pPr>
            <a:r>
              <a:rPr lang="he-IL" altLang="he-IL" sz="2000" dirty="0"/>
              <a:t>למרות שסעיף 199 מתנה את קבלת הזיכוי בכך שההכנסה הופקה בחו"ל, סעיף 207א קובע, כי למרות שההכנסה הופקה בארץ, כן יינתן זיכוי הן ליחיד והן לחברה.</a:t>
            </a:r>
          </a:p>
          <a:p>
            <a:pPr marL="0" indent="0" algn="just">
              <a:lnSpc>
                <a:spcPct val="150000"/>
              </a:lnSpc>
              <a:spcBef>
                <a:spcPct val="0"/>
              </a:spcBef>
              <a:buNone/>
            </a:pPr>
            <a:endParaRPr lang="he-IL" altLang="he-IL" sz="20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65</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סוגיות נוספות בזיכוי מס זר</a:t>
            </a:r>
            <a:endParaRPr lang="he-IL" altLang="he-IL" sz="2600" kern="0" dirty="0">
              <a:solidFill>
                <a:srgbClr val="000000"/>
              </a:solidFill>
            </a:endParaRPr>
          </a:p>
        </p:txBody>
      </p:sp>
    </p:spTree>
    <p:extLst>
      <p:ext uri="{BB962C8B-B14F-4D97-AF65-F5344CB8AC3E}">
        <p14:creationId xmlns:p14="http://schemas.microsoft.com/office/powerpoint/2010/main" val="4187038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EECFC23-1375-4AE5-B6E3-F7399AA25EB0}"/>
              </a:ext>
            </a:extLst>
          </p:cNvPr>
          <p:cNvSpPr>
            <a:spLocks noGrp="1" noChangeArrowheads="1"/>
          </p:cNvSpPr>
          <p:nvPr>
            <p:ph idx="1"/>
          </p:nvPr>
        </p:nvSpPr>
        <p:spPr>
          <a:xfrm>
            <a:off x="1043608" y="755227"/>
            <a:ext cx="7725420" cy="4929187"/>
          </a:xfrm>
        </p:spPr>
        <p:txBody>
          <a:bodyPr/>
          <a:lstStyle/>
          <a:p>
            <a:pPr marL="0" indent="0" algn="just">
              <a:lnSpc>
                <a:spcPct val="150000"/>
              </a:lnSpc>
              <a:spcBef>
                <a:spcPct val="0"/>
              </a:spcBef>
              <a:buNone/>
            </a:pPr>
            <a:r>
              <a:rPr lang="he-IL" altLang="he-IL" sz="2200" u="sng" dirty="0"/>
              <a:t>סעיף 207ב - מועד קבלת הזיכוי</a:t>
            </a:r>
            <a:r>
              <a:rPr lang="he-IL" altLang="he-IL" sz="2200" dirty="0"/>
              <a:t> - </a:t>
            </a:r>
            <a:r>
              <a:rPr lang="he-IL" altLang="he-IL" sz="2000" dirty="0"/>
              <a:t>הסעיף קובע, כי מס ששולם בחו"ל ניתן לקזז רק בתנאי שהסכום שולם בפועל בחו"ל עד 24 חודשים מתום שנת המס בה חויבה ההכנסה בישראל.</a:t>
            </a:r>
          </a:p>
          <a:p>
            <a:pPr marL="0" indent="0" algn="just">
              <a:lnSpc>
                <a:spcPct val="150000"/>
              </a:lnSpc>
              <a:spcBef>
                <a:spcPct val="0"/>
              </a:spcBef>
              <a:buNone/>
            </a:pPr>
            <a:r>
              <a:rPr lang="he-IL" altLang="he-IL" sz="2000" dirty="0"/>
              <a:t>אם שולם המס בחו"ל לאחר תקופה זו, יהיה מותר לקזזו בשנת המס בה שולם, כנגד המס בגין הכנסות חוץ אחרות מאותו 'סל'.</a:t>
            </a:r>
          </a:p>
          <a:p>
            <a:pPr marL="0" indent="0" algn="just">
              <a:lnSpc>
                <a:spcPct val="150000"/>
              </a:lnSpc>
              <a:spcBef>
                <a:spcPct val="0"/>
              </a:spcBef>
              <a:buNone/>
            </a:pPr>
            <a:endParaRPr lang="he-IL" altLang="he-IL" sz="800" u="sng" dirty="0"/>
          </a:p>
          <a:p>
            <a:pPr marL="0" indent="0" algn="just">
              <a:lnSpc>
                <a:spcPct val="150000"/>
              </a:lnSpc>
              <a:spcBef>
                <a:spcPct val="0"/>
              </a:spcBef>
              <a:buNone/>
            </a:pPr>
            <a:r>
              <a:rPr lang="he-IL" altLang="he-IL" sz="2200" u="sng" dirty="0"/>
              <a:t>סעיף 207ד - סייג לזיכוי</a:t>
            </a:r>
            <a:r>
              <a:rPr lang="he-IL" altLang="he-IL" sz="2200" dirty="0"/>
              <a:t> - </a:t>
            </a:r>
            <a:r>
              <a:rPr lang="he-IL" altLang="he-IL" sz="2000" dirty="0"/>
              <a:t>כאמור לעיל, הפסד מעסק נשלט שלא ניתן היה לקזז בחו"ל בשנת המס - כן ניתן לקזזו כנגד הכנסות שהופקו בישראל. סעיף 207ד קובע, כי כאשר קוזז הפסד מעסק נשלט כנגד הכנסה בישראל, לא יינתן זיכוי על הכנסה מעסק בחו"ל בשנתיים שקדמו לשנת המס שבה קוזז ההפסד, ובחמש השנים הרצופות שלאחריה עד לגובה ההפסד שקוזז כאמור.</a:t>
            </a:r>
          </a:p>
          <a:p>
            <a:pPr marL="0" indent="0" algn="just">
              <a:lnSpc>
                <a:spcPct val="150000"/>
              </a:lnSpc>
              <a:spcBef>
                <a:spcPct val="0"/>
              </a:spcBef>
              <a:buNone/>
            </a:pPr>
            <a:endParaRPr lang="he-IL" altLang="he-IL" sz="2000" dirty="0"/>
          </a:p>
        </p:txBody>
      </p:sp>
      <p:sp>
        <p:nvSpPr>
          <p:cNvPr id="23555" name="Slide Number Placeholder 3">
            <a:extLst>
              <a:ext uri="{FF2B5EF4-FFF2-40B4-BE49-F238E27FC236}">
                <a16:creationId xmlns:a16="http://schemas.microsoft.com/office/drawing/2014/main" id="{BA87166D-C07E-4D7C-946D-9D37F3D03E84}"/>
              </a:ext>
            </a:extLst>
          </p:cNvPr>
          <p:cNvSpPr>
            <a:spLocks noGrp="1"/>
          </p:cNvSpPr>
          <p:nvPr>
            <p:ph type="sldNum" sz="quarter" idx="12"/>
          </p:nvPr>
        </p:nvSpPr>
        <p:spPr>
          <a:xfrm>
            <a:off x="510733" y="6371802"/>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8F55DFFE-9DAC-488D-A6F1-177B826065B8}" type="slidenum">
              <a:rPr lang="he-IL" altLang="he-IL" sz="1400" smtClean="0">
                <a:solidFill>
                  <a:srgbClr val="000000"/>
                </a:solidFill>
              </a:rPr>
              <a:pPr algn="l">
                <a:spcBef>
                  <a:spcPct val="0"/>
                </a:spcBef>
                <a:buFontTx/>
                <a:buNone/>
              </a:pPr>
              <a:t>66</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221808" y="-99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2600" b="1" dirty="0">
                <a:solidFill>
                  <a:srgbClr val="000000"/>
                </a:solidFill>
              </a:rPr>
              <a:t>סוגיות נוספות בקיזוז הפסדים - המשך</a:t>
            </a:r>
            <a:endParaRPr lang="he-IL" altLang="he-IL" sz="2600" kern="0" dirty="0">
              <a:solidFill>
                <a:srgbClr val="000000"/>
              </a:solidFill>
            </a:endParaRPr>
          </a:p>
        </p:txBody>
      </p:sp>
    </p:spTree>
    <p:extLst>
      <p:ext uri="{BB962C8B-B14F-4D97-AF65-F5344CB8AC3E}">
        <p14:creationId xmlns:p14="http://schemas.microsoft.com/office/powerpoint/2010/main" val="3537510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עמדה מספר 10/2016 -</a:t>
            </a:r>
            <a:br>
              <a:rPr lang="he-IL" sz="2200" b="1" dirty="0"/>
            </a:br>
            <a:r>
              <a:rPr lang="he-IL" sz="2200" b="1" dirty="0"/>
              <a:t>הזכאות לקבלת זיכויים בגין מסי חוץ אינה ניתנת להעברה לאחר </a:t>
            </a:r>
          </a:p>
        </p:txBody>
      </p:sp>
      <p:sp>
        <p:nvSpPr>
          <p:cNvPr id="3" name="מציין מיקום תוכן 2">
            <a:extLst>
              <a:ext uri="{FF2B5EF4-FFF2-40B4-BE49-F238E27FC236}">
                <a16:creationId xmlns:a16="http://schemas.microsoft.com/office/drawing/2014/main" id="{05445D8B-CD41-42D1-855D-CDBDAD155A95}"/>
              </a:ext>
            </a:extLst>
          </p:cNvPr>
          <p:cNvSpPr>
            <a:spLocks noGrp="1"/>
          </p:cNvSpPr>
          <p:nvPr>
            <p:ph idx="1"/>
          </p:nvPr>
        </p:nvSpPr>
        <p:spPr>
          <a:xfrm>
            <a:off x="480421" y="980728"/>
            <a:ext cx="8229600" cy="4525963"/>
          </a:xfrm>
        </p:spPr>
        <p:txBody>
          <a:bodyPr/>
          <a:lstStyle/>
          <a:p>
            <a:pPr marL="0" indent="0" algn="just">
              <a:lnSpc>
                <a:spcPct val="150000"/>
              </a:lnSpc>
              <a:buNone/>
            </a:pPr>
            <a:r>
              <a:rPr lang="he-IL" sz="2400" dirty="0"/>
              <a:t>הזכאות לקבלת זיכוי בגין מסי חוץ ששולמו, לרבות עודף זיכוי שנוצר בגין מסי חוץ ששולמו, אינם ניתנים להעברה לאחר לרבות בדרך של הורשה.</a:t>
            </a:r>
          </a:p>
          <a:p>
            <a:pPr marL="0" indent="0" algn="just">
              <a:lnSpc>
                <a:spcPct val="150000"/>
              </a:lnSpc>
              <a:buNone/>
            </a:pPr>
            <a:r>
              <a:rPr lang="he-IL" sz="2400" dirty="0"/>
              <a:t>כך למשל, יורש אינו זכאי לנצל זיכוי מסי חוץ שנוצרו אצל המוריש. </a:t>
            </a:r>
          </a:p>
          <a:p>
            <a:pPr marL="0" indent="0" algn="just">
              <a:lnSpc>
                <a:spcPct val="150000"/>
              </a:lnSpc>
              <a:buNone/>
            </a:pPr>
            <a:r>
              <a:rPr lang="he-IL" sz="3000" dirty="0"/>
              <a:t> </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67</a:t>
            </a:fld>
            <a:endParaRPr lang="en-US" altLang="he-IL"/>
          </a:p>
        </p:txBody>
      </p:sp>
    </p:spTree>
    <p:extLst>
      <p:ext uri="{BB962C8B-B14F-4D97-AF65-F5344CB8AC3E}">
        <p14:creationId xmlns:p14="http://schemas.microsoft.com/office/powerpoint/2010/main" val="3363315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עמדה מספר 14/2016 - תקרת מסי חוץ</a:t>
            </a:r>
          </a:p>
        </p:txBody>
      </p:sp>
      <p:sp>
        <p:nvSpPr>
          <p:cNvPr id="3" name="מציין מיקום תוכן 2">
            <a:extLst>
              <a:ext uri="{FF2B5EF4-FFF2-40B4-BE49-F238E27FC236}">
                <a16:creationId xmlns:a16="http://schemas.microsoft.com/office/drawing/2014/main" id="{05445D8B-CD41-42D1-855D-CDBDAD155A95}"/>
              </a:ext>
            </a:extLst>
          </p:cNvPr>
          <p:cNvSpPr>
            <a:spLocks noGrp="1"/>
          </p:cNvSpPr>
          <p:nvPr>
            <p:ph idx="1"/>
          </p:nvPr>
        </p:nvSpPr>
        <p:spPr>
          <a:xfrm>
            <a:off x="354360" y="1052736"/>
            <a:ext cx="8394104" cy="4639245"/>
          </a:xfrm>
        </p:spPr>
        <p:txBody>
          <a:bodyPr/>
          <a:lstStyle/>
          <a:p>
            <a:pPr marL="0" indent="0" algn="just">
              <a:lnSpc>
                <a:spcPct val="150000"/>
              </a:lnSpc>
              <a:buNone/>
            </a:pPr>
            <a:r>
              <a:rPr lang="he-IL" sz="2200" dirty="0"/>
              <a:t>לצורך חישוב תקרת הזיכוי בחישוב מסי החוץ שניתן להכיר בישראל, יש לקחת את שיעור המס הנמוך מבין שיעור המס הקבוע בדין הפנימי או באמנה, אך בכל מקרה לא יותר מסכום מסי החוץ ששולם בפועל. </a:t>
            </a:r>
          </a:p>
          <a:p>
            <a:pPr marL="0" indent="0" algn="just">
              <a:lnSpc>
                <a:spcPct val="150000"/>
              </a:lnSpc>
              <a:buNone/>
            </a:pPr>
            <a:r>
              <a:rPr lang="he-IL" sz="2200" u="sng" dirty="0"/>
              <a:t>מתן הזיכוי ייעשה בהתאם לעקרונות הבאים</a:t>
            </a:r>
            <a:r>
              <a:rPr lang="he-IL" sz="2000" dirty="0"/>
              <a:t>: </a:t>
            </a:r>
          </a:p>
          <a:p>
            <a:pPr marL="457200" indent="-457200" algn="just">
              <a:lnSpc>
                <a:spcPct val="150000"/>
              </a:lnSpc>
              <a:buFont typeface="+mj-lt"/>
              <a:buAutoNum type="arabicPeriod"/>
            </a:pPr>
            <a:r>
              <a:rPr lang="he-IL" sz="2000" dirty="0"/>
              <a:t>מסי חוץ ששולמו מעבר לתקרה האמורה הינם בבחינת "מס התנדבותי" (מס וולונטרי) ואינם ניתנים לזיכוי כמסי חוץ ואף אינם ניתנים להעברה לשנים הבאות. </a:t>
            </a:r>
          </a:p>
          <a:p>
            <a:pPr marL="457200" indent="-457200" algn="just">
              <a:lnSpc>
                <a:spcPct val="150000"/>
              </a:lnSpc>
              <a:buFont typeface="+mj-lt"/>
              <a:buAutoNum type="arabicPeriod" startAt="2"/>
            </a:pPr>
            <a:r>
              <a:rPr lang="he-IL" sz="2000" dirty="0"/>
              <a:t>מסי חוץ ששולמו בפועל יכללו מסי חוץ ששולמו ואשר לא יתכן שיוחזרו למשלם במדינה הזרה בדרך כלשהי.</a:t>
            </a:r>
          </a:p>
          <a:p>
            <a:pPr marL="457200" indent="-457200" algn="just">
              <a:lnSpc>
                <a:spcPct val="150000"/>
              </a:lnSpc>
              <a:buFont typeface="+mj-lt"/>
              <a:buAutoNum type="arabicPeriod"/>
            </a:pPr>
            <a:endParaRPr lang="he-IL" sz="2200" dirty="0"/>
          </a:p>
          <a:p>
            <a:pPr marL="0" indent="0" algn="just">
              <a:lnSpc>
                <a:spcPct val="150000"/>
              </a:lnSpc>
              <a:buNone/>
            </a:pPr>
            <a:endParaRPr lang="he-IL" sz="2200" dirty="0"/>
          </a:p>
          <a:p>
            <a:pPr marL="0" indent="0" algn="just">
              <a:lnSpc>
                <a:spcPct val="150000"/>
              </a:lnSpc>
              <a:buNone/>
            </a:pPr>
            <a:endParaRPr lang="he-IL" sz="2200" dirty="0"/>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68</a:t>
            </a:fld>
            <a:endParaRPr lang="en-US" altLang="he-IL"/>
          </a:p>
        </p:txBody>
      </p:sp>
    </p:spTree>
    <p:extLst>
      <p:ext uri="{BB962C8B-B14F-4D97-AF65-F5344CB8AC3E}">
        <p14:creationId xmlns:p14="http://schemas.microsoft.com/office/powerpoint/2010/main" val="2084251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עמדה מספר 28/2016 - </a:t>
            </a:r>
            <a:br>
              <a:rPr lang="he-IL" sz="2200" b="1" dirty="0"/>
            </a:br>
            <a:r>
              <a:rPr lang="he-IL" sz="2200" b="1" dirty="0"/>
              <a:t>קיזוז הפסד במקום בו ניתן לנצל הטבה אחרת כגון זיכוי ממסי חוץ</a:t>
            </a:r>
          </a:p>
        </p:txBody>
      </p:sp>
      <p:sp>
        <p:nvSpPr>
          <p:cNvPr id="3" name="מציין מיקום תוכן 2">
            <a:extLst>
              <a:ext uri="{FF2B5EF4-FFF2-40B4-BE49-F238E27FC236}">
                <a16:creationId xmlns:a16="http://schemas.microsoft.com/office/drawing/2014/main" id="{05445D8B-CD41-42D1-855D-CDBDAD155A95}"/>
              </a:ext>
            </a:extLst>
          </p:cNvPr>
          <p:cNvSpPr>
            <a:spLocks noGrp="1"/>
          </p:cNvSpPr>
          <p:nvPr>
            <p:ph idx="1"/>
          </p:nvPr>
        </p:nvSpPr>
        <p:spPr>
          <a:xfrm>
            <a:off x="683568" y="980728"/>
            <a:ext cx="8229600" cy="4525963"/>
          </a:xfrm>
        </p:spPr>
        <p:txBody>
          <a:bodyPr/>
          <a:lstStyle/>
          <a:p>
            <a:pPr marL="0" indent="0" algn="just">
              <a:lnSpc>
                <a:spcPct val="150000"/>
              </a:lnSpc>
              <a:buNone/>
            </a:pPr>
            <a:r>
              <a:rPr lang="he-IL" sz="2200" dirty="0"/>
              <a:t>במקרה בו ניתן לקזז הפסדים ברי קיזוז כנגד הכנסה של תושב ישראל, יש לקזז את ההפסדים כאמור ולא ניתן לדחות אותם לשנים העוקבות, למעט אותם מקרים חריגים שמאפשרת הפקודה במפורש, גם אם קיזוז כאמור ימנע ניצול הטבה אחרת, כדוגמת זיכוי ממסי חוץ. קרי, כאשר קיים הפסד בר קיזוז בישראל והכנסה חייבת מחו"ל, כללי קיזוז ההפסדים בפקודה מחייבים קיזוז קודם לכללי הזיכויים. </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69</a:t>
            </a:fld>
            <a:endParaRPr lang="en-US" altLang="he-IL"/>
          </a:p>
        </p:txBody>
      </p:sp>
    </p:spTree>
    <p:extLst>
      <p:ext uri="{BB962C8B-B14F-4D97-AF65-F5344CB8AC3E}">
        <p14:creationId xmlns:p14="http://schemas.microsoft.com/office/powerpoint/2010/main" val="188088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7</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251521" y="1844824"/>
            <a:ext cx="8784976" cy="106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914400" indent="-914400" algn="ctr" rtl="1">
              <a:lnSpc>
                <a:spcPct val="150000"/>
              </a:lnSpc>
              <a:buFont typeface="+mj-lt"/>
              <a:buAutoNum type="arabicPeriod" startAt="2"/>
            </a:pPr>
            <a:r>
              <a:rPr lang="he-IL" sz="4800" b="1" dirty="0"/>
              <a:t>שיעורי המס על הכנסות מחו"ל</a:t>
            </a:r>
          </a:p>
        </p:txBody>
      </p:sp>
    </p:spTree>
    <p:extLst>
      <p:ext uri="{BB962C8B-B14F-4D97-AF65-F5344CB8AC3E}">
        <p14:creationId xmlns:p14="http://schemas.microsoft.com/office/powerpoint/2010/main" val="1958629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70</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323528" y="908720"/>
            <a:ext cx="8712968" cy="367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marL="914400" indent="-914400" algn="ctr" rtl="1">
              <a:lnSpc>
                <a:spcPct val="150000"/>
              </a:lnSpc>
              <a:spcBef>
                <a:spcPts val="0"/>
              </a:spcBef>
              <a:spcAft>
                <a:spcPts val="0"/>
              </a:spcAft>
              <a:buFont typeface="+mj-lt"/>
              <a:buAutoNum type="arabicPeriod" startAt="7"/>
            </a:pPr>
            <a:r>
              <a:rPr lang="he-IL" altLang="he-IL" sz="4000" b="1" dirty="0"/>
              <a:t>הנחיות להגשת טופס 150 -  החזקה בחברה זרה, טופס 1213 - הודעה על תכנון מס חייב בדיווח וטופס 1323 - נספח ד' לדוח השנתי</a:t>
            </a:r>
          </a:p>
        </p:txBody>
      </p:sp>
    </p:spTree>
    <p:extLst>
      <p:ext uri="{BB962C8B-B14F-4D97-AF65-F5344CB8AC3E}">
        <p14:creationId xmlns:p14="http://schemas.microsoft.com/office/powerpoint/2010/main" val="3828146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71</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118850" y="1556792"/>
            <a:ext cx="7560840" cy="22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pPr>
            <a:r>
              <a:rPr lang="he-IL" altLang="he-IL" sz="5000" b="1" dirty="0"/>
              <a:t>טופס 150 - הצהרה על החזקה בחברה זרה</a:t>
            </a:r>
          </a:p>
        </p:txBody>
      </p:sp>
    </p:spTree>
    <p:extLst>
      <p:ext uri="{BB962C8B-B14F-4D97-AF65-F5344CB8AC3E}">
        <p14:creationId xmlns:p14="http://schemas.microsoft.com/office/powerpoint/2010/main" val="31726094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טופס 150 - הצהרה על החזקה בחברה זרה</a:t>
            </a:r>
          </a:p>
        </p:txBody>
      </p:sp>
      <p:pic>
        <p:nvPicPr>
          <p:cNvPr id="5" name="מציין מיקום תוכן 4">
            <a:extLst>
              <a:ext uri="{FF2B5EF4-FFF2-40B4-BE49-F238E27FC236}">
                <a16:creationId xmlns:a16="http://schemas.microsoft.com/office/drawing/2014/main" id="{E98B7E32-AC44-4CF1-9D32-B2DC0063FD07}"/>
              </a:ext>
            </a:extLst>
          </p:cNvPr>
          <p:cNvPicPr>
            <a:picLocks noGrp="1" noChangeAspect="1"/>
          </p:cNvPicPr>
          <p:nvPr>
            <p:ph idx="1"/>
          </p:nvPr>
        </p:nvPicPr>
        <p:blipFill rotWithShape="1">
          <a:blip r:embed="rId2"/>
          <a:srcRect l="27490" t="12720" r="42018" b="4548"/>
          <a:stretch/>
        </p:blipFill>
        <p:spPr>
          <a:xfrm>
            <a:off x="2771800" y="795228"/>
            <a:ext cx="3816424" cy="5824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72</a:t>
            </a:fld>
            <a:endParaRPr lang="en-US" altLang="he-IL"/>
          </a:p>
        </p:txBody>
      </p:sp>
    </p:spTree>
    <p:extLst>
      <p:ext uri="{BB962C8B-B14F-4D97-AF65-F5344CB8AC3E}">
        <p14:creationId xmlns:p14="http://schemas.microsoft.com/office/powerpoint/2010/main" val="3904522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טופס 150 - הצהרה על החזקה בחברה זרה - כללי</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73</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a:xfrm>
            <a:off x="468313" y="980728"/>
            <a:ext cx="8229600" cy="4525963"/>
          </a:xfrm>
        </p:spPr>
        <p:txBody>
          <a:bodyPr/>
          <a:lstStyle/>
          <a:p>
            <a:pPr marL="0" indent="0">
              <a:lnSpc>
                <a:spcPct val="150000"/>
              </a:lnSpc>
              <a:buNone/>
            </a:pPr>
            <a:r>
              <a:rPr lang="he-IL" sz="2000" b="1" u="sng" dirty="0"/>
              <a:t>כללי</a:t>
            </a:r>
          </a:p>
          <a:p>
            <a:pPr marL="0" indent="0" algn="just">
              <a:lnSpc>
                <a:spcPct val="150000"/>
              </a:lnSpc>
              <a:buNone/>
            </a:pPr>
            <a:r>
              <a:rPr lang="he-IL" sz="2000" dirty="0"/>
              <a:t>במקרה של החזקה בחברה זרה יש לצרף טופס 150 שכותרתו "הצהרה על החזקה בחבר בני אדם תושב חוץ". טופס 150, המהווה נספח לדוח השנתי, מיועד הן ליחיד תושב ישראל או חברה ישראלית, המחזיקים בחברה זרה.</a:t>
            </a:r>
            <a:endParaRPr lang="he-IL" sz="2000" u="sng" dirty="0"/>
          </a:p>
          <a:p>
            <a:pPr marL="0" indent="0">
              <a:lnSpc>
                <a:spcPct val="150000"/>
              </a:lnSpc>
              <a:buNone/>
            </a:pPr>
            <a:r>
              <a:rPr lang="he-IL" sz="2000" b="1" u="sng" dirty="0"/>
              <a:t>מי חייב בהגשת הטופס</a:t>
            </a:r>
          </a:p>
          <a:p>
            <a:pPr>
              <a:lnSpc>
                <a:spcPct val="150000"/>
              </a:lnSpc>
            </a:pPr>
            <a:r>
              <a:rPr lang="he-IL" sz="2000" dirty="0"/>
              <a:t>יחיד או חברה המחזיקים </a:t>
            </a:r>
            <a:r>
              <a:rPr lang="he-IL" sz="2000" u="sng" dirty="0"/>
              <a:t>במישרין</a:t>
            </a:r>
            <a:r>
              <a:rPr lang="he-IL" sz="2000" dirty="0"/>
              <a:t> בחברה </a:t>
            </a:r>
            <a:r>
              <a:rPr lang="he-IL" sz="2000" u="sng" dirty="0"/>
              <a:t>פרטית</a:t>
            </a:r>
            <a:r>
              <a:rPr lang="he-IL" sz="2000" dirty="0"/>
              <a:t> זרה (בכל שיעור החזקה).</a:t>
            </a:r>
          </a:p>
          <a:p>
            <a:pPr>
              <a:lnSpc>
                <a:spcPct val="150000"/>
              </a:lnSpc>
            </a:pPr>
            <a:r>
              <a:rPr lang="he-IL" sz="2000" dirty="0"/>
              <a:t>יחיד או חברה המחזיקים </a:t>
            </a:r>
            <a:r>
              <a:rPr lang="he-IL" sz="2000" u="sng" dirty="0"/>
              <a:t>במישרין</a:t>
            </a:r>
            <a:r>
              <a:rPr lang="he-IL" sz="2000" dirty="0"/>
              <a:t> ב- 10% ומעלה מאמצעי השליטה בחברה </a:t>
            </a:r>
            <a:r>
              <a:rPr lang="he-IL" sz="2000" u="sng" dirty="0"/>
              <a:t>ציבורית</a:t>
            </a:r>
            <a:r>
              <a:rPr lang="he-IL" sz="2000" dirty="0"/>
              <a:t> זרה. </a:t>
            </a:r>
            <a:r>
              <a:rPr lang="en-US" sz="2000" dirty="0"/>
              <a:t> </a:t>
            </a:r>
            <a:endParaRPr lang="he-IL" sz="2000" dirty="0"/>
          </a:p>
          <a:p>
            <a:pPr>
              <a:lnSpc>
                <a:spcPct val="150000"/>
              </a:lnSpc>
            </a:pPr>
            <a:r>
              <a:rPr lang="he-IL" sz="2000" dirty="0"/>
              <a:t>יחיד או חברה המחזיקים </a:t>
            </a:r>
            <a:r>
              <a:rPr lang="he-IL" sz="2000" u="sng" dirty="0"/>
              <a:t>בעקיפין</a:t>
            </a:r>
            <a:r>
              <a:rPr lang="he-IL" sz="2000" dirty="0"/>
              <a:t> ב- 10% ומעלה מאמצעי השליטה בחברה </a:t>
            </a:r>
            <a:r>
              <a:rPr lang="he-IL" sz="2000" u="sng" dirty="0"/>
              <a:t>פרטית</a:t>
            </a:r>
            <a:r>
              <a:rPr lang="he-IL" sz="2000" dirty="0"/>
              <a:t> או </a:t>
            </a:r>
            <a:r>
              <a:rPr lang="he-IL" sz="2000" u="sng" dirty="0"/>
              <a:t>ציבורית</a:t>
            </a:r>
            <a:r>
              <a:rPr lang="he-IL" sz="2000" dirty="0"/>
              <a:t> זרה</a:t>
            </a:r>
            <a:r>
              <a:rPr lang="en-US" sz="2000" dirty="0"/>
              <a:t>.</a:t>
            </a:r>
          </a:p>
        </p:txBody>
      </p:sp>
    </p:spTree>
    <p:extLst>
      <p:ext uri="{BB962C8B-B14F-4D97-AF65-F5344CB8AC3E}">
        <p14:creationId xmlns:p14="http://schemas.microsoft.com/office/powerpoint/2010/main" val="1185873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טופס 150 - הצהרה על החזקה בחברה זרה - כללי</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74</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a:xfrm>
            <a:off x="468313" y="1052736"/>
            <a:ext cx="8229600" cy="4525963"/>
          </a:xfrm>
        </p:spPr>
        <p:txBody>
          <a:bodyPr/>
          <a:lstStyle/>
          <a:p>
            <a:pPr marL="0" indent="0" algn="just">
              <a:lnSpc>
                <a:spcPct val="150000"/>
              </a:lnSpc>
              <a:buNone/>
            </a:pPr>
            <a:r>
              <a:rPr lang="he-IL" sz="2000" b="1" u="sng" dirty="0"/>
              <a:t>דגשים</a:t>
            </a:r>
          </a:p>
          <a:p>
            <a:pPr algn="just">
              <a:lnSpc>
                <a:spcPct val="150000"/>
              </a:lnSpc>
            </a:pPr>
            <a:r>
              <a:rPr lang="he-IL" sz="2000" dirty="0"/>
              <a:t>יחיד יכלול בטופס גם חברות המוחזקות על ידי בן/בת הזוג וילדיו עד גיל 18.</a:t>
            </a:r>
          </a:p>
          <a:p>
            <a:pPr algn="just">
              <a:lnSpc>
                <a:spcPct val="150000"/>
              </a:lnSpc>
            </a:pPr>
            <a:r>
              <a:rPr lang="he-IL" sz="2000" dirty="0"/>
              <a:t>יש למלא טופס זה גם אם החברה הזרה לא הפיקה הכנסות בשנת המס.</a:t>
            </a:r>
          </a:p>
          <a:p>
            <a:pPr algn="just">
              <a:lnSpc>
                <a:spcPct val="150000"/>
              </a:lnSpc>
            </a:pPr>
            <a:r>
              <a:rPr lang="he-IL" sz="2000" u="sng" dirty="0"/>
              <a:t>חברה זרה</a:t>
            </a:r>
            <a:r>
              <a:rPr lang="he-IL" sz="2000" dirty="0"/>
              <a:t> - חברה שהתאגדה מחוץ לישראל והשליטה והניהול על פעילותה אינם נמצאים בישראל (בהתאם לסעיף 1 לפקודה).</a:t>
            </a:r>
          </a:p>
          <a:p>
            <a:pPr>
              <a:lnSpc>
                <a:spcPct val="150000"/>
              </a:lnSpc>
            </a:pPr>
            <a:endParaRPr lang="he-IL" sz="2000" dirty="0"/>
          </a:p>
        </p:txBody>
      </p:sp>
    </p:spTree>
    <p:extLst>
      <p:ext uri="{BB962C8B-B14F-4D97-AF65-F5344CB8AC3E}">
        <p14:creationId xmlns:p14="http://schemas.microsoft.com/office/powerpoint/2010/main" val="912348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טופס 150 - הצהרה על החזקה בחברה זרה - דגשים</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75</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lgn="just">
              <a:lnSpc>
                <a:spcPct val="150000"/>
              </a:lnSpc>
              <a:buNone/>
            </a:pPr>
            <a:r>
              <a:rPr lang="he-IL" sz="2000" dirty="0"/>
              <a:t>הצהרה חדשה שנוספה השנה לטופס - בה נדרשים להצהיר האם שיטת המיסוי במדינת התושבות היא שיטה טריטוריאלית או פרסונלית (למשל: סינגפור).</a:t>
            </a:r>
          </a:p>
          <a:p>
            <a:pPr marL="0" indent="0" algn="just">
              <a:lnSpc>
                <a:spcPct val="150000"/>
              </a:lnSpc>
              <a:buNone/>
            </a:pPr>
            <a:endParaRPr lang="he-IL" sz="2000" dirty="0"/>
          </a:p>
          <a:p>
            <a:pPr marL="0" indent="0">
              <a:lnSpc>
                <a:spcPct val="150000"/>
              </a:lnSpc>
              <a:buNone/>
            </a:pPr>
            <a:endParaRPr lang="he-IL" sz="2000" dirty="0"/>
          </a:p>
        </p:txBody>
      </p:sp>
      <p:pic>
        <p:nvPicPr>
          <p:cNvPr id="9" name="תמונה 8">
            <a:extLst>
              <a:ext uri="{FF2B5EF4-FFF2-40B4-BE49-F238E27FC236}">
                <a16:creationId xmlns:a16="http://schemas.microsoft.com/office/drawing/2014/main" id="{60956674-0855-424B-B3E2-B89BD81A7B11}"/>
              </a:ext>
            </a:extLst>
          </p:cNvPr>
          <p:cNvPicPr>
            <a:picLocks noChangeAspect="1"/>
          </p:cNvPicPr>
          <p:nvPr/>
        </p:nvPicPr>
        <p:blipFill rotWithShape="1">
          <a:blip r:embed="rId2"/>
          <a:srcRect l="5001" t="30400" r="21650" b="64000"/>
          <a:stretch/>
        </p:blipFill>
        <p:spPr>
          <a:xfrm>
            <a:off x="739404" y="1299510"/>
            <a:ext cx="7667822" cy="329289"/>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7" name="תמונה 6">
            <a:extLst>
              <a:ext uri="{FF2B5EF4-FFF2-40B4-BE49-F238E27FC236}">
                <a16:creationId xmlns:a16="http://schemas.microsoft.com/office/drawing/2014/main" id="{57D3D866-C279-4E9B-A173-920CB88A8F07}"/>
              </a:ext>
            </a:extLst>
          </p:cNvPr>
          <p:cNvPicPr>
            <a:picLocks noChangeAspect="1"/>
          </p:cNvPicPr>
          <p:nvPr/>
        </p:nvPicPr>
        <p:blipFill rotWithShape="1">
          <a:blip r:embed="rId3"/>
          <a:srcRect l="5649" t="26200" r="21651" b="62008"/>
          <a:stretch/>
        </p:blipFill>
        <p:spPr>
          <a:xfrm>
            <a:off x="890461" y="2785651"/>
            <a:ext cx="7516765" cy="68580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3" name="מלבן 2">
            <a:extLst>
              <a:ext uri="{FF2B5EF4-FFF2-40B4-BE49-F238E27FC236}">
                <a16:creationId xmlns:a16="http://schemas.microsoft.com/office/drawing/2014/main" id="{9B0C6BE5-3FDE-458B-8E1B-77F98953D84B}"/>
              </a:ext>
            </a:extLst>
          </p:cNvPr>
          <p:cNvSpPr/>
          <p:nvPr/>
        </p:nvSpPr>
        <p:spPr>
          <a:xfrm>
            <a:off x="683568" y="3668228"/>
            <a:ext cx="8003232" cy="2118529"/>
          </a:xfrm>
          <a:prstGeom prst="rect">
            <a:avLst/>
          </a:prstGeom>
        </p:spPr>
        <p:txBody>
          <a:bodyPr wrap="square">
            <a:spAutoFit/>
          </a:bodyPr>
          <a:lstStyle/>
          <a:p>
            <a:pPr marL="0" indent="0" algn="just" rtl="1">
              <a:lnSpc>
                <a:spcPct val="150000"/>
              </a:lnSpc>
              <a:buNone/>
            </a:pPr>
            <a:r>
              <a:rPr lang="he-IL" b="1" u="sng" dirty="0"/>
              <a:t>הכנסות ורווחים פאסיביים</a:t>
            </a:r>
            <a:r>
              <a:rPr lang="he-IL" dirty="0"/>
              <a:t> - הכנסה מריבית, מהפרשי הצמדה, מדיבידנד, מתמלוגים, מדמי שכירות ומתמורה ממכירת נכס.</a:t>
            </a:r>
          </a:p>
          <a:p>
            <a:pPr marL="0" indent="0" algn="just" rtl="1">
              <a:lnSpc>
                <a:spcPct val="150000"/>
              </a:lnSpc>
              <a:buNone/>
            </a:pPr>
            <a:r>
              <a:rPr lang="he-IL" dirty="0"/>
              <a:t>לעניין טופס זה, יש להצהיר "כן" גם אם קיימת הכנסה מהמקורות לעיל המגיעה </a:t>
            </a:r>
            <a:r>
              <a:rPr lang="he-IL" u="sng" dirty="0"/>
              <a:t>לכדי עסק</a:t>
            </a:r>
            <a:r>
              <a:rPr lang="he-IL" dirty="0"/>
              <a:t>. במניין ההכנסות הפסיביות יש לכלול גם הכנסות </a:t>
            </a:r>
            <a:r>
              <a:rPr lang="he-IL" u="sng" dirty="0"/>
              <a:t>פטורות</a:t>
            </a:r>
            <a:r>
              <a:rPr lang="he-IL" dirty="0"/>
              <a:t> ממס והכנסות שהן מחוץ לבסיס המס במדינת התושבות של החברה. </a:t>
            </a:r>
          </a:p>
        </p:txBody>
      </p:sp>
    </p:spTree>
    <p:extLst>
      <p:ext uri="{BB962C8B-B14F-4D97-AF65-F5344CB8AC3E}">
        <p14:creationId xmlns:p14="http://schemas.microsoft.com/office/powerpoint/2010/main" val="647297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טופס 150 - הצהרה על החזקה בחברות זרות - דגשים</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76</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pic>
        <p:nvPicPr>
          <p:cNvPr id="3" name="תמונה 2">
            <a:extLst>
              <a:ext uri="{FF2B5EF4-FFF2-40B4-BE49-F238E27FC236}">
                <a16:creationId xmlns:a16="http://schemas.microsoft.com/office/drawing/2014/main" id="{6A257B88-FB58-497B-882B-DCD3EB7676CB}"/>
              </a:ext>
            </a:extLst>
          </p:cNvPr>
          <p:cNvPicPr>
            <a:picLocks noChangeAspect="1"/>
          </p:cNvPicPr>
          <p:nvPr/>
        </p:nvPicPr>
        <p:blipFill rotWithShape="1">
          <a:blip r:embed="rId2"/>
          <a:srcRect l="1963" t="36001" r="17713" b="45800"/>
          <a:stretch/>
        </p:blipFill>
        <p:spPr>
          <a:xfrm>
            <a:off x="468313" y="1063841"/>
            <a:ext cx="8352159" cy="107271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5" name="מלבן 4">
            <a:extLst>
              <a:ext uri="{FF2B5EF4-FFF2-40B4-BE49-F238E27FC236}">
                <a16:creationId xmlns:a16="http://schemas.microsoft.com/office/drawing/2014/main" id="{7EFB24A5-7618-4A03-AA73-4622ECFAC81A}"/>
              </a:ext>
            </a:extLst>
          </p:cNvPr>
          <p:cNvSpPr/>
          <p:nvPr/>
        </p:nvSpPr>
        <p:spPr>
          <a:xfrm>
            <a:off x="457200" y="2204863"/>
            <a:ext cx="8363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just" rtl="1">
              <a:lnSpc>
                <a:spcPct val="150000"/>
              </a:lnSpc>
              <a:spcBef>
                <a:spcPct val="20000"/>
              </a:spcBef>
              <a:buFont typeface="Arial" panose="020B0604020202020204" pitchFamily="34" charset="0"/>
              <a:buChar char="•"/>
            </a:pPr>
            <a:r>
              <a:rPr lang="he-IL" sz="2000" b="1" u="sng" dirty="0"/>
              <a:t>שיעור המס</a:t>
            </a:r>
            <a:r>
              <a:rPr lang="he-IL" sz="2000" dirty="0"/>
              <a:t> על הכנסות פאסיביות במדינת התושבות קטן מ- 15%.</a:t>
            </a:r>
          </a:p>
          <a:p>
            <a:pPr marL="285750" indent="-285750" algn="just" rtl="1">
              <a:lnSpc>
                <a:spcPct val="150000"/>
              </a:lnSpc>
              <a:spcBef>
                <a:spcPct val="20000"/>
              </a:spcBef>
              <a:buFont typeface="Arial" panose="020B0604020202020204" pitchFamily="34" charset="0"/>
              <a:buChar char="•"/>
            </a:pPr>
            <a:r>
              <a:rPr lang="he-IL" sz="2000" b="1" u="sng" dirty="0"/>
              <a:t>רוב אמצעי השליטה בידי ישראלים</a:t>
            </a:r>
            <a:r>
              <a:rPr lang="he-IL" sz="2000" dirty="0"/>
              <a:t> - למעלה מ- 50% באחד מאמצעי השליטה מוחזקים במישרין או בעקיפין בידי תושבי ישראל או שלמעלה מ- 40% מאמצעי השליטה מוחזקים בידי תושבי ישראל ויחד עם קרוב תושב חוץ מחזיקים במעל 50% מאמצעי השליטה.</a:t>
            </a:r>
          </a:p>
          <a:p>
            <a:pPr marL="285750" indent="-285750" algn="just" rtl="1">
              <a:lnSpc>
                <a:spcPct val="150000"/>
              </a:lnSpc>
              <a:spcBef>
                <a:spcPct val="20000"/>
              </a:spcBef>
              <a:buFont typeface="Arial" panose="020B0604020202020204" pitchFamily="34" charset="0"/>
              <a:buChar char="•"/>
            </a:pPr>
            <a:r>
              <a:rPr lang="he-IL" sz="2000" b="1" u="sng" dirty="0"/>
              <a:t>עיסוק במשלח יד מיוחד</a:t>
            </a:r>
            <a:r>
              <a:rPr lang="he-IL" sz="2000" dirty="0"/>
              <a:t> - יש לציין אם </a:t>
            </a:r>
            <a:r>
              <a:rPr lang="he-IL" sz="2000" u="sng" dirty="0"/>
              <a:t>מרבית</a:t>
            </a:r>
            <a:r>
              <a:rPr lang="he-IL" sz="2000" dirty="0"/>
              <a:t> ההכנסות או הרווחים של החברה נובע ממשלח יד מיוחד.</a:t>
            </a:r>
          </a:p>
        </p:txBody>
      </p:sp>
    </p:spTree>
    <p:extLst>
      <p:ext uri="{BB962C8B-B14F-4D97-AF65-F5344CB8AC3E}">
        <p14:creationId xmlns:p14="http://schemas.microsoft.com/office/powerpoint/2010/main" val="12528615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77</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118850" y="1556792"/>
            <a:ext cx="7560840" cy="341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pPr>
            <a:r>
              <a:rPr lang="he-IL" altLang="he-IL" sz="5000" b="1" dirty="0"/>
              <a:t>טופס 1213 - הודעה על פעולות שהן תכנון מס חייב בדיווח</a:t>
            </a:r>
          </a:p>
        </p:txBody>
      </p:sp>
    </p:spTree>
    <p:extLst>
      <p:ext uri="{BB962C8B-B14F-4D97-AF65-F5344CB8AC3E}">
        <p14:creationId xmlns:p14="http://schemas.microsoft.com/office/powerpoint/2010/main" val="13903403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טופס 1213 - תכנון מס חייב בדיווח </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78</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5" name="מלבן 4">
            <a:extLst>
              <a:ext uri="{FF2B5EF4-FFF2-40B4-BE49-F238E27FC236}">
                <a16:creationId xmlns:a16="http://schemas.microsoft.com/office/drawing/2014/main" id="{7EFB24A5-7618-4A03-AA73-4622ECFAC81A}"/>
              </a:ext>
            </a:extLst>
          </p:cNvPr>
          <p:cNvSpPr/>
          <p:nvPr/>
        </p:nvSpPr>
        <p:spPr>
          <a:xfrm>
            <a:off x="390364" y="1012648"/>
            <a:ext cx="8363272" cy="248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lnSpc>
                <a:spcPct val="150000"/>
              </a:lnSpc>
              <a:spcBef>
                <a:spcPct val="20000"/>
              </a:spcBef>
            </a:pPr>
            <a:endParaRPr lang="he-IL" sz="2000" dirty="0"/>
          </a:p>
        </p:txBody>
      </p:sp>
      <p:pic>
        <p:nvPicPr>
          <p:cNvPr id="7" name="תמונה 6">
            <a:extLst>
              <a:ext uri="{FF2B5EF4-FFF2-40B4-BE49-F238E27FC236}">
                <a16:creationId xmlns:a16="http://schemas.microsoft.com/office/drawing/2014/main" id="{FC994A15-50E7-4F26-B4BC-B961D1D90B48}"/>
              </a:ext>
            </a:extLst>
          </p:cNvPr>
          <p:cNvPicPr>
            <a:picLocks noChangeAspect="1"/>
          </p:cNvPicPr>
          <p:nvPr/>
        </p:nvPicPr>
        <p:blipFill rotWithShape="1">
          <a:blip r:embed="rId2"/>
          <a:srcRect l="21651" t="20601" r="25588" b="43477"/>
          <a:stretch/>
        </p:blipFill>
        <p:spPr>
          <a:xfrm>
            <a:off x="1547664" y="2775149"/>
            <a:ext cx="5899282" cy="216024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8" name="תמונה 7">
            <a:extLst>
              <a:ext uri="{FF2B5EF4-FFF2-40B4-BE49-F238E27FC236}">
                <a16:creationId xmlns:a16="http://schemas.microsoft.com/office/drawing/2014/main" id="{73FA2087-FC08-43D6-B99D-C4E30317F227}"/>
              </a:ext>
            </a:extLst>
          </p:cNvPr>
          <p:cNvPicPr>
            <a:picLocks noChangeAspect="1"/>
          </p:cNvPicPr>
          <p:nvPr/>
        </p:nvPicPr>
        <p:blipFill rotWithShape="1">
          <a:blip r:embed="rId3"/>
          <a:srcRect l="20075" t="13601" r="24744" b="59800"/>
          <a:stretch/>
        </p:blipFill>
        <p:spPr>
          <a:xfrm>
            <a:off x="1993591" y="1151410"/>
            <a:ext cx="5045732" cy="136815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000585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טופס 1213 - תכנון מס חייב בדיווח</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79</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5" name="מלבן 4">
            <a:extLst>
              <a:ext uri="{FF2B5EF4-FFF2-40B4-BE49-F238E27FC236}">
                <a16:creationId xmlns:a16="http://schemas.microsoft.com/office/drawing/2014/main" id="{7EFB24A5-7618-4A03-AA73-4622ECFAC81A}"/>
              </a:ext>
            </a:extLst>
          </p:cNvPr>
          <p:cNvSpPr/>
          <p:nvPr/>
        </p:nvSpPr>
        <p:spPr>
          <a:xfrm>
            <a:off x="390364" y="1012648"/>
            <a:ext cx="8363272" cy="248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rtl="1">
              <a:lnSpc>
                <a:spcPct val="150000"/>
              </a:lnSpc>
              <a:defRPr/>
            </a:pPr>
            <a:r>
              <a:rPr lang="he-IL" sz="2000" dirty="0"/>
              <a:t>בהתאם לתקנות מס הכנסה (תכנון מס החייב בדיווח) תשס"ז - 2006, יחיד או חברה המחזיקים </a:t>
            </a:r>
            <a:r>
              <a:rPr lang="he-IL" sz="2000" u="sng" dirty="0"/>
              <a:t>מעל 25%</a:t>
            </a:r>
            <a:r>
              <a:rPr lang="he-IL" sz="2000" dirty="0"/>
              <a:t> מאמצעי השליטה בחברה זרה יצרפו לדוח השנתי גם טופס 1213 "</a:t>
            </a:r>
            <a:r>
              <a:rPr lang="he-IL" sz="2000" b="1" dirty="0"/>
              <a:t>הודעה על תכנון מס חייב בדיווח - מס הכנסה</a:t>
            </a:r>
            <a:r>
              <a:rPr lang="he-IL" sz="2000" dirty="0"/>
              <a:t>", זאת כאשר מדובר באחד משני המקרים הבאים: </a:t>
            </a:r>
          </a:p>
          <a:p>
            <a:pPr marL="342900" indent="-342900" algn="just" rtl="1">
              <a:lnSpc>
                <a:spcPct val="150000"/>
              </a:lnSpc>
              <a:buFont typeface="+mj-lt"/>
              <a:buAutoNum type="arabicPeriod"/>
              <a:defRPr/>
            </a:pPr>
            <a:r>
              <a:rPr lang="he-IL" sz="2000" dirty="0"/>
              <a:t>החזקה בחברה זרה תושבת מדינה </a:t>
            </a:r>
            <a:r>
              <a:rPr lang="he-IL" sz="2000" u="sng" dirty="0"/>
              <a:t>שאין לה אמנת מס עם ישראל</a:t>
            </a:r>
            <a:r>
              <a:rPr lang="he-IL" sz="2000" dirty="0"/>
              <a:t> (גיברלטר) - כאשר שיעור המס במדינה הזרה נמוך מ- 20% או כאשר בעל מניות מהותי קיבל לפחות 1 מיליון ש"ח מהחברה הזרה בשנת המס - תקנה 2(9). </a:t>
            </a:r>
          </a:p>
          <a:p>
            <a:pPr marL="342900" indent="-342900" algn="just" rtl="1">
              <a:lnSpc>
                <a:spcPct val="150000"/>
              </a:lnSpc>
              <a:buFont typeface="+mj-lt"/>
              <a:buAutoNum type="arabicPeriod"/>
              <a:defRPr/>
            </a:pPr>
            <a:r>
              <a:rPr lang="he-IL" sz="2000" dirty="0"/>
              <a:t>החזקה בחברה זרה תושבת </a:t>
            </a:r>
            <a:r>
              <a:rPr lang="he-IL" sz="2000" u="sng" dirty="0"/>
              <a:t>מדינת אמנה</a:t>
            </a:r>
            <a:r>
              <a:rPr lang="he-IL" sz="2000" dirty="0"/>
              <a:t> (לדוגמא אנגליה) - כאשר עיקר נכסי החברה הזרה הם בישראל או שמרבית ההכנסות נובעות משימוש נכסים בישראל או כאשר בעל מניות מהותי קיבל לפחות 1 מיליון ש"ח מהחברה הזרה בשנת המס - תקנה 2(10). </a:t>
            </a:r>
          </a:p>
          <a:p>
            <a:pPr algn="just" rtl="1">
              <a:lnSpc>
                <a:spcPct val="150000"/>
              </a:lnSpc>
              <a:spcBef>
                <a:spcPct val="20000"/>
              </a:spcBef>
            </a:pPr>
            <a:endParaRPr lang="he-IL" sz="2000" dirty="0"/>
          </a:p>
        </p:txBody>
      </p:sp>
    </p:spTree>
    <p:extLst>
      <p:ext uri="{BB962C8B-B14F-4D97-AF65-F5344CB8AC3E}">
        <p14:creationId xmlns:p14="http://schemas.microsoft.com/office/powerpoint/2010/main" val="244140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סוגי הכנסות מחו"ל </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1124744"/>
            <a:ext cx="8229600" cy="4525963"/>
          </a:xfrm>
        </p:spPr>
        <p:txBody>
          <a:bodyPr/>
          <a:lstStyle/>
          <a:p>
            <a:pPr>
              <a:lnSpc>
                <a:spcPct val="150000"/>
              </a:lnSpc>
            </a:pPr>
            <a:r>
              <a:rPr lang="he-IL" sz="2200" b="1" dirty="0"/>
              <a:t>הכנסות אקטיביות</a:t>
            </a:r>
          </a:p>
          <a:p>
            <a:pPr lvl="1">
              <a:lnSpc>
                <a:spcPct val="150000"/>
              </a:lnSpc>
              <a:buFont typeface="Arial" panose="020B0604020202020204" pitchFamily="34" charset="0"/>
              <a:buChar char="•"/>
            </a:pPr>
            <a:r>
              <a:rPr lang="he-IL" sz="1800" dirty="0"/>
              <a:t>שכר עבודה</a:t>
            </a:r>
          </a:p>
          <a:p>
            <a:pPr lvl="1">
              <a:lnSpc>
                <a:spcPct val="150000"/>
              </a:lnSpc>
              <a:buFont typeface="Arial" panose="020B0604020202020204" pitchFamily="34" charset="0"/>
              <a:buChar char="•"/>
            </a:pPr>
            <a:r>
              <a:rPr lang="he-IL" sz="1800" dirty="0"/>
              <a:t>הכנסה מעסק</a:t>
            </a:r>
          </a:p>
          <a:p>
            <a:pPr lvl="1">
              <a:lnSpc>
                <a:spcPct val="150000"/>
              </a:lnSpc>
              <a:buFont typeface="Arial" panose="020B0604020202020204" pitchFamily="34" charset="0"/>
              <a:buChar char="•"/>
            </a:pPr>
            <a:r>
              <a:rPr lang="he-IL" sz="1800" dirty="0"/>
              <a:t>חברת משלח יד זרה (</a:t>
            </a:r>
            <a:r>
              <a:rPr lang="he-IL" sz="1800" dirty="0" err="1"/>
              <a:t>חמי"ז</a:t>
            </a:r>
            <a:r>
              <a:rPr lang="he-IL" sz="1800" dirty="0"/>
              <a:t>)</a:t>
            </a:r>
          </a:p>
          <a:p>
            <a:pPr marL="342900" lvl="1" indent="-342900">
              <a:lnSpc>
                <a:spcPct val="150000"/>
              </a:lnSpc>
              <a:buChar char="•"/>
            </a:pPr>
            <a:r>
              <a:rPr lang="he-IL" sz="2200" b="1" dirty="0">
                <a:ea typeface="+mn-ea"/>
              </a:rPr>
              <a:t>הכנסות פאסיביות</a:t>
            </a:r>
          </a:p>
          <a:p>
            <a:pPr marL="685800" lvl="2" indent="-285750">
              <a:lnSpc>
                <a:spcPct val="150000"/>
              </a:lnSpc>
            </a:pPr>
            <a:r>
              <a:rPr lang="he-IL" sz="1800" dirty="0">
                <a:ea typeface="+mn-ea"/>
              </a:rPr>
              <a:t>הכנסות ריבית </a:t>
            </a:r>
          </a:p>
          <a:p>
            <a:pPr marL="685800" lvl="2" indent="-285750">
              <a:lnSpc>
                <a:spcPct val="150000"/>
              </a:lnSpc>
            </a:pPr>
            <a:r>
              <a:rPr lang="he-IL" sz="1800" dirty="0">
                <a:ea typeface="+mn-ea"/>
              </a:rPr>
              <a:t>הכנסות מקבלת דיבידנד</a:t>
            </a:r>
          </a:p>
          <a:p>
            <a:pPr marL="685800" lvl="2" indent="-285750">
              <a:lnSpc>
                <a:spcPct val="150000"/>
              </a:lnSpc>
            </a:pPr>
            <a:r>
              <a:rPr lang="he-IL" sz="1800" dirty="0">
                <a:ea typeface="+mn-ea"/>
              </a:rPr>
              <a:t>רווחי הון ממכירת נכסים או מניות</a:t>
            </a:r>
          </a:p>
          <a:p>
            <a:pPr marL="685800" lvl="2" indent="-285750">
              <a:lnSpc>
                <a:spcPct val="150000"/>
              </a:lnSpc>
            </a:pPr>
            <a:r>
              <a:rPr lang="he-IL" sz="1800" dirty="0">
                <a:ea typeface="+mn-ea"/>
              </a:rPr>
              <a:t>הכנסות מדמי שכירות</a:t>
            </a:r>
          </a:p>
          <a:p>
            <a:pPr marL="685800" lvl="2" indent="-285750">
              <a:lnSpc>
                <a:spcPct val="150000"/>
              </a:lnSpc>
            </a:pPr>
            <a:r>
              <a:rPr lang="he-IL" sz="1800" dirty="0">
                <a:ea typeface="+mn-ea"/>
              </a:rPr>
              <a:t>חברה נשלטת זרה (</a:t>
            </a:r>
            <a:r>
              <a:rPr lang="he-IL" sz="1800" dirty="0" err="1">
                <a:ea typeface="+mn-ea"/>
              </a:rPr>
              <a:t>חנ"ז</a:t>
            </a:r>
            <a:r>
              <a:rPr lang="he-IL" sz="1800" dirty="0">
                <a:ea typeface="+mn-ea"/>
              </a:rPr>
              <a:t>)</a:t>
            </a:r>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8</a:t>
            </a:fld>
            <a:endParaRPr lang="en-US" altLang="he-IL"/>
          </a:p>
        </p:txBody>
      </p:sp>
    </p:spTree>
    <p:extLst>
      <p:ext uri="{BB962C8B-B14F-4D97-AF65-F5344CB8AC3E}">
        <p14:creationId xmlns:p14="http://schemas.microsoft.com/office/powerpoint/2010/main" val="32130383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80</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118850" y="1556792"/>
            <a:ext cx="7560840" cy="22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pPr>
            <a:r>
              <a:rPr lang="he-IL" altLang="he-IL" sz="5000" b="1" dirty="0"/>
              <a:t>טופס 1323 - נספח ד' לדוח השנתי</a:t>
            </a:r>
          </a:p>
        </p:txBody>
      </p:sp>
    </p:spTree>
    <p:extLst>
      <p:ext uri="{BB962C8B-B14F-4D97-AF65-F5344CB8AC3E}">
        <p14:creationId xmlns:p14="http://schemas.microsoft.com/office/powerpoint/2010/main" val="840978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טופס 1323 – נספח ד' הכנסות מחו"ל - כללי</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81</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a:xfrm>
            <a:off x="468313" y="1052736"/>
            <a:ext cx="8229600" cy="4525963"/>
          </a:xfrm>
        </p:spPr>
        <p:txBody>
          <a:bodyPr/>
          <a:lstStyle/>
          <a:p>
            <a:pPr marL="0" indent="0">
              <a:lnSpc>
                <a:spcPct val="150000"/>
              </a:lnSpc>
              <a:buNone/>
            </a:pPr>
            <a:r>
              <a:rPr lang="he-IL" sz="2000" b="1" u="sng" dirty="0"/>
              <a:t>כללי</a:t>
            </a:r>
          </a:p>
          <a:p>
            <a:pPr algn="just">
              <a:lnSpc>
                <a:spcPct val="150000"/>
              </a:lnSpc>
            </a:pPr>
            <a:r>
              <a:rPr lang="he-IL" sz="2000" dirty="0"/>
              <a:t>טופס 1323 (נספח ד') הינו דוח על הכנסות מחו"ל והמס ששולם עליהם בחו"ל.</a:t>
            </a:r>
          </a:p>
          <a:p>
            <a:pPr algn="just">
              <a:lnSpc>
                <a:spcPct val="150000"/>
              </a:lnSpc>
            </a:pPr>
            <a:r>
              <a:rPr lang="he-IL" sz="2000" dirty="0"/>
              <a:t>הטופס מוגש יחד עם הדוח השנתי הן על ידי יחיד והן על ידי חברה.</a:t>
            </a:r>
          </a:p>
          <a:p>
            <a:pPr algn="just">
              <a:lnSpc>
                <a:spcPct val="150000"/>
              </a:lnSpc>
            </a:pPr>
            <a:r>
              <a:rPr lang="he-IL" sz="2000" dirty="0"/>
              <a:t>ההכנסות בטופס הינן הכנסות </a:t>
            </a:r>
            <a:r>
              <a:rPr lang="he-IL" sz="2000" u="sng" dirty="0"/>
              <a:t>חייבות</a:t>
            </a:r>
            <a:r>
              <a:rPr lang="he-IL" sz="2000" dirty="0"/>
              <a:t> לאחר ניכוי הוצאות, וקיזוז הפסדים ופטורים.</a:t>
            </a:r>
          </a:p>
          <a:p>
            <a:pPr algn="just">
              <a:lnSpc>
                <a:spcPct val="150000"/>
              </a:lnSpc>
            </a:pPr>
            <a:r>
              <a:rPr lang="he-IL" sz="2000" dirty="0"/>
              <a:t>המס הזר שיוזן בטופס הינו מס ששולם בחו"ל כולל </a:t>
            </a:r>
            <a:r>
              <a:rPr lang="he-IL" sz="2000" u="sng" dirty="0"/>
              <a:t>עודף מס זר</a:t>
            </a:r>
            <a:r>
              <a:rPr lang="he-IL" sz="2000" dirty="0"/>
              <a:t> משנים קודמות (עד 5 שנים אחורה).</a:t>
            </a:r>
          </a:p>
          <a:p>
            <a:pPr algn="just">
              <a:lnSpc>
                <a:spcPct val="150000"/>
              </a:lnSpc>
            </a:pPr>
            <a:r>
              <a:rPr lang="he-IL" sz="2000" dirty="0"/>
              <a:t>מגיש הטופס חייב להודיע לפקיד השומה על כל שינוי או החזר מס שהתקבל מחו"ל.</a:t>
            </a:r>
          </a:p>
        </p:txBody>
      </p:sp>
    </p:spTree>
    <p:extLst>
      <p:ext uri="{BB962C8B-B14F-4D97-AF65-F5344CB8AC3E}">
        <p14:creationId xmlns:p14="http://schemas.microsoft.com/office/powerpoint/2010/main" val="2627882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נספח ד' לטופס הדוח השנתי - דיווח על הכנסות מחו"ל</a:t>
            </a:r>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82</a:t>
            </a:fld>
            <a:endParaRPr lang="en-US" altLang="he-IL"/>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5" name="מלבן 4">
            <a:extLst>
              <a:ext uri="{FF2B5EF4-FFF2-40B4-BE49-F238E27FC236}">
                <a16:creationId xmlns:a16="http://schemas.microsoft.com/office/drawing/2014/main" id="{7EFB24A5-7618-4A03-AA73-4622ECFAC81A}"/>
              </a:ext>
            </a:extLst>
          </p:cNvPr>
          <p:cNvSpPr/>
          <p:nvPr/>
        </p:nvSpPr>
        <p:spPr>
          <a:xfrm>
            <a:off x="457200" y="2204863"/>
            <a:ext cx="8363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r" rtl="1">
              <a:lnSpc>
                <a:spcPct val="150000"/>
              </a:lnSpc>
              <a:spcBef>
                <a:spcPct val="20000"/>
              </a:spcBef>
              <a:buFont typeface="Arial" panose="020B0604020202020204" pitchFamily="34" charset="0"/>
              <a:buChar char="•"/>
            </a:pPr>
            <a:endParaRPr lang="he-IL" sz="2000" dirty="0"/>
          </a:p>
        </p:txBody>
      </p:sp>
      <p:pic>
        <p:nvPicPr>
          <p:cNvPr id="7" name="תמונה 6">
            <a:extLst>
              <a:ext uri="{FF2B5EF4-FFF2-40B4-BE49-F238E27FC236}">
                <a16:creationId xmlns:a16="http://schemas.microsoft.com/office/drawing/2014/main" id="{02934496-8C36-4A0D-83CE-CD6ED69BE1FF}"/>
              </a:ext>
            </a:extLst>
          </p:cNvPr>
          <p:cNvPicPr>
            <a:picLocks noChangeAspect="1"/>
          </p:cNvPicPr>
          <p:nvPr/>
        </p:nvPicPr>
        <p:blipFill rotWithShape="1">
          <a:blip r:embed="rId2"/>
          <a:srcRect l="20919" t="13539" r="34194" b="6158"/>
          <a:stretch/>
        </p:blipFill>
        <p:spPr>
          <a:xfrm>
            <a:off x="1766274" y="818501"/>
            <a:ext cx="5611452" cy="564687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56914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נספח ד' לטופס הדוח השנתי - דיווח על הכנסות מחו"ל - המשך</a:t>
            </a:r>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83</a:t>
            </a:fld>
            <a:endParaRPr lang="en-US" altLang="he-IL"/>
          </a:p>
        </p:txBody>
      </p:sp>
      <p:sp>
        <p:nvSpPr>
          <p:cNvPr id="5" name="מלבן 4">
            <a:extLst>
              <a:ext uri="{FF2B5EF4-FFF2-40B4-BE49-F238E27FC236}">
                <a16:creationId xmlns:a16="http://schemas.microsoft.com/office/drawing/2014/main" id="{7EFB24A5-7618-4A03-AA73-4622ECFAC81A}"/>
              </a:ext>
            </a:extLst>
          </p:cNvPr>
          <p:cNvSpPr/>
          <p:nvPr/>
        </p:nvSpPr>
        <p:spPr>
          <a:xfrm>
            <a:off x="457200" y="2204863"/>
            <a:ext cx="8363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r" rtl="1">
              <a:lnSpc>
                <a:spcPct val="150000"/>
              </a:lnSpc>
              <a:spcBef>
                <a:spcPct val="20000"/>
              </a:spcBef>
              <a:buFont typeface="Arial" panose="020B0604020202020204" pitchFamily="34" charset="0"/>
              <a:buChar char="•"/>
            </a:pPr>
            <a:endParaRPr lang="he-IL" sz="2000" dirty="0"/>
          </a:p>
        </p:txBody>
      </p:sp>
      <p:pic>
        <p:nvPicPr>
          <p:cNvPr id="3" name="תמונה 2">
            <a:extLst>
              <a:ext uri="{FF2B5EF4-FFF2-40B4-BE49-F238E27FC236}">
                <a16:creationId xmlns:a16="http://schemas.microsoft.com/office/drawing/2014/main" id="{E86192DC-E6EF-407E-9094-C77FA9A597BE}"/>
              </a:ext>
            </a:extLst>
          </p:cNvPr>
          <p:cNvPicPr>
            <a:picLocks noChangeAspect="1"/>
          </p:cNvPicPr>
          <p:nvPr/>
        </p:nvPicPr>
        <p:blipFill rotWithShape="1">
          <a:blip r:embed="rId3"/>
          <a:srcRect l="21650" t="12006" r="35038" b="6601"/>
          <a:stretch/>
        </p:blipFill>
        <p:spPr>
          <a:xfrm>
            <a:off x="2128900" y="980728"/>
            <a:ext cx="5334696" cy="563914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1803483"/>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00FD9B-10D1-4189-A802-080AD4EE12C5}"/>
              </a:ext>
            </a:extLst>
          </p:cNvPr>
          <p:cNvSpPr>
            <a:spLocks noGrp="1"/>
          </p:cNvSpPr>
          <p:nvPr>
            <p:ph type="title"/>
          </p:nvPr>
        </p:nvSpPr>
        <p:spPr>
          <a:xfrm>
            <a:off x="683568" y="60421"/>
            <a:ext cx="7571184" cy="685801"/>
          </a:xfrm>
        </p:spPr>
        <p:txBody>
          <a:bodyPr/>
          <a:lstStyle/>
          <a:p>
            <a:r>
              <a:rPr lang="he-IL" sz="2200" b="1" dirty="0"/>
              <a:t>נספח ד' לטופס הדוח השנתי - דיווח על הכנסות מחו"ל - המשך</a:t>
            </a:r>
          </a:p>
        </p:txBody>
      </p:sp>
      <p:sp>
        <p:nvSpPr>
          <p:cNvPr id="6" name="מציין מיקום תוכן 5">
            <a:extLst>
              <a:ext uri="{FF2B5EF4-FFF2-40B4-BE49-F238E27FC236}">
                <a16:creationId xmlns:a16="http://schemas.microsoft.com/office/drawing/2014/main" id="{BDBF5B40-25C9-4FDD-A6A2-C7B91ABB8DED}"/>
              </a:ext>
            </a:extLst>
          </p:cNvPr>
          <p:cNvSpPr>
            <a:spLocks noGrp="1"/>
          </p:cNvSpPr>
          <p:nvPr>
            <p:ph idx="1"/>
          </p:nvPr>
        </p:nvSpPr>
        <p:spPr/>
        <p:txBody>
          <a:bodyPr/>
          <a:lstStyle/>
          <a:p>
            <a:pPr marL="0" indent="0">
              <a:buNone/>
            </a:pPr>
            <a:endParaRPr lang="he-IL" dirty="0"/>
          </a:p>
          <a:p>
            <a:pPr marL="0" indent="0">
              <a:buNone/>
            </a:pPr>
            <a:endParaRPr lang="he-IL" dirty="0"/>
          </a:p>
        </p:txBody>
      </p:sp>
      <p:sp>
        <p:nvSpPr>
          <p:cNvPr id="4" name="מציין מיקום של מספר שקופית 3">
            <a:extLst>
              <a:ext uri="{FF2B5EF4-FFF2-40B4-BE49-F238E27FC236}">
                <a16:creationId xmlns:a16="http://schemas.microsoft.com/office/drawing/2014/main" id="{A67F3FA5-EE61-42DD-A7AF-4A1C7C11EFA6}"/>
              </a:ext>
            </a:extLst>
          </p:cNvPr>
          <p:cNvSpPr>
            <a:spLocks noGrp="1"/>
          </p:cNvSpPr>
          <p:nvPr>
            <p:ph type="sldNum" sz="quarter" idx="12"/>
          </p:nvPr>
        </p:nvSpPr>
        <p:spPr/>
        <p:txBody>
          <a:bodyPr/>
          <a:lstStyle/>
          <a:p>
            <a:pPr>
              <a:defRPr/>
            </a:pPr>
            <a:fld id="{EB66B2C5-7D07-499A-BBC0-56680310B8B3}" type="slidenum">
              <a:rPr lang="he-IL" altLang="he-IL" smtClean="0"/>
              <a:pPr>
                <a:defRPr/>
              </a:pPr>
              <a:t>84</a:t>
            </a:fld>
            <a:endParaRPr lang="en-US" altLang="he-IL"/>
          </a:p>
        </p:txBody>
      </p:sp>
      <p:sp>
        <p:nvSpPr>
          <p:cNvPr id="5" name="מלבן 4">
            <a:extLst>
              <a:ext uri="{FF2B5EF4-FFF2-40B4-BE49-F238E27FC236}">
                <a16:creationId xmlns:a16="http://schemas.microsoft.com/office/drawing/2014/main" id="{7EFB24A5-7618-4A03-AA73-4622ECFAC81A}"/>
              </a:ext>
            </a:extLst>
          </p:cNvPr>
          <p:cNvSpPr/>
          <p:nvPr/>
        </p:nvSpPr>
        <p:spPr>
          <a:xfrm>
            <a:off x="457200" y="2204863"/>
            <a:ext cx="8363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r" rtl="1">
              <a:lnSpc>
                <a:spcPct val="150000"/>
              </a:lnSpc>
              <a:spcBef>
                <a:spcPct val="20000"/>
              </a:spcBef>
              <a:buFont typeface="Arial" panose="020B0604020202020204" pitchFamily="34" charset="0"/>
              <a:buChar char="•"/>
            </a:pPr>
            <a:endParaRPr lang="he-IL" sz="2000" dirty="0"/>
          </a:p>
        </p:txBody>
      </p:sp>
      <p:pic>
        <p:nvPicPr>
          <p:cNvPr id="7" name="תמונה 6">
            <a:extLst>
              <a:ext uri="{FF2B5EF4-FFF2-40B4-BE49-F238E27FC236}">
                <a16:creationId xmlns:a16="http://schemas.microsoft.com/office/drawing/2014/main" id="{598165EC-8CEA-438A-B7D1-6C707DDEC0C3}"/>
              </a:ext>
            </a:extLst>
          </p:cNvPr>
          <p:cNvPicPr>
            <a:picLocks noChangeAspect="1"/>
          </p:cNvPicPr>
          <p:nvPr/>
        </p:nvPicPr>
        <p:blipFill rotWithShape="1">
          <a:blip r:embed="rId3"/>
          <a:srcRect l="20863" t="33201" r="35826" b="34600"/>
          <a:stretch/>
        </p:blipFill>
        <p:spPr>
          <a:xfrm>
            <a:off x="1691680" y="1588595"/>
            <a:ext cx="6051920" cy="253080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63655424"/>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a:extLst>
              <a:ext uri="{FF2B5EF4-FFF2-40B4-BE49-F238E27FC236}">
                <a16:creationId xmlns:a16="http://schemas.microsoft.com/office/drawing/2014/main" id="{DC297B5B-959A-4CAB-9BDB-31CB654C3C15}"/>
              </a:ext>
            </a:extLst>
          </p:cNvPr>
          <p:cNvSpPr txBox="1">
            <a:spLocks noChangeArrowheads="1"/>
          </p:cNvSpPr>
          <p:nvPr/>
        </p:nvSpPr>
        <p:spPr bwMode="auto">
          <a:xfrm>
            <a:off x="1600200" y="1641475"/>
            <a:ext cx="604361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defRPr/>
            </a:pPr>
            <a:r>
              <a:rPr lang="he-IL" altLang="he-IL" sz="4400" b="1" dirty="0"/>
              <a:t>תודה</a:t>
            </a:r>
          </a:p>
          <a:p>
            <a:pPr algn="ctr" rtl="1" eaLnBrk="1" hangingPunct="1">
              <a:spcBef>
                <a:spcPts val="600"/>
              </a:spcBef>
              <a:defRPr/>
            </a:pPr>
            <a:r>
              <a:rPr lang="he-IL" altLang="he-IL" sz="2200" b="1" dirty="0"/>
              <a:t>עו"ד (רו"ח) גיא חן</a:t>
            </a:r>
          </a:p>
          <a:p>
            <a:pPr algn="ctr" rtl="1" eaLnBrk="1" hangingPunct="1">
              <a:spcBef>
                <a:spcPts val="600"/>
              </a:spcBef>
              <a:defRPr/>
            </a:pPr>
            <a:endParaRPr lang="he-IL" altLang="he-IL" sz="2200" b="1" dirty="0"/>
          </a:p>
          <a:p>
            <a:pPr algn="ctr" rtl="1" eaLnBrk="1" hangingPunct="1">
              <a:spcBef>
                <a:spcPts val="600"/>
              </a:spcBef>
              <a:defRPr/>
            </a:pPr>
            <a:r>
              <a:rPr lang="he-IL" altLang="he-IL" sz="2200" b="1" dirty="0"/>
              <a:t>טל': </a:t>
            </a:r>
            <a:r>
              <a:rPr lang="he-IL" altLang="he-IL" sz="2200" b="1"/>
              <a:t>077-6467030 </a:t>
            </a:r>
          </a:p>
          <a:p>
            <a:pPr algn="ctr" rtl="1" eaLnBrk="1" hangingPunct="1">
              <a:spcBef>
                <a:spcPts val="600"/>
              </a:spcBef>
              <a:defRPr/>
            </a:pPr>
            <a:r>
              <a:rPr lang="en-US" altLang="he-IL" sz="2200">
                <a:latin typeface="+mn-lt"/>
                <a:hlinkClick r:id="rId2"/>
              </a:rPr>
              <a:t>guy</a:t>
            </a:r>
            <a:r>
              <a:rPr lang="en-US" altLang="he-IL" sz="2200" dirty="0">
                <a:latin typeface="+mn-lt"/>
                <a:hlinkClick r:id="rId2"/>
              </a:rPr>
              <a:t>@sagilaw.com</a:t>
            </a:r>
            <a:endParaRPr lang="en-US" altLang="he-IL" sz="2200" dirty="0">
              <a:latin typeface="+mn-lt"/>
            </a:endParaRPr>
          </a:p>
        </p:txBody>
      </p:sp>
      <p:sp>
        <p:nvSpPr>
          <p:cNvPr id="45059" name="מציין מיקום של מספר שקופית 1">
            <a:extLst>
              <a:ext uri="{FF2B5EF4-FFF2-40B4-BE49-F238E27FC236}">
                <a16:creationId xmlns:a16="http://schemas.microsoft.com/office/drawing/2014/main" id="{BA21AE62-F91A-4AF1-A2CD-C03426395A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9E56BC0-DF6A-4A56-97C9-EF98CC69B5D2}" type="slidenum">
              <a:rPr lang="he-IL" altLang="he-IL" sz="1400" smtClean="0"/>
              <a:pPr algn="l">
                <a:spcBef>
                  <a:spcPct val="0"/>
                </a:spcBef>
                <a:buFontTx/>
                <a:buNone/>
              </a:pPr>
              <a:t>85</a:t>
            </a:fld>
            <a:endParaRPr lang="en-US" altLang="he-IL"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96736-4A7A-4658-996B-9684DD83B47C}"/>
              </a:ext>
            </a:extLst>
          </p:cNvPr>
          <p:cNvSpPr>
            <a:spLocks noGrp="1"/>
          </p:cNvSpPr>
          <p:nvPr>
            <p:ph type="title"/>
          </p:nvPr>
        </p:nvSpPr>
        <p:spPr>
          <a:xfrm>
            <a:off x="539552" y="201613"/>
            <a:ext cx="8229600" cy="1143000"/>
          </a:xfrm>
        </p:spPr>
        <p:txBody>
          <a:bodyPr/>
          <a:lstStyle/>
          <a:p>
            <a:r>
              <a:rPr lang="he-IL" sz="2600" b="1" kern="1200" dirty="0"/>
              <a:t>שיעורי המס על הכנסות אקטיביות</a:t>
            </a:r>
            <a:br>
              <a:rPr lang="he-IL" sz="2600" b="1" kern="1200" dirty="0"/>
            </a:br>
            <a:r>
              <a:rPr lang="he-IL" sz="2000" b="1" kern="1200" dirty="0"/>
              <a:t>שכר עבודה - מעסיק זר</a:t>
            </a:r>
            <a:br>
              <a:rPr lang="he-IL" b="1" dirty="0"/>
            </a:br>
            <a:endParaRPr lang="he-IL" dirty="0"/>
          </a:p>
        </p:txBody>
      </p:sp>
      <p:sp>
        <p:nvSpPr>
          <p:cNvPr id="3" name="מציין מיקום תוכן 2">
            <a:extLst>
              <a:ext uri="{FF2B5EF4-FFF2-40B4-BE49-F238E27FC236}">
                <a16:creationId xmlns:a16="http://schemas.microsoft.com/office/drawing/2014/main" id="{4566493A-4D3A-49E4-A8CC-582D23DB1FDA}"/>
              </a:ext>
            </a:extLst>
          </p:cNvPr>
          <p:cNvSpPr>
            <a:spLocks noGrp="1"/>
          </p:cNvSpPr>
          <p:nvPr>
            <p:ph idx="1"/>
          </p:nvPr>
        </p:nvSpPr>
        <p:spPr>
          <a:xfrm>
            <a:off x="683568" y="980728"/>
            <a:ext cx="8229600" cy="4525963"/>
          </a:xfrm>
        </p:spPr>
        <p:txBody>
          <a:bodyPr/>
          <a:lstStyle/>
          <a:p>
            <a:pPr marL="0" indent="0" algn="just">
              <a:lnSpc>
                <a:spcPct val="150000"/>
              </a:lnSpc>
              <a:buNone/>
            </a:pPr>
            <a:r>
              <a:rPr lang="he-IL" sz="2400" b="1" u="sng" dirty="0"/>
              <a:t>שיעור המס על שכר עבודה בחו"ל - עבודה אצל מעסיק זר</a:t>
            </a:r>
          </a:p>
          <a:p>
            <a:pPr marL="0" indent="0" algn="just">
              <a:lnSpc>
                <a:spcPct val="150000"/>
              </a:lnSpc>
              <a:buNone/>
            </a:pPr>
            <a:r>
              <a:rPr lang="he-IL" sz="1800" dirty="0"/>
              <a:t>יחיד המפיק שכר עבודה מעבודתו אצל </a:t>
            </a:r>
            <a:r>
              <a:rPr lang="he-IL" sz="1800" u="sng" dirty="0"/>
              <a:t>חברה זרה</a:t>
            </a:r>
            <a:r>
              <a:rPr lang="he-IL" sz="1800" dirty="0"/>
              <a:t> בחו"ל </a:t>
            </a:r>
            <a:r>
              <a:rPr lang="he-IL" sz="1800" dirty="0" err="1"/>
              <a:t>ימוסה</a:t>
            </a:r>
            <a:r>
              <a:rPr lang="he-IL" sz="1800" dirty="0"/>
              <a:t> לפי שיעור המס השולי שלו, תוך מתן זיכוי מס זר בגין המס ששולם במדינה משלמת המשכורת (ראה בהמשך כללי זיכוי מס זר).</a:t>
            </a:r>
          </a:p>
          <a:p>
            <a:pPr marL="0" indent="0" algn="just">
              <a:lnSpc>
                <a:spcPct val="150000"/>
              </a:lnSpc>
              <a:buNone/>
            </a:pPr>
            <a:r>
              <a:rPr lang="he-IL" sz="1800" dirty="0"/>
              <a:t>ראה הרחבה בהמשך לגבי שכר עבודה המופקת בחו"ל.</a:t>
            </a:r>
          </a:p>
          <a:p>
            <a:pPr marL="0" indent="0" algn="just">
              <a:lnSpc>
                <a:spcPct val="150000"/>
              </a:lnSpc>
              <a:buNone/>
            </a:pPr>
            <a:endParaRPr lang="he-IL" sz="1800" dirty="0"/>
          </a:p>
          <a:p>
            <a:pPr marL="0" indent="0" algn="just">
              <a:lnSpc>
                <a:spcPct val="150000"/>
              </a:lnSpc>
              <a:buNone/>
            </a:pPr>
            <a:r>
              <a:rPr lang="he-IL" sz="1800" dirty="0"/>
              <a:t> </a:t>
            </a:r>
          </a:p>
          <a:p>
            <a:pPr marL="0" indent="0" algn="just">
              <a:lnSpc>
                <a:spcPct val="150000"/>
              </a:lnSpc>
              <a:buNone/>
            </a:pPr>
            <a:endParaRPr lang="he-IL" sz="1800" dirty="0"/>
          </a:p>
          <a:p>
            <a:pPr marL="0" indent="0" algn="just">
              <a:lnSpc>
                <a:spcPct val="150000"/>
              </a:lnSpc>
              <a:buNone/>
            </a:pPr>
            <a:endParaRPr lang="he-IL" sz="1800" dirty="0"/>
          </a:p>
          <a:p>
            <a:pPr>
              <a:lnSpc>
                <a:spcPct val="150000"/>
              </a:lnSpc>
            </a:pPr>
            <a:endParaRPr lang="he-IL" sz="2000" dirty="0"/>
          </a:p>
          <a:p>
            <a:pPr>
              <a:lnSpc>
                <a:spcPct val="150000"/>
              </a:lnSpc>
            </a:pPr>
            <a:endParaRPr lang="he-IL" sz="2200" dirty="0"/>
          </a:p>
          <a:p>
            <a:pPr>
              <a:lnSpc>
                <a:spcPct val="150000"/>
              </a:lnSpc>
            </a:pPr>
            <a:endParaRPr lang="he-IL" sz="2400" b="1" u="sng" dirty="0"/>
          </a:p>
          <a:p>
            <a:pPr marL="0" indent="0">
              <a:lnSpc>
                <a:spcPct val="150000"/>
              </a:lnSpc>
              <a:buNone/>
            </a:pPr>
            <a:endParaRPr lang="he-IL" sz="2400" b="1" u="sng" dirty="0"/>
          </a:p>
          <a:p>
            <a:endParaRPr lang="he-IL" sz="2200" dirty="0"/>
          </a:p>
        </p:txBody>
      </p:sp>
      <p:sp>
        <p:nvSpPr>
          <p:cNvPr id="4" name="מציין מיקום של מספר שקופית 3">
            <a:extLst>
              <a:ext uri="{FF2B5EF4-FFF2-40B4-BE49-F238E27FC236}">
                <a16:creationId xmlns:a16="http://schemas.microsoft.com/office/drawing/2014/main" id="{CB790697-91E0-495C-B924-6D4747C05D5C}"/>
              </a:ext>
            </a:extLst>
          </p:cNvPr>
          <p:cNvSpPr>
            <a:spLocks noGrp="1"/>
          </p:cNvSpPr>
          <p:nvPr>
            <p:ph type="sldNum" sz="quarter" idx="12"/>
          </p:nvPr>
        </p:nvSpPr>
        <p:spPr/>
        <p:txBody>
          <a:bodyPr/>
          <a:lstStyle/>
          <a:p>
            <a:pPr>
              <a:defRPr/>
            </a:pPr>
            <a:fld id="{EB66B2C5-7D07-499A-BBC0-56680310B8B3}" type="slidenum">
              <a:rPr lang="he-IL" altLang="he-IL" smtClean="0"/>
              <a:pPr>
                <a:defRPr/>
              </a:pPr>
              <a:t>9</a:t>
            </a:fld>
            <a:endParaRPr lang="en-US" altLang="he-IL"/>
          </a:p>
        </p:txBody>
      </p:sp>
    </p:spTree>
    <p:extLst>
      <p:ext uri="{BB962C8B-B14F-4D97-AF65-F5344CB8AC3E}">
        <p14:creationId xmlns:p14="http://schemas.microsoft.com/office/powerpoint/2010/main" val="1398814583"/>
      </p:ext>
    </p:extLst>
  </p:cSld>
  <p:clrMapOvr>
    <a:masterClrMapping/>
  </p:clrMapOvr>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Stream</Template>
  <TotalTime>24324</TotalTime>
  <Words>6227</Words>
  <Application>Microsoft Office PowerPoint</Application>
  <PresentationFormat>‫הצגה על המסך (4:3)</PresentationFormat>
  <Paragraphs>725</Paragraphs>
  <Slides>85</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85</vt:i4>
      </vt:variant>
    </vt:vector>
  </HeadingPairs>
  <TitlesOfParts>
    <vt:vector size="92" baseType="lpstr">
      <vt:lpstr>Arial</vt:lpstr>
      <vt:lpstr>Calibri</vt:lpstr>
      <vt:lpstr>Garamond</vt:lpstr>
      <vt:lpstr>Times New Roman</vt:lpstr>
      <vt:lpstr>Wingdings</vt:lpstr>
      <vt:lpstr>עיצוב ברירת מחדל</vt:lpstr>
      <vt:lpstr>1_עיצוב ברירת מחדל</vt:lpstr>
      <vt:lpstr>       הקלות במס  נדב שגיא, עו"ד (רו"ח) </vt:lpstr>
      <vt:lpstr>מצגת של PowerPoint‏</vt:lpstr>
      <vt:lpstr>מצגת של PowerPoint‏</vt:lpstr>
      <vt:lpstr>מצגת של PowerPoint‏</vt:lpstr>
      <vt:lpstr>מצגת של PowerPoint‏</vt:lpstr>
      <vt:lpstr>מצגת של PowerPoint‏</vt:lpstr>
      <vt:lpstr>מצגת של PowerPoint‏</vt:lpstr>
      <vt:lpstr>סוגי הכנסות מחו"ל  </vt:lpstr>
      <vt:lpstr>שיעורי המס על הכנסות אקטיביות שכר עבודה - מעסיק זר </vt:lpstr>
      <vt:lpstr>שיעורי המס על הכנסות אקטיביות עסק בחו"ל </vt:lpstr>
      <vt:lpstr>שיעורי המס על הכנסות אקטיביות חברת משלח יד (חמי"ז) </vt:lpstr>
      <vt:lpstr>שיעורי המס על הכנסות פאסיביות </vt:lpstr>
      <vt:lpstr>שיעורי המס על הכנסות פאסיביות </vt:lpstr>
      <vt:lpstr>שיעורי המס על הכנסות פאסיביות  </vt:lpstr>
      <vt:lpstr>השוואה בין חלופות המס של הכנסה מהשכרת מקרקעין בחו"ל</vt:lpstr>
      <vt:lpstr>שיעורי המס על הכנסות פאסיביות  חברה נשלטת זרה</vt:lpstr>
      <vt:lpstr>סיווג חברות המפיקות הכנסות מחוץ לישראל</vt:lpstr>
      <vt:lpstr>מצגת של PowerPoint‏</vt:lpstr>
      <vt:lpstr>שיעורי המס על הכנסות אקטיביות מיסוי שכר בגין עבודה בחו"ל </vt:lpstr>
      <vt:lpstr>שיעורי המס על הכנסות אקטיביות מיסוי שכר בגין עבודה בחו"ל </vt:lpstr>
      <vt:lpstr>שיעורי המס על הכנסות אקטיביות מיסוי שכר בגין עבודה בחו"ל</vt:lpstr>
      <vt:lpstr>שיעורי המס על הכנסות אקטיביות מיסוי שכר בגין עבודה בחו"ל </vt:lpstr>
      <vt:lpstr>מצגת של PowerPoint‏</vt:lpstr>
      <vt:lpstr>סוגיות במיסוי בינלאומי L.L.C - כללי</vt:lpstr>
      <vt:lpstr>סוגיות במיסוי בינלאומי L.L.C  - הדין הישראלי </vt:lpstr>
      <vt:lpstr>סוגיות במיסוי בינלאומי L.L.C - הדין הישראלי</vt:lpstr>
      <vt:lpstr>סוגיות במיסוי בינלאומי L.L.C - שקופה</vt:lpstr>
      <vt:lpstr>סוגיות במיסוי בינלאומי L.L.C - שקופה</vt:lpstr>
      <vt:lpstr>סוגיות במיסוי בינלאומי L.L.C - כחברה אטומה</vt:lpstr>
      <vt:lpstr>סוגיות במיסוי בינלאומי L.L.C - הבדלים בין שקופה לאטומה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עמדה מספר 10/2016 - הזכאות לקבלת זיכויים בגין מסי חוץ אינה ניתנת להעברה לאחר </vt:lpstr>
      <vt:lpstr>עמדה מספר 14/2016 - תקרת מסי חוץ</vt:lpstr>
      <vt:lpstr>עמדה מספר 28/2016 -  קיזוז הפסד במקום בו ניתן לנצל הטבה אחרת כגון זיכוי ממסי חוץ</vt:lpstr>
      <vt:lpstr>מצגת של PowerPoint‏</vt:lpstr>
      <vt:lpstr>מצגת של PowerPoint‏</vt:lpstr>
      <vt:lpstr>טופס 150 - הצהרה על החזקה בחברה זרה</vt:lpstr>
      <vt:lpstr>טופס 150 - הצהרה על החזקה בחברה זרה - כללי</vt:lpstr>
      <vt:lpstr>טופס 150 - הצהרה על החזקה בחברה זרה - כללי</vt:lpstr>
      <vt:lpstr>טופס 150 - הצהרה על החזקה בחברה זרה - דגשים</vt:lpstr>
      <vt:lpstr>טופס 150 - הצהרה על החזקה בחברות זרות - דגשים</vt:lpstr>
      <vt:lpstr>מצגת של PowerPoint‏</vt:lpstr>
      <vt:lpstr>טופס 1213 - תכנון מס חייב בדיווח </vt:lpstr>
      <vt:lpstr>טופס 1213 - תכנון מס חייב בדיווח</vt:lpstr>
      <vt:lpstr>מצגת של PowerPoint‏</vt:lpstr>
      <vt:lpstr>טופס 1323 – נספח ד' הכנסות מחו"ל - כללי</vt:lpstr>
      <vt:lpstr>נספח ד' לטופס הדוח השנתי - דיווח על הכנסות מחו"ל</vt:lpstr>
      <vt:lpstr>נספח ד' לטופס הדוח השנתי - דיווח על הכנסות מחו"ל - המשך</vt:lpstr>
      <vt:lpstr>נספח ד' לטופס הדוח השנתי - דיווח על הכנסות מחו"ל - המשך</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מחשב</dc:creator>
  <cp:lastModifiedBy>Sarit Hen</cp:lastModifiedBy>
  <cp:revision>1522</cp:revision>
  <cp:lastPrinted>2019-06-16T14:26:17Z</cp:lastPrinted>
  <dcterms:created xsi:type="dcterms:W3CDTF">2008-10-19T13:53:32Z</dcterms:created>
  <dcterms:modified xsi:type="dcterms:W3CDTF">2019-07-18T09:30:57Z</dcterms:modified>
</cp:coreProperties>
</file>