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 id="2147483709" r:id="rId2"/>
  </p:sldMasterIdLst>
  <p:notesMasterIdLst>
    <p:notesMasterId r:id="rId73"/>
  </p:notesMasterIdLst>
  <p:handoutMasterIdLst>
    <p:handoutMasterId r:id="rId74"/>
  </p:handoutMasterIdLst>
  <p:sldIdLst>
    <p:sldId id="265" r:id="rId3"/>
    <p:sldId id="271" r:id="rId4"/>
    <p:sldId id="529" r:id="rId5"/>
    <p:sldId id="524" r:id="rId6"/>
    <p:sldId id="348" r:id="rId7"/>
    <p:sldId id="446" r:id="rId8"/>
    <p:sldId id="452" r:id="rId9"/>
    <p:sldId id="519" r:id="rId10"/>
    <p:sldId id="447" r:id="rId11"/>
    <p:sldId id="453" r:id="rId12"/>
    <p:sldId id="455" r:id="rId13"/>
    <p:sldId id="456" r:id="rId14"/>
    <p:sldId id="514" r:id="rId15"/>
    <p:sldId id="448" r:id="rId16"/>
    <p:sldId id="457" r:id="rId17"/>
    <p:sldId id="458" r:id="rId18"/>
    <p:sldId id="459" r:id="rId19"/>
    <p:sldId id="449" r:id="rId20"/>
    <p:sldId id="460" r:id="rId21"/>
    <p:sldId id="461" r:id="rId22"/>
    <p:sldId id="463" r:id="rId23"/>
    <p:sldId id="464" r:id="rId24"/>
    <p:sldId id="526" r:id="rId25"/>
    <p:sldId id="465" r:id="rId26"/>
    <p:sldId id="468" r:id="rId27"/>
    <p:sldId id="469" r:id="rId28"/>
    <p:sldId id="450" r:id="rId29"/>
    <p:sldId id="510" r:id="rId30"/>
    <p:sldId id="511" r:id="rId31"/>
    <p:sldId id="517" r:id="rId32"/>
    <p:sldId id="479" r:id="rId33"/>
    <p:sldId id="470" r:id="rId34"/>
    <p:sldId id="471" r:id="rId35"/>
    <p:sldId id="480" r:id="rId36"/>
    <p:sldId id="520" r:id="rId37"/>
    <p:sldId id="472" r:id="rId38"/>
    <p:sldId id="484" r:id="rId39"/>
    <p:sldId id="485" r:id="rId40"/>
    <p:sldId id="486" r:id="rId41"/>
    <p:sldId id="487" r:id="rId42"/>
    <p:sldId id="521" r:id="rId43"/>
    <p:sldId id="491" r:id="rId44"/>
    <p:sldId id="503" r:id="rId45"/>
    <p:sldId id="530" r:id="rId46"/>
    <p:sldId id="504" r:id="rId47"/>
    <p:sldId id="473" r:id="rId48"/>
    <p:sldId id="495" r:id="rId49"/>
    <p:sldId id="522" r:id="rId50"/>
    <p:sldId id="496" r:id="rId51"/>
    <p:sldId id="474" r:id="rId52"/>
    <p:sldId id="497" r:id="rId53"/>
    <p:sldId id="501" r:id="rId54"/>
    <p:sldId id="502" r:id="rId55"/>
    <p:sldId id="475" r:id="rId56"/>
    <p:sldId id="498" r:id="rId57"/>
    <p:sldId id="477" r:id="rId58"/>
    <p:sldId id="500" r:id="rId59"/>
    <p:sldId id="578" r:id="rId60"/>
    <p:sldId id="300" r:id="rId61"/>
    <p:sldId id="301" r:id="rId62"/>
    <p:sldId id="302" r:id="rId63"/>
    <p:sldId id="560" r:id="rId64"/>
    <p:sldId id="562" r:id="rId65"/>
    <p:sldId id="561" r:id="rId66"/>
    <p:sldId id="563" r:id="rId67"/>
    <p:sldId id="527" r:id="rId68"/>
    <p:sldId id="528" r:id="rId69"/>
    <p:sldId id="525" r:id="rId70"/>
    <p:sldId id="355" r:id="rId71"/>
    <p:sldId id="345" r:id="rId72"/>
  </p:sldIdLst>
  <p:sldSz cx="9144000" cy="6858000" type="screen4x3"/>
  <p:notesSz cx="6794500" cy="9931400"/>
  <p:defaultTextStyle>
    <a:defPPr>
      <a:defRPr lang="he-IL"/>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521415D9-36F7-43E2-AB2F-B90AF26B5E84}">
      <p14:sectionLst xmlns:p14="http://schemas.microsoft.com/office/powerpoint/2010/main">
        <p14:section name="מקטע ברירת מחדל" id="{62DC303F-E4BB-4A9A-A88C-017185109891}">
          <p14:sldIdLst>
            <p14:sldId id="265"/>
            <p14:sldId id="271"/>
            <p14:sldId id="529"/>
            <p14:sldId id="524"/>
            <p14:sldId id="348"/>
            <p14:sldId id="446"/>
            <p14:sldId id="452"/>
            <p14:sldId id="519"/>
            <p14:sldId id="447"/>
            <p14:sldId id="453"/>
            <p14:sldId id="455"/>
            <p14:sldId id="456"/>
            <p14:sldId id="514"/>
            <p14:sldId id="448"/>
            <p14:sldId id="457"/>
            <p14:sldId id="458"/>
            <p14:sldId id="459"/>
            <p14:sldId id="449"/>
            <p14:sldId id="460"/>
            <p14:sldId id="461"/>
            <p14:sldId id="463"/>
            <p14:sldId id="464"/>
            <p14:sldId id="526"/>
            <p14:sldId id="465"/>
            <p14:sldId id="468"/>
            <p14:sldId id="469"/>
            <p14:sldId id="450"/>
            <p14:sldId id="510"/>
            <p14:sldId id="511"/>
            <p14:sldId id="517"/>
            <p14:sldId id="479"/>
            <p14:sldId id="470"/>
            <p14:sldId id="471"/>
            <p14:sldId id="480"/>
            <p14:sldId id="520"/>
            <p14:sldId id="472"/>
            <p14:sldId id="484"/>
            <p14:sldId id="485"/>
            <p14:sldId id="486"/>
            <p14:sldId id="487"/>
            <p14:sldId id="521"/>
            <p14:sldId id="491"/>
            <p14:sldId id="503"/>
            <p14:sldId id="530"/>
            <p14:sldId id="504"/>
            <p14:sldId id="473"/>
            <p14:sldId id="495"/>
            <p14:sldId id="522"/>
            <p14:sldId id="496"/>
            <p14:sldId id="474"/>
            <p14:sldId id="497"/>
            <p14:sldId id="501"/>
            <p14:sldId id="502"/>
            <p14:sldId id="475"/>
            <p14:sldId id="498"/>
            <p14:sldId id="477"/>
            <p14:sldId id="500"/>
            <p14:sldId id="578"/>
            <p14:sldId id="300"/>
            <p14:sldId id="301"/>
            <p14:sldId id="302"/>
            <p14:sldId id="560"/>
            <p14:sldId id="562"/>
            <p14:sldId id="561"/>
            <p14:sldId id="563"/>
            <p14:sldId id="527"/>
            <p14:sldId id="528"/>
            <p14:sldId id="525"/>
            <p14:sldId id="355"/>
            <p14:sldId id="34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by Barak" initials="" lastIdx="0" clrIdx="0"/>
  <p:cmAuthor id="2" name="Guy Hen" initials="GH" lastIdx="30" clrIdx="1">
    <p:extLst>
      <p:ext uri="{19B8F6BF-5375-455C-9EA6-DF929625EA0E}">
        <p15:presenceInfo xmlns:p15="http://schemas.microsoft.com/office/powerpoint/2012/main" userId="S-1-5-21-1357750305-945526054-4201977852-1001" providerId="AD"/>
      </p:ext>
    </p:extLst>
  </p:cmAuthor>
  <p:cmAuthor id="3" name="Liby Barak" initials="LB" lastIdx="13" clrIdx="2">
    <p:extLst>
      <p:ext uri="{19B8F6BF-5375-455C-9EA6-DF929625EA0E}">
        <p15:presenceInfo xmlns:p15="http://schemas.microsoft.com/office/powerpoint/2012/main" userId="Liby Bara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FFCCCC"/>
    <a:srgbClr val="F2F1AD"/>
    <a:srgbClr val="E5DBD0"/>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B3938C-864E-408C-809B-B92004FD6609}" v="7" dt="2019-09-16T12:30:46.881"/>
  </p1510:revLst>
</p1510:revInfo>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סגנון ביניים 2 - הדגשה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סגנון ביניים 2 - הדגשה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סגנון ביניים 2 - הדגשה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סגנון ביניים 2 - הדגשה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סגנון בהיר 1 - הדגשה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סגנון בהיר 1 - הדגשה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סגנון בהיר 1 - הדגשה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סגנון בהיר 2 - הדגשה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סגנון ביניים 2 - הדגשה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841" autoAdjust="0"/>
    <p:restoredTop sz="91544" autoAdjust="0"/>
  </p:normalViewPr>
  <p:slideViewPr>
    <p:cSldViewPr>
      <p:cViewPr varScale="1">
        <p:scale>
          <a:sx n="114" d="100"/>
          <a:sy n="114" d="100"/>
        </p:scale>
        <p:origin x="1608" y="102"/>
      </p:cViewPr>
      <p:guideLst>
        <p:guide orient="horz" pos="2160"/>
        <p:guide pos="2880"/>
      </p:guideLst>
    </p:cSldViewPr>
  </p:slideViewPr>
  <p:outlineViewPr>
    <p:cViewPr>
      <p:scale>
        <a:sx n="33" d="100"/>
        <a:sy n="33" d="100"/>
      </p:scale>
      <p:origin x="0" y="-57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handoutMaster" Target="handoutMasters/handoutMaster1.xml"/><Relationship Id="rId79"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notesMaster" Target="notesMasters/notesMaster1.xml"/><Relationship Id="rId78" Type="http://schemas.openxmlformats.org/officeDocument/2006/relationships/theme" Target="theme/theme1.xml"/><Relationship Id="rId8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microsoft.com/office/2016/11/relationships/changesInfo" Target="changesInfos/changesInfo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y Hen" userId="725e0dbf-19b5-40e1-a7ec-df86b04e3cb4" providerId="ADAL" clId="{EDB87723-0019-4941-B285-1C8D44A8CA12}"/>
    <pc:docChg chg="undo custSel addSld modSld sldOrd">
      <pc:chgData name="Guy Hen" userId="725e0dbf-19b5-40e1-a7ec-df86b04e3cb4" providerId="ADAL" clId="{EDB87723-0019-4941-B285-1C8D44A8CA12}" dt="2019-07-30T04:25:16.859" v="801" actId="20577"/>
      <pc:docMkLst>
        <pc:docMk/>
      </pc:docMkLst>
      <pc:sldChg chg="addSp modSp">
        <pc:chgData name="Guy Hen" userId="725e0dbf-19b5-40e1-a7ec-df86b04e3cb4" providerId="ADAL" clId="{EDB87723-0019-4941-B285-1C8D44A8CA12}" dt="2019-07-29T11:41:51.314" v="4" actId="1076"/>
        <pc:sldMkLst>
          <pc:docMk/>
          <pc:sldMk cId="0" sldId="265"/>
        </pc:sldMkLst>
        <pc:spChg chg="add mod">
          <ac:chgData name="Guy Hen" userId="725e0dbf-19b5-40e1-a7ec-df86b04e3cb4" providerId="ADAL" clId="{EDB87723-0019-4941-B285-1C8D44A8CA12}" dt="2019-07-29T11:41:51.314" v="4" actId="1076"/>
          <ac:spMkLst>
            <pc:docMk/>
            <pc:sldMk cId="0" sldId="265"/>
            <ac:spMk id="2" creationId="{2CBFC901-A772-4895-B2C6-D692BDAF03BF}"/>
          </ac:spMkLst>
        </pc:spChg>
      </pc:sldChg>
      <pc:sldChg chg="modSp">
        <pc:chgData name="Guy Hen" userId="725e0dbf-19b5-40e1-a7ec-df86b04e3cb4" providerId="ADAL" clId="{EDB87723-0019-4941-B285-1C8D44A8CA12}" dt="2019-07-30T04:02:04.392" v="136" actId="20577"/>
        <pc:sldMkLst>
          <pc:docMk/>
          <pc:sldMk cId="2259892266" sldId="453"/>
        </pc:sldMkLst>
        <pc:spChg chg="mod">
          <ac:chgData name="Guy Hen" userId="725e0dbf-19b5-40e1-a7ec-df86b04e3cb4" providerId="ADAL" clId="{EDB87723-0019-4941-B285-1C8D44A8CA12}" dt="2019-07-30T04:02:04.392" v="136" actId="20577"/>
          <ac:spMkLst>
            <pc:docMk/>
            <pc:sldMk cId="2259892266" sldId="453"/>
            <ac:spMk id="18434" creationId="{ACA86AA7-FAFB-41D3-B065-4EE20FB386D6}"/>
          </ac:spMkLst>
        </pc:spChg>
      </pc:sldChg>
      <pc:sldChg chg="modSp">
        <pc:chgData name="Guy Hen" userId="725e0dbf-19b5-40e1-a7ec-df86b04e3cb4" providerId="ADAL" clId="{EDB87723-0019-4941-B285-1C8D44A8CA12}" dt="2019-07-30T03:54:41.451" v="7" actId="115"/>
        <pc:sldMkLst>
          <pc:docMk/>
          <pc:sldMk cId="1155052249" sldId="463"/>
        </pc:sldMkLst>
        <pc:spChg chg="mod">
          <ac:chgData name="Guy Hen" userId="725e0dbf-19b5-40e1-a7ec-df86b04e3cb4" providerId="ADAL" clId="{EDB87723-0019-4941-B285-1C8D44A8CA12}" dt="2019-07-30T03:54:41.451" v="7" actId="115"/>
          <ac:spMkLst>
            <pc:docMk/>
            <pc:sldMk cId="1155052249" sldId="463"/>
            <ac:spMk id="19458" creationId="{7641E394-7C53-4B78-81C6-6D81EB0D298F}"/>
          </ac:spMkLst>
        </pc:spChg>
      </pc:sldChg>
      <pc:sldChg chg="modSp">
        <pc:chgData name="Guy Hen" userId="725e0dbf-19b5-40e1-a7ec-df86b04e3cb4" providerId="ADAL" clId="{EDB87723-0019-4941-B285-1C8D44A8CA12}" dt="2019-07-30T03:55:52.025" v="83" actId="20577"/>
        <pc:sldMkLst>
          <pc:docMk/>
          <pc:sldMk cId="428153726" sldId="464"/>
        </pc:sldMkLst>
        <pc:spChg chg="mod">
          <ac:chgData name="Guy Hen" userId="725e0dbf-19b5-40e1-a7ec-df86b04e3cb4" providerId="ADAL" clId="{EDB87723-0019-4941-B285-1C8D44A8CA12}" dt="2019-07-30T03:55:52.025" v="83" actId="20577"/>
          <ac:spMkLst>
            <pc:docMk/>
            <pc:sldMk cId="428153726" sldId="464"/>
            <ac:spMk id="19458" creationId="{7641E394-7C53-4B78-81C6-6D81EB0D298F}"/>
          </ac:spMkLst>
        </pc:spChg>
      </pc:sldChg>
      <pc:sldChg chg="modSp">
        <pc:chgData name="Guy Hen" userId="725e0dbf-19b5-40e1-a7ec-df86b04e3cb4" providerId="ADAL" clId="{EDB87723-0019-4941-B285-1C8D44A8CA12}" dt="2019-07-30T04:01:33.325" v="103" actId="20577"/>
        <pc:sldMkLst>
          <pc:docMk/>
          <pc:sldMk cId="1879319296" sldId="484"/>
        </pc:sldMkLst>
        <pc:spChg chg="mod">
          <ac:chgData name="Guy Hen" userId="725e0dbf-19b5-40e1-a7ec-df86b04e3cb4" providerId="ADAL" clId="{EDB87723-0019-4941-B285-1C8D44A8CA12}" dt="2019-07-30T04:01:33.325" v="103" actId="20577"/>
          <ac:spMkLst>
            <pc:docMk/>
            <pc:sldMk cId="1879319296" sldId="484"/>
            <ac:spMk id="18434" creationId="{ACA86AA7-FAFB-41D3-B065-4EE20FB386D6}"/>
          </ac:spMkLst>
        </pc:spChg>
      </pc:sldChg>
      <pc:sldChg chg="modSp">
        <pc:chgData name="Guy Hen" userId="725e0dbf-19b5-40e1-a7ec-df86b04e3cb4" providerId="ADAL" clId="{EDB87723-0019-4941-B285-1C8D44A8CA12}" dt="2019-07-30T04:15:45.495" v="411" actId="20577"/>
        <pc:sldMkLst>
          <pc:docMk/>
          <pc:sldMk cId="2850461226" sldId="496"/>
        </pc:sldMkLst>
        <pc:spChg chg="mod">
          <ac:chgData name="Guy Hen" userId="725e0dbf-19b5-40e1-a7ec-df86b04e3cb4" providerId="ADAL" clId="{EDB87723-0019-4941-B285-1C8D44A8CA12}" dt="2019-07-30T04:15:45.495" v="411" actId="20577"/>
          <ac:spMkLst>
            <pc:docMk/>
            <pc:sldMk cId="2850461226" sldId="496"/>
            <ac:spMk id="18434" creationId="{ACA86AA7-FAFB-41D3-B065-4EE20FB386D6}"/>
          </ac:spMkLst>
        </pc:spChg>
      </pc:sldChg>
      <pc:sldChg chg="modSp">
        <pc:chgData name="Guy Hen" userId="725e0dbf-19b5-40e1-a7ec-df86b04e3cb4" providerId="ADAL" clId="{EDB87723-0019-4941-B285-1C8D44A8CA12}" dt="2019-07-30T04:18:59.088" v="451" actId="20577"/>
        <pc:sldMkLst>
          <pc:docMk/>
          <pc:sldMk cId="1682337582" sldId="498"/>
        </pc:sldMkLst>
        <pc:spChg chg="mod">
          <ac:chgData name="Guy Hen" userId="725e0dbf-19b5-40e1-a7ec-df86b04e3cb4" providerId="ADAL" clId="{EDB87723-0019-4941-B285-1C8D44A8CA12}" dt="2019-07-30T04:18:59.088" v="451" actId="20577"/>
          <ac:spMkLst>
            <pc:docMk/>
            <pc:sldMk cId="1682337582" sldId="498"/>
            <ac:spMk id="18434" creationId="{ACA86AA7-FAFB-41D3-B065-4EE20FB386D6}"/>
          </ac:spMkLst>
        </pc:spChg>
      </pc:sldChg>
      <pc:sldChg chg="modSp">
        <pc:chgData name="Guy Hen" userId="725e0dbf-19b5-40e1-a7ec-df86b04e3cb4" providerId="ADAL" clId="{EDB87723-0019-4941-B285-1C8D44A8CA12}" dt="2019-07-30T04:19:12.496" v="454" actId="12"/>
        <pc:sldMkLst>
          <pc:docMk/>
          <pc:sldMk cId="1543535888" sldId="500"/>
        </pc:sldMkLst>
        <pc:spChg chg="mod">
          <ac:chgData name="Guy Hen" userId="725e0dbf-19b5-40e1-a7ec-df86b04e3cb4" providerId="ADAL" clId="{EDB87723-0019-4941-B285-1C8D44A8CA12}" dt="2019-07-30T04:19:12.496" v="454" actId="12"/>
          <ac:spMkLst>
            <pc:docMk/>
            <pc:sldMk cId="1543535888" sldId="500"/>
            <ac:spMk id="18434" creationId="{ACA86AA7-FAFB-41D3-B065-4EE20FB386D6}"/>
          </ac:spMkLst>
        </pc:spChg>
      </pc:sldChg>
      <pc:sldChg chg="modSp ord">
        <pc:chgData name="Guy Hen" userId="725e0dbf-19b5-40e1-a7ec-df86b04e3cb4" providerId="ADAL" clId="{EDB87723-0019-4941-B285-1C8D44A8CA12}" dt="2019-07-30T04:08:01.540" v="271" actId="20577"/>
        <pc:sldMkLst>
          <pc:docMk/>
          <pc:sldMk cId="2805978766" sldId="503"/>
        </pc:sldMkLst>
        <pc:spChg chg="mod">
          <ac:chgData name="Guy Hen" userId="725e0dbf-19b5-40e1-a7ec-df86b04e3cb4" providerId="ADAL" clId="{EDB87723-0019-4941-B285-1C8D44A8CA12}" dt="2019-07-30T04:08:01.540" v="271" actId="20577"/>
          <ac:spMkLst>
            <pc:docMk/>
            <pc:sldMk cId="2805978766" sldId="503"/>
            <ac:spMk id="19458" creationId="{7641E394-7C53-4B78-81C6-6D81EB0D298F}"/>
          </ac:spMkLst>
        </pc:spChg>
      </pc:sldChg>
      <pc:sldChg chg="modSp">
        <pc:chgData name="Guy Hen" userId="725e0dbf-19b5-40e1-a7ec-df86b04e3cb4" providerId="ADAL" clId="{EDB87723-0019-4941-B285-1C8D44A8CA12}" dt="2019-07-30T04:15:23.249" v="406" actId="20577"/>
        <pc:sldMkLst>
          <pc:docMk/>
          <pc:sldMk cId="1584198389" sldId="522"/>
        </pc:sldMkLst>
        <pc:spChg chg="mod">
          <ac:chgData name="Guy Hen" userId="725e0dbf-19b5-40e1-a7ec-df86b04e3cb4" providerId="ADAL" clId="{EDB87723-0019-4941-B285-1C8D44A8CA12}" dt="2019-07-30T04:15:23.249" v="406" actId="20577"/>
          <ac:spMkLst>
            <pc:docMk/>
            <pc:sldMk cId="1584198389" sldId="522"/>
            <ac:spMk id="18434" creationId="{ACA86AA7-FAFB-41D3-B065-4EE20FB386D6}"/>
          </ac:spMkLst>
        </pc:spChg>
      </pc:sldChg>
      <pc:sldChg chg="modSp">
        <pc:chgData name="Guy Hen" userId="725e0dbf-19b5-40e1-a7ec-df86b04e3cb4" providerId="ADAL" clId="{EDB87723-0019-4941-B285-1C8D44A8CA12}" dt="2019-07-30T04:00:51.347" v="90" actId="115"/>
        <pc:sldMkLst>
          <pc:docMk/>
          <pc:sldMk cId="2522666887" sldId="526"/>
        </pc:sldMkLst>
        <pc:spChg chg="mod">
          <ac:chgData name="Guy Hen" userId="725e0dbf-19b5-40e1-a7ec-df86b04e3cb4" providerId="ADAL" clId="{EDB87723-0019-4941-B285-1C8D44A8CA12}" dt="2019-07-30T04:00:51.347" v="90" actId="115"/>
          <ac:spMkLst>
            <pc:docMk/>
            <pc:sldMk cId="2522666887" sldId="526"/>
            <ac:spMk id="19458" creationId="{7641E394-7C53-4B78-81C6-6D81EB0D298F}"/>
          </ac:spMkLst>
        </pc:spChg>
      </pc:sldChg>
      <pc:sldChg chg="ord">
        <pc:chgData name="Guy Hen" userId="725e0dbf-19b5-40e1-a7ec-df86b04e3cb4" providerId="ADAL" clId="{EDB87723-0019-4941-B285-1C8D44A8CA12}" dt="2019-07-30T04:01:41.293" v="104"/>
        <pc:sldMkLst>
          <pc:docMk/>
          <pc:sldMk cId="1506816387" sldId="529"/>
        </pc:sldMkLst>
      </pc:sldChg>
      <pc:sldChg chg="modSp add ord">
        <pc:chgData name="Guy Hen" userId="725e0dbf-19b5-40e1-a7ec-df86b04e3cb4" providerId="ADAL" clId="{EDB87723-0019-4941-B285-1C8D44A8CA12}" dt="2019-07-30T04:13:47.869" v="402" actId="123"/>
        <pc:sldMkLst>
          <pc:docMk/>
          <pc:sldMk cId="565129796" sldId="530"/>
        </pc:sldMkLst>
        <pc:spChg chg="mod">
          <ac:chgData name="Guy Hen" userId="725e0dbf-19b5-40e1-a7ec-df86b04e3cb4" providerId="ADAL" clId="{EDB87723-0019-4941-B285-1C8D44A8CA12}" dt="2019-07-30T04:13:47.869" v="402" actId="123"/>
          <ac:spMkLst>
            <pc:docMk/>
            <pc:sldMk cId="565129796" sldId="530"/>
            <ac:spMk id="19458" creationId="{7641E394-7C53-4B78-81C6-6D81EB0D298F}"/>
          </ac:spMkLst>
        </pc:spChg>
      </pc:sldChg>
    </pc:docChg>
  </pc:docChgLst>
  <pc:docChgLst>
    <pc:chgData name="Yaakov David" userId="b926cabc-0f4d-4d89-9522-473cdd87a26a" providerId="ADAL" clId="{2AB3938C-864E-408C-809B-B92004FD6609}"/>
    <pc:docChg chg="undo custSel addSld delSld modSld sldOrd modSection">
      <pc:chgData name="Yaakov David" userId="b926cabc-0f4d-4d89-9522-473cdd87a26a" providerId="ADAL" clId="{2AB3938C-864E-408C-809B-B92004FD6609}" dt="2019-09-16T12:30:46.881" v="84"/>
      <pc:docMkLst>
        <pc:docMk/>
      </pc:docMkLst>
      <pc:sldChg chg="addSp delSp modSp">
        <pc:chgData name="Yaakov David" userId="b926cabc-0f4d-4d89-9522-473cdd87a26a" providerId="ADAL" clId="{2AB3938C-864E-408C-809B-B92004FD6609}" dt="2019-09-16T12:30:46.881" v="84"/>
        <pc:sldMkLst>
          <pc:docMk/>
          <pc:sldMk cId="0" sldId="265"/>
        </pc:sldMkLst>
        <pc:spChg chg="del">
          <ac:chgData name="Yaakov David" userId="b926cabc-0f4d-4d89-9522-473cdd87a26a" providerId="ADAL" clId="{2AB3938C-864E-408C-809B-B92004FD6609}" dt="2019-09-16T12:29:47.785" v="81" actId="478"/>
          <ac:spMkLst>
            <pc:docMk/>
            <pc:sldMk cId="0" sldId="265"/>
            <ac:spMk id="2" creationId="{2CBFC901-A772-4895-B2C6-D692BDAF03BF}"/>
          </ac:spMkLst>
        </pc:spChg>
        <pc:spChg chg="mod">
          <ac:chgData name="Yaakov David" userId="b926cabc-0f4d-4d89-9522-473cdd87a26a" providerId="ADAL" clId="{2AB3938C-864E-408C-809B-B92004FD6609}" dt="2019-09-16T12:29:44.129" v="80" actId="404"/>
          <ac:spMkLst>
            <pc:docMk/>
            <pc:sldMk cId="0" sldId="265"/>
            <ac:spMk id="7173" creationId="{32B48DD3-099F-4803-8832-9DA05BF07E89}"/>
          </ac:spMkLst>
        </pc:spChg>
        <pc:picChg chg="add">
          <ac:chgData name="Yaakov David" userId="b926cabc-0f4d-4d89-9522-473cdd87a26a" providerId="ADAL" clId="{2AB3938C-864E-408C-809B-B92004FD6609}" dt="2019-09-16T12:30:39.976" v="82"/>
          <ac:picMkLst>
            <pc:docMk/>
            <pc:sldMk cId="0" sldId="265"/>
            <ac:picMk id="11" creationId="{58E072FB-9AFF-43BA-9BEA-BF5E1A0AC734}"/>
          </ac:picMkLst>
        </pc:picChg>
        <pc:picChg chg="add">
          <ac:chgData name="Yaakov David" userId="b926cabc-0f4d-4d89-9522-473cdd87a26a" providerId="ADAL" clId="{2AB3938C-864E-408C-809B-B92004FD6609}" dt="2019-09-16T12:30:43.007" v="83"/>
          <ac:picMkLst>
            <pc:docMk/>
            <pc:sldMk cId="0" sldId="265"/>
            <ac:picMk id="12" creationId="{AF61C995-E137-4E9D-9060-DCE43248F624}"/>
          </ac:picMkLst>
        </pc:picChg>
        <pc:picChg chg="add">
          <ac:chgData name="Yaakov David" userId="b926cabc-0f4d-4d89-9522-473cdd87a26a" providerId="ADAL" clId="{2AB3938C-864E-408C-809B-B92004FD6609}" dt="2019-09-16T12:30:46.881" v="84"/>
          <ac:picMkLst>
            <pc:docMk/>
            <pc:sldMk cId="0" sldId="265"/>
            <ac:picMk id="13" creationId="{4C500D48-F2D5-40D4-8D3D-12A31FB9C07A}"/>
          </ac:picMkLst>
        </pc:picChg>
      </pc:sldChg>
      <pc:sldChg chg="add del">
        <pc:chgData name="Yaakov David" userId="b926cabc-0f4d-4d89-9522-473cdd87a26a" providerId="ADAL" clId="{2AB3938C-864E-408C-809B-B92004FD6609}" dt="2019-09-16T11:47:52.268" v="33" actId="2696"/>
        <pc:sldMkLst>
          <pc:docMk/>
          <pc:sldMk cId="0" sldId="288"/>
        </pc:sldMkLst>
      </pc:sldChg>
      <pc:sldChg chg="add del">
        <pc:chgData name="Yaakov David" userId="b926cabc-0f4d-4d89-9522-473cdd87a26a" providerId="ADAL" clId="{2AB3938C-864E-408C-809B-B92004FD6609}" dt="2019-09-16T11:48:46.116" v="35" actId="2696"/>
        <pc:sldMkLst>
          <pc:docMk/>
          <pc:sldMk cId="2364740872" sldId="288"/>
        </pc:sldMkLst>
      </pc:sldChg>
      <pc:sldChg chg="modSp add">
        <pc:chgData name="Yaakov David" userId="b926cabc-0f4d-4d89-9522-473cdd87a26a" providerId="ADAL" clId="{2AB3938C-864E-408C-809B-B92004FD6609}" dt="2019-09-16T11:46:02.714" v="13" actId="113"/>
        <pc:sldMkLst>
          <pc:docMk/>
          <pc:sldMk cId="2018062152" sldId="300"/>
        </pc:sldMkLst>
        <pc:spChg chg="mod">
          <ac:chgData name="Yaakov David" userId="b926cabc-0f4d-4d89-9522-473cdd87a26a" providerId="ADAL" clId="{2AB3938C-864E-408C-809B-B92004FD6609}" dt="2019-09-16T11:46:02.714" v="13" actId="113"/>
          <ac:spMkLst>
            <pc:docMk/>
            <pc:sldMk cId="2018062152" sldId="300"/>
            <ac:spMk id="44034" creationId="{B68A3DC8-E3C0-4D0C-93B1-D7C607521F44}"/>
          </ac:spMkLst>
        </pc:spChg>
      </pc:sldChg>
      <pc:sldChg chg="modSp add">
        <pc:chgData name="Yaakov David" userId="b926cabc-0f4d-4d89-9522-473cdd87a26a" providerId="ADAL" clId="{2AB3938C-864E-408C-809B-B92004FD6609}" dt="2019-09-16T11:46:15.227" v="16" actId="255"/>
        <pc:sldMkLst>
          <pc:docMk/>
          <pc:sldMk cId="3284387475" sldId="301"/>
        </pc:sldMkLst>
        <pc:spChg chg="mod">
          <ac:chgData name="Yaakov David" userId="b926cabc-0f4d-4d89-9522-473cdd87a26a" providerId="ADAL" clId="{2AB3938C-864E-408C-809B-B92004FD6609}" dt="2019-09-16T11:46:15.227" v="16" actId="255"/>
          <ac:spMkLst>
            <pc:docMk/>
            <pc:sldMk cId="3284387475" sldId="301"/>
            <ac:spMk id="45058" creationId="{3D9DDC39-9300-462C-940F-7ADF576618F5}"/>
          </ac:spMkLst>
        </pc:spChg>
      </pc:sldChg>
      <pc:sldChg chg="modSp add">
        <pc:chgData name="Yaakov David" userId="b926cabc-0f4d-4d89-9522-473cdd87a26a" providerId="ADAL" clId="{2AB3938C-864E-408C-809B-B92004FD6609}" dt="2019-09-16T11:46:25.802" v="19" actId="255"/>
        <pc:sldMkLst>
          <pc:docMk/>
          <pc:sldMk cId="3736437520" sldId="302"/>
        </pc:sldMkLst>
        <pc:spChg chg="mod">
          <ac:chgData name="Yaakov David" userId="b926cabc-0f4d-4d89-9522-473cdd87a26a" providerId="ADAL" clId="{2AB3938C-864E-408C-809B-B92004FD6609}" dt="2019-09-16T11:46:25.802" v="19" actId="255"/>
          <ac:spMkLst>
            <pc:docMk/>
            <pc:sldMk cId="3736437520" sldId="302"/>
            <ac:spMk id="46082" creationId="{F771190A-1AF0-4006-A782-7F5894CE2205}"/>
          </ac:spMkLst>
        </pc:spChg>
      </pc:sldChg>
      <pc:sldChg chg="modSp">
        <pc:chgData name="Yaakov David" userId="b926cabc-0f4d-4d89-9522-473cdd87a26a" providerId="ADAL" clId="{2AB3938C-864E-408C-809B-B92004FD6609}" dt="2019-09-16T11:43:05.602" v="3" actId="20577"/>
        <pc:sldMkLst>
          <pc:docMk/>
          <pc:sldMk cId="0" sldId="348"/>
        </pc:sldMkLst>
        <pc:spChg chg="mod">
          <ac:chgData name="Yaakov David" userId="b926cabc-0f4d-4d89-9522-473cdd87a26a" providerId="ADAL" clId="{2AB3938C-864E-408C-809B-B92004FD6609}" dt="2019-09-16T11:43:05.602" v="3" actId="20577"/>
          <ac:spMkLst>
            <pc:docMk/>
            <pc:sldMk cId="0" sldId="348"/>
            <ac:spMk id="14340" creationId="{D7ADB7CC-38AB-4D1E-9793-43550298DF56}"/>
          </ac:spMkLst>
        </pc:spChg>
      </pc:sldChg>
      <pc:sldChg chg="modSp">
        <pc:chgData name="Yaakov David" userId="b926cabc-0f4d-4d89-9522-473cdd87a26a" providerId="ADAL" clId="{2AB3938C-864E-408C-809B-B92004FD6609}" dt="2019-09-16T11:42:55.042" v="2" actId="20577"/>
        <pc:sldMkLst>
          <pc:docMk/>
          <pc:sldMk cId="644207795" sldId="479"/>
        </pc:sldMkLst>
        <pc:spChg chg="mod">
          <ac:chgData name="Yaakov David" userId="b926cabc-0f4d-4d89-9522-473cdd87a26a" providerId="ADAL" clId="{2AB3938C-864E-408C-809B-B92004FD6609}" dt="2019-09-16T11:42:55.042" v="2" actId="20577"/>
          <ac:spMkLst>
            <pc:docMk/>
            <pc:sldMk cId="644207795" sldId="479"/>
            <ac:spMk id="14340" creationId="{D7ADB7CC-38AB-4D1E-9793-43550298DF56}"/>
          </ac:spMkLst>
        </pc:spChg>
      </pc:sldChg>
      <pc:sldChg chg="modSp">
        <pc:chgData name="Yaakov David" userId="b926cabc-0f4d-4d89-9522-473cdd87a26a" providerId="ADAL" clId="{2AB3938C-864E-408C-809B-B92004FD6609}" dt="2019-09-16T11:49:26.747" v="62" actId="20577"/>
        <pc:sldMkLst>
          <pc:docMk/>
          <pc:sldMk cId="1897029307" sldId="524"/>
        </pc:sldMkLst>
        <pc:spChg chg="mod">
          <ac:chgData name="Yaakov David" userId="b926cabc-0f4d-4d89-9522-473cdd87a26a" providerId="ADAL" clId="{2AB3938C-864E-408C-809B-B92004FD6609}" dt="2019-09-16T11:49:26.747" v="62" actId="20577"/>
          <ac:spMkLst>
            <pc:docMk/>
            <pc:sldMk cId="1897029307" sldId="524"/>
            <ac:spMk id="12291" creationId="{13C95955-06C3-4431-905E-0B06DF042B9C}"/>
          </ac:spMkLst>
        </pc:spChg>
      </pc:sldChg>
      <pc:sldChg chg="modSp">
        <pc:chgData name="Yaakov David" userId="b926cabc-0f4d-4d89-9522-473cdd87a26a" providerId="ADAL" clId="{2AB3938C-864E-408C-809B-B92004FD6609}" dt="2019-09-16T11:42:41.139" v="0" actId="20577"/>
        <pc:sldMkLst>
          <pc:docMk/>
          <pc:sldMk cId="579820323" sldId="525"/>
        </pc:sldMkLst>
        <pc:spChg chg="mod">
          <ac:chgData name="Yaakov David" userId="b926cabc-0f4d-4d89-9522-473cdd87a26a" providerId="ADAL" clId="{2AB3938C-864E-408C-809B-B92004FD6609}" dt="2019-09-16T11:42:41.139" v="0" actId="20577"/>
          <ac:spMkLst>
            <pc:docMk/>
            <pc:sldMk cId="579820323" sldId="525"/>
            <ac:spMk id="14340" creationId="{D7ADB7CC-38AB-4D1E-9793-43550298DF56}"/>
          </ac:spMkLst>
        </pc:spChg>
      </pc:sldChg>
      <pc:sldChg chg="modSp del">
        <pc:chgData name="Yaakov David" userId="b926cabc-0f4d-4d89-9522-473cdd87a26a" providerId="ADAL" clId="{2AB3938C-864E-408C-809B-B92004FD6609}" dt="2019-09-16T11:49:50.085" v="64" actId="2696"/>
        <pc:sldMkLst>
          <pc:docMk/>
          <pc:sldMk cId="475991655" sldId="527"/>
        </pc:sldMkLst>
        <pc:spChg chg="mod">
          <ac:chgData name="Yaakov David" userId="b926cabc-0f4d-4d89-9522-473cdd87a26a" providerId="ADAL" clId="{2AB3938C-864E-408C-809B-B92004FD6609}" dt="2019-09-16T11:42:45.498" v="1" actId="20577"/>
          <ac:spMkLst>
            <pc:docMk/>
            <pc:sldMk cId="475991655" sldId="527"/>
            <ac:spMk id="14340" creationId="{D7ADB7CC-38AB-4D1E-9793-43550298DF56}"/>
          </ac:spMkLst>
        </pc:spChg>
      </pc:sldChg>
      <pc:sldChg chg="add">
        <pc:chgData name="Yaakov David" userId="b926cabc-0f4d-4d89-9522-473cdd87a26a" providerId="ADAL" clId="{2AB3938C-864E-408C-809B-B92004FD6609}" dt="2019-09-16T11:49:53.913" v="65"/>
        <pc:sldMkLst>
          <pc:docMk/>
          <pc:sldMk cId="3598125854" sldId="527"/>
        </pc:sldMkLst>
      </pc:sldChg>
      <pc:sldChg chg="modSp add">
        <pc:chgData name="Yaakov David" userId="b926cabc-0f4d-4d89-9522-473cdd87a26a" providerId="ADAL" clId="{2AB3938C-864E-408C-809B-B92004FD6609}" dt="2019-09-16T11:50:16.032" v="69" actId="12"/>
        <pc:sldMkLst>
          <pc:docMk/>
          <pc:sldMk cId="1393731564" sldId="528"/>
        </pc:sldMkLst>
        <pc:spChg chg="mod">
          <ac:chgData name="Yaakov David" userId="b926cabc-0f4d-4d89-9522-473cdd87a26a" providerId="ADAL" clId="{2AB3938C-864E-408C-809B-B92004FD6609}" dt="2019-09-16T11:50:16.032" v="69" actId="12"/>
          <ac:spMkLst>
            <pc:docMk/>
            <pc:sldMk cId="1393731564" sldId="528"/>
            <ac:spMk id="19458" creationId="{7641E394-7C53-4B78-81C6-6D81EB0D298F}"/>
          </ac:spMkLst>
        </pc:spChg>
      </pc:sldChg>
      <pc:sldChg chg="del">
        <pc:chgData name="Yaakov David" userId="b926cabc-0f4d-4d89-9522-473cdd87a26a" providerId="ADAL" clId="{2AB3938C-864E-408C-809B-B92004FD6609}" dt="2019-09-16T11:49:50.085" v="63" actId="2696"/>
        <pc:sldMkLst>
          <pc:docMk/>
          <pc:sldMk cId="2668510523" sldId="528"/>
        </pc:sldMkLst>
      </pc:sldChg>
      <pc:sldChg chg="modSp add">
        <pc:chgData name="Yaakov David" userId="b926cabc-0f4d-4d89-9522-473cdd87a26a" providerId="ADAL" clId="{2AB3938C-864E-408C-809B-B92004FD6609}" dt="2019-09-16T11:46:38.409" v="22" actId="255"/>
        <pc:sldMkLst>
          <pc:docMk/>
          <pc:sldMk cId="466780959" sldId="560"/>
        </pc:sldMkLst>
        <pc:spChg chg="mod">
          <ac:chgData name="Yaakov David" userId="b926cabc-0f4d-4d89-9522-473cdd87a26a" providerId="ADAL" clId="{2AB3938C-864E-408C-809B-B92004FD6609}" dt="2019-09-16T11:46:38.409" v="22" actId="255"/>
          <ac:spMkLst>
            <pc:docMk/>
            <pc:sldMk cId="466780959" sldId="560"/>
            <ac:spMk id="46082" creationId="{F771190A-1AF0-4006-A782-7F5894CE2205}"/>
          </ac:spMkLst>
        </pc:spChg>
      </pc:sldChg>
      <pc:sldChg chg="modSp add ord">
        <pc:chgData name="Yaakov David" userId="b926cabc-0f4d-4d89-9522-473cdd87a26a" providerId="ADAL" clId="{2AB3938C-864E-408C-809B-B92004FD6609}" dt="2019-09-16T11:46:58.670" v="29" actId="255"/>
        <pc:sldMkLst>
          <pc:docMk/>
          <pc:sldMk cId="3615403464" sldId="561"/>
        </pc:sldMkLst>
        <pc:spChg chg="mod">
          <ac:chgData name="Yaakov David" userId="b926cabc-0f4d-4d89-9522-473cdd87a26a" providerId="ADAL" clId="{2AB3938C-864E-408C-809B-B92004FD6609}" dt="2019-09-16T11:46:58.670" v="29" actId="255"/>
          <ac:spMkLst>
            <pc:docMk/>
            <pc:sldMk cId="3615403464" sldId="561"/>
            <ac:spMk id="46082" creationId="{F771190A-1AF0-4006-A782-7F5894CE2205}"/>
          </ac:spMkLst>
        </pc:spChg>
      </pc:sldChg>
      <pc:sldChg chg="modSp add">
        <pc:chgData name="Yaakov David" userId="b926cabc-0f4d-4d89-9522-473cdd87a26a" providerId="ADAL" clId="{2AB3938C-864E-408C-809B-B92004FD6609}" dt="2019-09-16T11:46:49.375" v="25" actId="255"/>
        <pc:sldMkLst>
          <pc:docMk/>
          <pc:sldMk cId="1840820362" sldId="562"/>
        </pc:sldMkLst>
        <pc:spChg chg="mod">
          <ac:chgData name="Yaakov David" userId="b926cabc-0f4d-4d89-9522-473cdd87a26a" providerId="ADAL" clId="{2AB3938C-864E-408C-809B-B92004FD6609}" dt="2019-09-16T11:46:49.375" v="25" actId="255"/>
          <ac:spMkLst>
            <pc:docMk/>
            <pc:sldMk cId="1840820362" sldId="562"/>
            <ac:spMk id="46082" creationId="{F771190A-1AF0-4006-A782-7F5894CE2205}"/>
          </ac:spMkLst>
        </pc:spChg>
      </pc:sldChg>
      <pc:sldChg chg="modSp add">
        <pc:chgData name="Yaakov David" userId="b926cabc-0f4d-4d89-9522-473cdd87a26a" providerId="ADAL" clId="{2AB3938C-864E-408C-809B-B92004FD6609}" dt="2019-09-16T11:47:09.886" v="32" actId="255"/>
        <pc:sldMkLst>
          <pc:docMk/>
          <pc:sldMk cId="57099815" sldId="563"/>
        </pc:sldMkLst>
        <pc:spChg chg="mod">
          <ac:chgData name="Yaakov David" userId="b926cabc-0f4d-4d89-9522-473cdd87a26a" providerId="ADAL" clId="{2AB3938C-864E-408C-809B-B92004FD6609}" dt="2019-09-16T11:47:09.886" v="32" actId="255"/>
          <ac:spMkLst>
            <pc:docMk/>
            <pc:sldMk cId="57099815" sldId="563"/>
            <ac:spMk id="46082" creationId="{F771190A-1AF0-4006-A782-7F5894CE2205}"/>
          </ac:spMkLst>
        </pc:spChg>
      </pc:sldChg>
      <pc:sldChg chg="modSp add">
        <pc:chgData name="Yaakov David" userId="b926cabc-0f4d-4d89-9522-473cdd87a26a" providerId="ADAL" clId="{2AB3938C-864E-408C-809B-B92004FD6609}" dt="2019-09-16T11:45:23.364" v="5" actId="12"/>
        <pc:sldMkLst>
          <pc:docMk/>
          <pc:sldMk cId="1329414267" sldId="578"/>
        </pc:sldMkLst>
        <pc:spChg chg="mod">
          <ac:chgData name="Yaakov David" userId="b926cabc-0f4d-4d89-9522-473cdd87a26a" providerId="ADAL" clId="{2AB3938C-864E-408C-809B-B92004FD6609}" dt="2019-09-16T11:45:23.364" v="5" actId="12"/>
          <ac:spMkLst>
            <pc:docMk/>
            <pc:sldMk cId="1329414267" sldId="578"/>
            <ac:spMk id="9219" creationId="{03770A76-E156-4E75-8B55-8BBEABA72E5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65776AA1-E149-41DE-B744-74734F4668C7}"/>
              </a:ext>
            </a:extLst>
          </p:cNvPr>
          <p:cNvSpPr>
            <a:spLocks noGrp="1"/>
          </p:cNvSpPr>
          <p:nvPr>
            <p:ph type="hdr" sz="quarter"/>
          </p:nvPr>
        </p:nvSpPr>
        <p:spPr>
          <a:xfrm>
            <a:off x="3850218" y="2"/>
            <a:ext cx="2944283" cy="496174"/>
          </a:xfrm>
          <a:prstGeom prst="rect">
            <a:avLst/>
          </a:prstGeom>
        </p:spPr>
        <p:txBody>
          <a:bodyPr vert="horz" lIns="91440" tIns="45720" rIns="91440" bIns="45720" rtlCol="1"/>
          <a:lstStyle>
            <a:lvl1pPr algn="r" rtl="1" eaLnBrk="1" hangingPunct="1">
              <a:defRPr sz="1200">
                <a:cs typeface="Arial" charset="0"/>
              </a:defRPr>
            </a:lvl1pPr>
          </a:lstStyle>
          <a:p>
            <a:pPr>
              <a:defRPr/>
            </a:pPr>
            <a:endParaRPr lang="he-IL"/>
          </a:p>
        </p:txBody>
      </p:sp>
      <p:sp>
        <p:nvSpPr>
          <p:cNvPr id="3" name="מציין מיקום של תאריך 2">
            <a:extLst>
              <a:ext uri="{FF2B5EF4-FFF2-40B4-BE49-F238E27FC236}">
                <a16:creationId xmlns:a16="http://schemas.microsoft.com/office/drawing/2014/main" id="{160FE41F-9618-426B-BA1F-D3AE4E4D39CB}"/>
              </a:ext>
            </a:extLst>
          </p:cNvPr>
          <p:cNvSpPr>
            <a:spLocks noGrp="1"/>
          </p:cNvSpPr>
          <p:nvPr>
            <p:ph type="dt" sz="quarter" idx="1"/>
          </p:nvPr>
        </p:nvSpPr>
        <p:spPr>
          <a:xfrm>
            <a:off x="1574" y="2"/>
            <a:ext cx="2944283" cy="496174"/>
          </a:xfrm>
          <a:prstGeom prst="rect">
            <a:avLst/>
          </a:prstGeom>
        </p:spPr>
        <p:txBody>
          <a:bodyPr vert="horz" lIns="91440" tIns="45720" rIns="91440" bIns="45720" rtlCol="1"/>
          <a:lstStyle>
            <a:lvl1pPr algn="l" rtl="1" eaLnBrk="1" hangingPunct="1">
              <a:defRPr sz="1200">
                <a:cs typeface="Arial" charset="0"/>
              </a:defRPr>
            </a:lvl1pPr>
          </a:lstStyle>
          <a:p>
            <a:pPr>
              <a:defRPr/>
            </a:pPr>
            <a:fld id="{6A451B13-D77D-44F7-945B-14879BF676ED}" type="datetimeFigureOut">
              <a:rPr lang="he-IL"/>
              <a:pPr>
                <a:defRPr/>
              </a:pPr>
              <a:t>ט"ז/אלול/תשע"ט</a:t>
            </a:fld>
            <a:endParaRPr lang="he-IL"/>
          </a:p>
        </p:txBody>
      </p:sp>
      <p:sp>
        <p:nvSpPr>
          <p:cNvPr id="4" name="מציין מיקום של כותרת תחתונה 3">
            <a:extLst>
              <a:ext uri="{FF2B5EF4-FFF2-40B4-BE49-F238E27FC236}">
                <a16:creationId xmlns:a16="http://schemas.microsoft.com/office/drawing/2014/main" id="{B222F2DD-B61C-4C94-8495-7C73C93F01C4}"/>
              </a:ext>
            </a:extLst>
          </p:cNvPr>
          <p:cNvSpPr>
            <a:spLocks noGrp="1"/>
          </p:cNvSpPr>
          <p:nvPr>
            <p:ph type="ftr" sz="quarter" idx="2"/>
          </p:nvPr>
        </p:nvSpPr>
        <p:spPr>
          <a:xfrm>
            <a:off x="3850218" y="9433643"/>
            <a:ext cx="2944283" cy="496173"/>
          </a:xfrm>
          <a:prstGeom prst="rect">
            <a:avLst/>
          </a:prstGeom>
        </p:spPr>
        <p:txBody>
          <a:bodyPr vert="horz" lIns="91440" tIns="45720" rIns="91440" bIns="45720" rtlCol="1" anchor="b"/>
          <a:lstStyle>
            <a:lvl1pPr algn="r" rtl="1" eaLnBrk="1" hangingPunct="1">
              <a:defRPr sz="1200">
                <a:cs typeface="Arial" charset="0"/>
              </a:defRPr>
            </a:lvl1pPr>
          </a:lstStyle>
          <a:p>
            <a:pPr>
              <a:defRPr/>
            </a:pPr>
            <a:endParaRPr lang="he-IL"/>
          </a:p>
        </p:txBody>
      </p:sp>
      <p:sp>
        <p:nvSpPr>
          <p:cNvPr id="5" name="מציין מיקום של מספר שקופית 4">
            <a:extLst>
              <a:ext uri="{FF2B5EF4-FFF2-40B4-BE49-F238E27FC236}">
                <a16:creationId xmlns:a16="http://schemas.microsoft.com/office/drawing/2014/main" id="{1E7131A5-DC5C-41A5-95CC-1D8F9D51B55A}"/>
              </a:ext>
            </a:extLst>
          </p:cNvPr>
          <p:cNvSpPr>
            <a:spLocks noGrp="1"/>
          </p:cNvSpPr>
          <p:nvPr>
            <p:ph type="sldNum" sz="quarter" idx="3"/>
          </p:nvPr>
        </p:nvSpPr>
        <p:spPr>
          <a:xfrm>
            <a:off x="1574" y="9433643"/>
            <a:ext cx="2944283" cy="496173"/>
          </a:xfrm>
          <a:prstGeom prst="rect">
            <a:avLst/>
          </a:prstGeom>
        </p:spPr>
        <p:txBody>
          <a:bodyPr vert="horz" wrap="square" lIns="91440" tIns="45720" rIns="91440" bIns="45720" numCol="1" anchor="b" anchorCtr="0" compatLnSpc="1">
            <a:prstTxWarp prst="textNoShape">
              <a:avLst/>
            </a:prstTxWarp>
          </a:bodyPr>
          <a:lstStyle>
            <a:lvl1pPr rtl="1" eaLnBrk="1" hangingPunct="1">
              <a:defRPr sz="1200"/>
            </a:lvl1pPr>
          </a:lstStyle>
          <a:p>
            <a:pPr>
              <a:defRPr/>
            </a:pPr>
            <a:fld id="{EFCA284F-E201-42E2-880A-36D8F7F3D367}" type="slidenum">
              <a:rPr lang="he-IL" altLang="he-IL"/>
              <a:pPr>
                <a:defRPr/>
              </a:pPr>
              <a:t>‹#›</a:t>
            </a:fld>
            <a:endParaRPr lang="he-IL" altLang="he-I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EC9B6432-2E81-4593-B1F9-216C0EB3868F}"/>
              </a:ext>
            </a:extLst>
          </p:cNvPr>
          <p:cNvSpPr>
            <a:spLocks noGrp="1"/>
          </p:cNvSpPr>
          <p:nvPr>
            <p:ph type="hdr" sz="quarter"/>
          </p:nvPr>
        </p:nvSpPr>
        <p:spPr>
          <a:xfrm>
            <a:off x="3850218" y="2"/>
            <a:ext cx="2944283" cy="497759"/>
          </a:xfrm>
          <a:prstGeom prst="rect">
            <a:avLst/>
          </a:prstGeom>
        </p:spPr>
        <p:txBody>
          <a:bodyPr vert="horz" lIns="91440" tIns="45720" rIns="91440" bIns="45720" rtlCol="1"/>
          <a:lstStyle>
            <a:lvl1pPr algn="r">
              <a:defRPr sz="1200"/>
            </a:lvl1pPr>
          </a:lstStyle>
          <a:p>
            <a:pPr>
              <a:defRPr/>
            </a:pPr>
            <a:endParaRPr lang="he-IL"/>
          </a:p>
        </p:txBody>
      </p:sp>
      <p:sp>
        <p:nvSpPr>
          <p:cNvPr id="3" name="מציין מיקום של תאריך 2">
            <a:extLst>
              <a:ext uri="{FF2B5EF4-FFF2-40B4-BE49-F238E27FC236}">
                <a16:creationId xmlns:a16="http://schemas.microsoft.com/office/drawing/2014/main" id="{73AA6E2E-1686-47AD-AB72-199E8E73E38A}"/>
              </a:ext>
            </a:extLst>
          </p:cNvPr>
          <p:cNvSpPr>
            <a:spLocks noGrp="1"/>
          </p:cNvSpPr>
          <p:nvPr>
            <p:ph type="dt" idx="1"/>
          </p:nvPr>
        </p:nvSpPr>
        <p:spPr>
          <a:xfrm>
            <a:off x="1574" y="2"/>
            <a:ext cx="2944283" cy="497759"/>
          </a:xfrm>
          <a:prstGeom prst="rect">
            <a:avLst/>
          </a:prstGeom>
        </p:spPr>
        <p:txBody>
          <a:bodyPr vert="horz" lIns="91440" tIns="45720" rIns="91440" bIns="45720" rtlCol="1"/>
          <a:lstStyle>
            <a:lvl1pPr algn="l">
              <a:defRPr sz="1200"/>
            </a:lvl1pPr>
          </a:lstStyle>
          <a:p>
            <a:pPr>
              <a:defRPr/>
            </a:pPr>
            <a:fld id="{DA226F84-B314-40B6-B987-883E82E6C0AF}" type="datetimeFigureOut">
              <a:rPr lang="he-IL"/>
              <a:pPr>
                <a:defRPr/>
              </a:pPr>
              <a:t>ט"ז/אלול/תשע"ט</a:t>
            </a:fld>
            <a:endParaRPr lang="he-IL"/>
          </a:p>
        </p:txBody>
      </p:sp>
      <p:sp>
        <p:nvSpPr>
          <p:cNvPr id="4" name="מציין מיקום של תמונת שקופית 3">
            <a:extLst>
              <a:ext uri="{FF2B5EF4-FFF2-40B4-BE49-F238E27FC236}">
                <a16:creationId xmlns:a16="http://schemas.microsoft.com/office/drawing/2014/main" id="{788DFD9A-DBAA-43EF-995D-3AFC5B7DA2F1}"/>
              </a:ext>
            </a:extLst>
          </p:cNvPr>
          <p:cNvSpPr>
            <a:spLocks noGrp="1" noRot="1" noChangeAspect="1"/>
          </p:cNvSpPr>
          <p:nvPr>
            <p:ph type="sldImg" idx="2"/>
          </p:nvPr>
        </p:nvSpPr>
        <p:spPr>
          <a:xfrm>
            <a:off x="1162050" y="1241425"/>
            <a:ext cx="4470400" cy="33528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מציין מיקום של הערות 4">
            <a:extLst>
              <a:ext uri="{FF2B5EF4-FFF2-40B4-BE49-F238E27FC236}">
                <a16:creationId xmlns:a16="http://schemas.microsoft.com/office/drawing/2014/main" id="{2BA2B30C-96AE-4DE7-8573-A6FB8FDD4C5C}"/>
              </a:ext>
            </a:extLst>
          </p:cNvPr>
          <p:cNvSpPr>
            <a:spLocks noGrp="1"/>
          </p:cNvSpPr>
          <p:nvPr>
            <p:ph type="body" sz="quarter" idx="3"/>
          </p:nvPr>
        </p:nvSpPr>
        <p:spPr>
          <a:xfrm>
            <a:off x="679450" y="4779437"/>
            <a:ext cx="5435600" cy="3910736"/>
          </a:xfrm>
          <a:prstGeom prst="rect">
            <a:avLst/>
          </a:prstGeom>
        </p:spPr>
        <p:txBody>
          <a:bodyPr vert="horz" lIns="91440" tIns="45720" rIns="91440" bIns="45720" rtlCol="1"/>
          <a:lstStyle/>
          <a:p>
            <a:pPr lvl="0"/>
            <a:r>
              <a:rPr lang="he-IL" noProof="0"/>
              <a:t>ערוך סגנונות טקסט של תבנית בסיס</a:t>
            </a:r>
          </a:p>
          <a:p>
            <a:pPr lvl="1"/>
            <a:r>
              <a:rPr lang="he-IL" noProof="0"/>
              <a:t>רמה שניה</a:t>
            </a:r>
          </a:p>
          <a:p>
            <a:pPr lvl="2"/>
            <a:r>
              <a:rPr lang="he-IL" noProof="0"/>
              <a:t>רמה שלישית</a:t>
            </a:r>
          </a:p>
          <a:p>
            <a:pPr lvl="3"/>
            <a:r>
              <a:rPr lang="he-IL" noProof="0"/>
              <a:t>רמה רביעית</a:t>
            </a:r>
          </a:p>
          <a:p>
            <a:pPr lvl="4"/>
            <a:r>
              <a:rPr lang="he-IL" noProof="0"/>
              <a:t>רמה חמישית</a:t>
            </a:r>
          </a:p>
        </p:txBody>
      </p:sp>
      <p:sp>
        <p:nvSpPr>
          <p:cNvPr id="6" name="מציין מיקום של כותרת תחתונה 5">
            <a:extLst>
              <a:ext uri="{FF2B5EF4-FFF2-40B4-BE49-F238E27FC236}">
                <a16:creationId xmlns:a16="http://schemas.microsoft.com/office/drawing/2014/main" id="{3D5F6DF3-50C1-4B05-965E-9754F4AE280F}"/>
              </a:ext>
            </a:extLst>
          </p:cNvPr>
          <p:cNvSpPr>
            <a:spLocks noGrp="1"/>
          </p:cNvSpPr>
          <p:nvPr>
            <p:ph type="ftr" sz="quarter" idx="4"/>
          </p:nvPr>
        </p:nvSpPr>
        <p:spPr>
          <a:xfrm>
            <a:off x="3850218" y="9433644"/>
            <a:ext cx="2944283" cy="497759"/>
          </a:xfrm>
          <a:prstGeom prst="rect">
            <a:avLst/>
          </a:prstGeom>
        </p:spPr>
        <p:txBody>
          <a:bodyPr vert="horz" lIns="91440" tIns="45720" rIns="91440" bIns="45720" rtlCol="1" anchor="b"/>
          <a:lstStyle>
            <a:lvl1pPr algn="r">
              <a:defRPr sz="1200"/>
            </a:lvl1pPr>
          </a:lstStyle>
          <a:p>
            <a:pPr>
              <a:defRPr/>
            </a:pPr>
            <a:endParaRPr lang="he-IL"/>
          </a:p>
        </p:txBody>
      </p:sp>
      <p:sp>
        <p:nvSpPr>
          <p:cNvPr id="7" name="מציין מיקום של מספר שקופית 6">
            <a:extLst>
              <a:ext uri="{FF2B5EF4-FFF2-40B4-BE49-F238E27FC236}">
                <a16:creationId xmlns:a16="http://schemas.microsoft.com/office/drawing/2014/main" id="{FD3FB7EC-C2FF-4C6A-9657-CB32F5372CFA}"/>
              </a:ext>
            </a:extLst>
          </p:cNvPr>
          <p:cNvSpPr>
            <a:spLocks noGrp="1"/>
          </p:cNvSpPr>
          <p:nvPr>
            <p:ph type="sldNum" sz="quarter" idx="5"/>
          </p:nvPr>
        </p:nvSpPr>
        <p:spPr>
          <a:xfrm>
            <a:off x="1574" y="9433644"/>
            <a:ext cx="2944283" cy="497759"/>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fld id="{D9CCFED1-8B20-40AE-8F50-3DDA3ADA3F93}" type="slidenum">
              <a:rPr lang="he-IL" altLang="he-IL"/>
              <a:pPr>
                <a:defRPr/>
              </a:pPr>
              <a:t>‹#›</a:t>
            </a:fld>
            <a:endParaRPr lang="he-IL" altLang="he-IL"/>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4" name="Rectangle 17">
            <a:extLst>
              <a:ext uri="{FF2B5EF4-FFF2-40B4-BE49-F238E27FC236}">
                <a16:creationId xmlns:a16="http://schemas.microsoft.com/office/drawing/2014/main" id="{7C11BD14-71F9-4034-9041-4175EF274D31}"/>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a:t>לחץ כדי לערוך סגנון כותרת משנה של תבנית בסיס</a:t>
            </a:r>
          </a:p>
        </p:txBody>
      </p:sp>
      <p:sp>
        <p:nvSpPr>
          <p:cNvPr id="5" name="Rectangle 11">
            <a:extLst>
              <a:ext uri="{FF2B5EF4-FFF2-40B4-BE49-F238E27FC236}">
                <a16:creationId xmlns:a16="http://schemas.microsoft.com/office/drawing/2014/main" id="{C2AD947B-C365-4271-BB5F-AF9D563DE529}"/>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5902D77A-7E37-42C7-A453-741B03E3DA4D}"/>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56892E8C-3F7A-4030-B8BB-86399AF387E6}"/>
              </a:ext>
            </a:extLst>
          </p:cNvPr>
          <p:cNvSpPr>
            <a:spLocks noGrp="1" noChangeArrowheads="1"/>
          </p:cNvSpPr>
          <p:nvPr>
            <p:ph type="sldNum" sz="quarter" idx="12"/>
          </p:nvPr>
        </p:nvSpPr>
        <p:spPr/>
        <p:txBody>
          <a:bodyPr/>
          <a:lstStyle>
            <a:lvl1pPr>
              <a:defRPr/>
            </a:lvl1pPr>
          </a:lstStyle>
          <a:p>
            <a:pPr>
              <a:defRPr/>
            </a:pPr>
            <a:fld id="{06F60A9F-91B8-498F-B328-8B53D9D2C5A0}" type="slidenum">
              <a:rPr lang="he-IL" altLang="he-IL"/>
              <a:pPr>
                <a:defRPr/>
              </a:pPr>
              <a:t>‹#›</a:t>
            </a:fld>
            <a:endParaRPr lang="en-US" altLang="he-IL"/>
          </a:p>
        </p:txBody>
      </p:sp>
    </p:spTree>
    <p:extLst>
      <p:ext uri="{BB962C8B-B14F-4D97-AF65-F5344CB8AC3E}">
        <p14:creationId xmlns:p14="http://schemas.microsoft.com/office/powerpoint/2010/main" val="3688791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0258BB13-35FB-4661-8A46-18FA0CA6B82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72643B7-E1B0-4D97-A12C-8200A00455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BEEF993-7FAB-4A70-AF1F-7B97D21E3A9E}"/>
              </a:ext>
            </a:extLst>
          </p:cNvPr>
          <p:cNvSpPr>
            <a:spLocks noGrp="1" noChangeArrowheads="1"/>
          </p:cNvSpPr>
          <p:nvPr>
            <p:ph type="sldNum" sz="quarter" idx="12"/>
          </p:nvPr>
        </p:nvSpPr>
        <p:spPr>
          <a:ln/>
        </p:spPr>
        <p:txBody>
          <a:bodyPr/>
          <a:lstStyle>
            <a:lvl1pPr>
              <a:defRPr/>
            </a:lvl1pPr>
          </a:lstStyle>
          <a:p>
            <a:pPr>
              <a:defRPr/>
            </a:pPr>
            <a:fld id="{A6DE4E76-EFF6-43E4-AD6D-9CB5D856E9B1}" type="slidenum">
              <a:rPr lang="he-IL" altLang="he-IL"/>
              <a:pPr>
                <a:defRPr/>
              </a:pPr>
              <a:t>‹#›</a:t>
            </a:fld>
            <a:endParaRPr lang="en-US" altLang="he-IL"/>
          </a:p>
        </p:txBody>
      </p:sp>
    </p:spTree>
    <p:extLst>
      <p:ext uri="{BB962C8B-B14F-4D97-AF65-F5344CB8AC3E}">
        <p14:creationId xmlns:p14="http://schemas.microsoft.com/office/powerpoint/2010/main" val="2369281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89ECB0C3-9ECE-493B-B529-1CBE94BAC2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2C57784-BED4-4E49-8740-EA3D575CDD8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CD9BA2D-2D5F-4C60-9AEA-8ABFC3DA1F11}"/>
              </a:ext>
            </a:extLst>
          </p:cNvPr>
          <p:cNvSpPr>
            <a:spLocks noGrp="1" noChangeArrowheads="1"/>
          </p:cNvSpPr>
          <p:nvPr>
            <p:ph type="sldNum" sz="quarter" idx="12"/>
          </p:nvPr>
        </p:nvSpPr>
        <p:spPr>
          <a:ln/>
        </p:spPr>
        <p:txBody>
          <a:bodyPr/>
          <a:lstStyle>
            <a:lvl1pPr>
              <a:defRPr/>
            </a:lvl1pPr>
          </a:lstStyle>
          <a:p>
            <a:pPr>
              <a:defRPr/>
            </a:pPr>
            <a:fld id="{46165462-411F-4DA2-B535-52BC70220EAE}" type="slidenum">
              <a:rPr lang="he-IL" altLang="he-IL"/>
              <a:pPr>
                <a:defRPr/>
              </a:pPr>
              <a:t>‹#›</a:t>
            </a:fld>
            <a:endParaRPr lang="en-US" altLang="he-IL"/>
          </a:p>
        </p:txBody>
      </p:sp>
    </p:spTree>
    <p:extLst>
      <p:ext uri="{BB962C8B-B14F-4D97-AF65-F5344CB8AC3E}">
        <p14:creationId xmlns:p14="http://schemas.microsoft.com/office/powerpoint/2010/main" val="3805977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4" name="Rectangle 17">
            <a:extLst>
              <a:ext uri="{FF2B5EF4-FFF2-40B4-BE49-F238E27FC236}">
                <a16:creationId xmlns:a16="http://schemas.microsoft.com/office/drawing/2014/main" id="{4D2B3057-9676-41ED-BC76-450550D43BF7}"/>
              </a:ext>
            </a:extLst>
          </p:cNvPr>
          <p:cNvSpPr>
            <a:spLocks noChangeArrowheads="1"/>
          </p:cNvSpPr>
          <p:nvPr userDrawn="1"/>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a:t>לחץ כדי לערוך סגנון כותרת משנה של תבנית בסיס</a:t>
            </a:r>
          </a:p>
        </p:txBody>
      </p:sp>
      <p:sp>
        <p:nvSpPr>
          <p:cNvPr id="5" name="Rectangle 11">
            <a:extLst>
              <a:ext uri="{FF2B5EF4-FFF2-40B4-BE49-F238E27FC236}">
                <a16:creationId xmlns:a16="http://schemas.microsoft.com/office/drawing/2014/main" id="{5D1A5FA4-91E5-41A2-82BA-4CC3C54B6C14}"/>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1877D773-21B3-4E91-9967-00F7E85AA4BC}"/>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F8200905-AB93-4BDF-A472-BCAF9E23F70F}"/>
              </a:ext>
            </a:extLst>
          </p:cNvPr>
          <p:cNvSpPr>
            <a:spLocks noGrp="1" noChangeArrowheads="1"/>
          </p:cNvSpPr>
          <p:nvPr>
            <p:ph type="sldNum" sz="quarter" idx="12"/>
          </p:nvPr>
        </p:nvSpPr>
        <p:spPr/>
        <p:txBody>
          <a:bodyPr/>
          <a:lstStyle>
            <a:lvl1pPr>
              <a:defRPr/>
            </a:lvl1pPr>
          </a:lstStyle>
          <a:p>
            <a:pPr>
              <a:defRPr/>
            </a:pPr>
            <a:fld id="{849AFC95-DEF6-4C08-BB63-BB3429DAD14A}" type="slidenum">
              <a:rPr lang="he-IL" altLang="he-IL"/>
              <a:pPr>
                <a:defRPr/>
              </a:pPr>
              <a:t>‹#›</a:t>
            </a:fld>
            <a:endParaRPr lang="en-US" altLang="he-IL"/>
          </a:p>
        </p:txBody>
      </p:sp>
    </p:spTree>
    <p:extLst>
      <p:ext uri="{BB962C8B-B14F-4D97-AF65-F5344CB8AC3E}">
        <p14:creationId xmlns:p14="http://schemas.microsoft.com/office/powerpoint/2010/main" val="3563126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3091D483-FDD3-411A-8A6A-00C5A81F6FF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C44168D-58AE-432E-B0D1-379F527365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F73CB4F-71A1-4118-8EC5-072C49BDA70E}"/>
              </a:ext>
            </a:extLst>
          </p:cNvPr>
          <p:cNvSpPr>
            <a:spLocks noGrp="1" noChangeArrowheads="1"/>
          </p:cNvSpPr>
          <p:nvPr>
            <p:ph type="sldNum" sz="quarter" idx="12"/>
          </p:nvPr>
        </p:nvSpPr>
        <p:spPr>
          <a:ln/>
        </p:spPr>
        <p:txBody>
          <a:bodyPr/>
          <a:lstStyle>
            <a:lvl1pPr>
              <a:defRPr/>
            </a:lvl1pPr>
          </a:lstStyle>
          <a:p>
            <a:pPr>
              <a:defRPr/>
            </a:pPr>
            <a:fld id="{8F87CE4C-173C-4C7B-AEC2-84CC1B02CD27}" type="slidenum">
              <a:rPr lang="he-IL" altLang="he-IL"/>
              <a:pPr>
                <a:defRPr/>
              </a:pPr>
              <a:t>‹#›</a:t>
            </a:fld>
            <a:endParaRPr lang="en-US" altLang="he-IL"/>
          </a:p>
        </p:txBody>
      </p:sp>
    </p:spTree>
    <p:extLst>
      <p:ext uri="{BB962C8B-B14F-4D97-AF65-F5344CB8AC3E}">
        <p14:creationId xmlns:p14="http://schemas.microsoft.com/office/powerpoint/2010/main" val="1111886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a:t>לחץ כדי לערוך סגנונות טקסט של תבנית בסיס</a:t>
            </a:r>
          </a:p>
        </p:txBody>
      </p:sp>
      <p:sp>
        <p:nvSpPr>
          <p:cNvPr id="4" name="Rectangle 4">
            <a:extLst>
              <a:ext uri="{FF2B5EF4-FFF2-40B4-BE49-F238E27FC236}">
                <a16:creationId xmlns:a16="http://schemas.microsoft.com/office/drawing/2014/main" id="{EB7DD176-90B5-446A-BF8B-43272E2A39F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39D68AB-F1A8-4B25-AB1F-A06944D9386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215F652-7BCA-4909-A921-B0D64CB56D20}"/>
              </a:ext>
            </a:extLst>
          </p:cNvPr>
          <p:cNvSpPr>
            <a:spLocks noGrp="1" noChangeArrowheads="1"/>
          </p:cNvSpPr>
          <p:nvPr>
            <p:ph type="sldNum" sz="quarter" idx="12"/>
          </p:nvPr>
        </p:nvSpPr>
        <p:spPr>
          <a:ln/>
        </p:spPr>
        <p:txBody>
          <a:bodyPr/>
          <a:lstStyle>
            <a:lvl1pPr>
              <a:defRPr/>
            </a:lvl1pPr>
          </a:lstStyle>
          <a:p>
            <a:pPr>
              <a:defRPr/>
            </a:pPr>
            <a:fld id="{C16955BB-71F1-45A0-94C5-EEEF710195B7}" type="slidenum">
              <a:rPr lang="he-IL" altLang="he-IL"/>
              <a:pPr>
                <a:defRPr/>
              </a:pPr>
              <a:t>‹#›</a:t>
            </a:fld>
            <a:endParaRPr lang="en-US" altLang="he-IL"/>
          </a:p>
        </p:txBody>
      </p:sp>
    </p:spTree>
    <p:extLst>
      <p:ext uri="{BB962C8B-B14F-4D97-AF65-F5344CB8AC3E}">
        <p14:creationId xmlns:p14="http://schemas.microsoft.com/office/powerpoint/2010/main" val="72339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4">
            <a:extLst>
              <a:ext uri="{FF2B5EF4-FFF2-40B4-BE49-F238E27FC236}">
                <a16:creationId xmlns:a16="http://schemas.microsoft.com/office/drawing/2014/main" id="{29CEB939-83ED-43A8-AFA1-3D93C0BF96E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3C659D2-05C0-44D8-83C7-BBA52D3504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0837C8B-3D48-4153-920E-19DFF7642B6F}"/>
              </a:ext>
            </a:extLst>
          </p:cNvPr>
          <p:cNvSpPr>
            <a:spLocks noGrp="1" noChangeArrowheads="1"/>
          </p:cNvSpPr>
          <p:nvPr>
            <p:ph type="sldNum" sz="quarter" idx="12"/>
          </p:nvPr>
        </p:nvSpPr>
        <p:spPr>
          <a:ln/>
        </p:spPr>
        <p:txBody>
          <a:bodyPr/>
          <a:lstStyle>
            <a:lvl1pPr>
              <a:defRPr/>
            </a:lvl1pPr>
          </a:lstStyle>
          <a:p>
            <a:pPr>
              <a:defRPr/>
            </a:pPr>
            <a:fld id="{6ECFFA0B-89E1-4A97-BFF7-0AB368671A6D}" type="slidenum">
              <a:rPr lang="he-IL" altLang="he-IL"/>
              <a:pPr>
                <a:defRPr/>
              </a:pPr>
              <a:t>‹#›</a:t>
            </a:fld>
            <a:endParaRPr lang="en-US" altLang="he-IL"/>
          </a:p>
        </p:txBody>
      </p:sp>
    </p:spTree>
    <p:extLst>
      <p:ext uri="{BB962C8B-B14F-4D97-AF65-F5344CB8AC3E}">
        <p14:creationId xmlns:p14="http://schemas.microsoft.com/office/powerpoint/2010/main" val="4186578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a:extLst>
              <a:ext uri="{FF2B5EF4-FFF2-40B4-BE49-F238E27FC236}">
                <a16:creationId xmlns:a16="http://schemas.microsoft.com/office/drawing/2014/main" id="{6F61AAEB-1203-4AA3-8216-0C0544480E2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1DED711-697E-4592-82D8-D55D8D9707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63AD358-07D6-4BA7-8CA8-2E6E363C2019}"/>
              </a:ext>
            </a:extLst>
          </p:cNvPr>
          <p:cNvSpPr>
            <a:spLocks noGrp="1" noChangeArrowheads="1"/>
          </p:cNvSpPr>
          <p:nvPr>
            <p:ph type="sldNum" sz="quarter" idx="12"/>
          </p:nvPr>
        </p:nvSpPr>
        <p:spPr>
          <a:ln/>
        </p:spPr>
        <p:txBody>
          <a:bodyPr/>
          <a:lstStyle>
            <a:lvl1pPr>
              <a:defRPr/>
            </a:lvl1pPr>
          </a:lstStyle>
          <a:p>
            <a:pPr>
              <a:defRPr/>
            </a:pPr>
            <a:fld id="{F151B765-9640-487A-996C-AD84A625589E}" type="slidenum">
              <a:rPr lang="he-IL" altLang="he-IL"/>
              <a:pPr>
                <a:defRPr/>
              </a:pPr>
              <a:t>‹#›</a:t>
            </a:fld>
            <a:endParaRPr lang="en-US" altLang="he-IL"/>
          </a:p>
        </p:txBody>
      </p:sp>
    </p:spTree>
    <p:extLst>
      <p:ext uri="{BB962C8B-B14F-4D97-AF65-F5344CB8AC3E}">
        <p14:creationId xmlns:p14="http://schemas.microsoft.com/office/powerpoint/2010/main" val="23708941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Rectangle 4">
            <a:extLst>
              <a:ext uri="{FF2B5EF4-FFF2-40B4-BE49-F238E27FC236}">
                <a16:creationId xmlns:a16="http://schemas.microsoft.com/office/drawing/2014/main" id="{0D81FBD7-5FCA-448B-BE61-4B35D8C04E7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056C35E-2370-456F-AC9E-2BE17B16F5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7BEE5D99-A46F-4F32-9A11-DCD3C53F0DC1}"/>
              </a:ext>
            </a:extLst>
          </p:cNvPr>
          <p:cNvSpPr>
            <a:spLocks noGrp="1" noChangeArrowheads="1"/>
          </p:cNvSpPr>
          <p:nvPr>
            <p:ph type="sldNum" sz="quarter" idx="12"/>
          </p:nvPr>
        </p:nvSpPr>
        <p:spPr>
          <a:ln/>
        </p:spPr>
        <p:txBody>
          <a:bodyPr/>
          <a:lstStyle>
            <a:lvl1pPr>
              <a:defRPr/>
            </a:lvl1pPr>
          </a:lstStyle>
          <a:p>
            <a:pPr>
              <a:defRPr/>
            </a:pPr>
            <a:fld id="{0C6FA88C-5FE4-4A78-A7F3-BB078B52B50D}" type="slidenum">
              <a:rPr lang="he-IL" altLang="he-IL"/>
              <a:pPr>
                <a:defRPr/>
              </a:pPr>
              <a:t>‹#›</a:t>
            </a:fld>
            <a:endParaRPr lang="en-US" altLang="he-IL"/>
          </a:p>
        </p:txBody>
      </p:sp>
    </p:spTree>
    <p:extLst>
      <p:ext uri="{BB962C8B-B14F-4D97-AF65-F5344CB8AC3E}">
        <p14:creationId xmlns:p14="http://schemas.microsoft.com/office/powerpoint/2010/main" val="24403462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251105C-E90D-4AFA-BADF-CF61819C15A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AE4AD4A-7C96-421F-A74B-2D221D0869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4E01290-F170-4A5B-8CCE-94D372F56227}"/>
              </a:ext>
            </a:extLst>
          </p:cNvPr>
          <p:cNvSpPr>
            <a:spLocks noGrp="1" noChangeArrowheads="1"/>
          </p:cNvSpPr>
          <p:nvPr>
            <p:ph type="sldNum" sz="quarter" idx="12"/>
          </p:nvPr>
        </p:nvSpPr>
        <p:spPr>
          <a:ln/>
        </p:spPr>
        <p:txBody>
          <a:bodyPr/>
          <a:lstStyle>
            <a:lvl1pPr>
              <a:defRPr/>
            </a:lvl1pPr>
          </a:lstStyle>
          <a:p>
            <a:pPr>
              <a:defRPr/>
            </a:pPr>
            <a:fld id="{B9DD40E3-7561-4321-8670-57B402638420}" type="slidenum">
              <a:rPr lang="he-IL" altLang="he-IL"/>
              <a:pPr>
                <a:defRPr/>
              </a:pPr>
              <a:t>‹#›</a:t>
            </a:fld>
            <a:endParaRPr lang="en-US" altLang="he-IL"/>
          </a:p>
        </p:txBody>
      </p:sp>
    </p:spTree>
    <p:extLst>
      <p:ext uri="{BB962C8B-B14F-4D97-AF65-F5344CB8AC3E}">
        <p14:creationId xmlns:p14="http://schemas.microsoft.com/office/powerpoint/2010/main" val="4661577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9C6255EC-C6E2-40BE-BDDA-F8FF0319BE1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63FB60C-777F-40DD-98A3-7DA3D82FF5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1FE4242-9862-47D7-8A82-C0245906B1CA}"/>
              </a:ext>
            </a:extLst>
          </p:cNvPr>
          <p:cNvSpPr>
            <a:spLocks noGrp="1" noChangeArrowheads="1"/>
          </p:cNvSpPr>
          <p:nvPr>
            <p:ph type="sldNum" sz="quarter" idx="12"/>
          </p:nvPr>
        </p:nvSpPr>
        <p:spPr>
          <a:ln/>
        </p:spPr>
        <p:txBody>
          <a:bodyPr/>
          <a:lstStyle>
            <a:lvl1pPr>
              <a:defRPr/>
            </a:lvl1pPr>
          </a:lstStyle>
          <a:p>
            <a:pPr>
              <a:defRPr/>
            </a:pPr>
            <a:fld id="{F87D2CF1-A289-413A-BD7F-72781AA94682}" type="slidenum">
              <a:rPr lang="he-IL" altLang="he-IL"/>
              <a:pPr>
                <a:defRPr/>
              </a:pPr>
              <a:t>‹#›</a:t>
            </a:fld>
            <a:endParaRPr lang="en-US" altLang="he-IL"/>
          </a:p>
        </p:txBody>
      </p:sp>
    </p:spTree>
    <p:extLst>
      <p:ext uri="{BB962C8B-B14F-4D97-AF65-F5344CB8AC3E}">
        <p14:creationId xmlns:p14="http://schemas.microsoft.com/office/powerpoint/2010/main" val="2970801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D95A3441-7F1E-49F6-ACD7-2E943C847D1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B199E68-7F0F-4ADD-85C2-D7676FB051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A98B9AC-E211-4DEF-8A8C-B5E008185C19}"/>
              </a:ext>
            </a:extLst>
          </p:cNvPr>
          <p:cNvSpPr>
            <a:spLocks noGrp="1" noChangeArrowheads="1"/>
          </p:cNvSpPr>
          <p:nvPr>
            <p:ph type="sldNum" sz="quarter" idx="12"/>
          </p:nvPr>
        </p:nvSpPr>
        <p:spPr>
          <a:ln/>
        </p:spPr>
        <p:txBody>
          <a:bodyPr/>
          <a:lstStyle>
            <a:lvl1pPr>
              <a:defRPr/>
            </a:lvl1pPr>
          </a:lstStyle>
          <a:p>
            <a:pPr>
              <a:defRPr/>
            </a:pPr>
            <a:fld id="{EB66B2C5-7D07-499A-BBC0-56680310B8B3}" type="slidenum">
              <a:rPr lang="he-IL" altLang="he-IL"/>
              <a:pPr>
                <a:defRPr/>
              </a:pPr>
              <a:t>‹#›</a:t>
            </a:fld>
            <a:endParaRPr lang="en-US" altLang="he-IL"/>
          </a:p>
        </p:txBody>
      </p:sp>
    </p:spTree>
    <p:extLst>
      <p:ext uri="{BB962C8B-B14F-4D97-AF65-F5344CB8AC3E}">
        <p14:creationId xmlns:p14="http://schemas.microsoft.com/office/powerpoint/2010/main" val="5783643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E2AEE5A9-4B55-436C-9FCB-2E4DD63084D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072D658-0433-46F6-A6B7-BBEBB9685FC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970A5F1-5CFA-463A-A8EB-7F173CF498EF}"/>
              </a:ext>
            </a:extLst>
          </p:cNvPr>
          <p:cNvSpPr>
            <a:spLocks noGrp="1" noChangeArrowheads="1"/>
          </p:cNvSpPr>
          <p:nvPr>
            <p:ph type="sldNum" sz="quarter" idx="12"/>
          </p:nvPr>
        </p:nvSpPr>
        <p:spPr>
          <a:ln/>
        </p:spPr>
        <p:txBody>
          <a:bodyPr/>
          <a:lstStyle>
            <a:lvl1pPr>
              <a:defRPr/>
            </a:lvl1pPr>
          </a:lstStyle>
          <a:p>
            <a:pPr>
              <a:defRPr/>
            </a:pPr>
            <a:fld id="{04016806-0E7F-4F04-A123-07256818CE34}" type="slidenum">
              <a:rPr lang="he-IL" altLang="he-IL"/>
              <a:pPr>
                <a:defRPr/>
              </a:pPr>
              <a:t>‹#›</a:t>
            </a:fld>
            <a:endParaRPr lang="en-US" altLang="he-IL"/>
          </a:p>
        </p:txBody>
      </p:sp>
    </p:spTree>
    <p:extLst>
      <p:ext uri="{BB962C8B-B14F-4D97-AF65-F5344CB8AC3E}">
        <p14:creationId xmlns:p14="http://schemas.microsoft.com/office/powerpoint/2010/main" val="28527133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2E0D7F4F-B962-4FD7-94BF-14533AAC345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5C7A68E-09C6-457F-AFF3-0193D8C55A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DD16773-3EC2-4E7E-8E65-7C216D5D5D5B}"/>
              </a:ext>
            </a:extLst>
          </p:cNvPr>
          <p:cNvSpPr>
            <a:spLocks noGrp="1" noChangeArrowheads="1"/>
          </p:cNvSpPr>
          <p:nvPr>
            <p:ph type="sldNum" sz="quarter" idx="12"/>
          </p:nvPr>
        </p:nvSpPr>
        <p:spPr>
          <a:ln/>
        </p:spPr>
        <p:txBody>
          <a:bodyPr/>
          <a:lstStyle>
            <a:lvl1pPr>
              <a:defRPr/>
            </a:lvl1pPr>
          </a:lstStyle>
          <a:p>
            <a:pPr>
              <a:defRPr/>
            </a:pPr>
            <a:fld id="{20262AF8-0B10-4C77-B5BB-79E1EFFF9241}" type="slidenum">
              <a:rPr lang="he-IL" altLang="he-IL"/>
              <a:pPr>
                <a:defRPr/>
              </a:pPr>
              <a:t>‹#›</a:t>
            </a:fld>
            <a:endParaRPr lang="en-US" altLang="he-IL"/>
          </a:p>
        </p:txBody>
      </p:sp>
    </p:spTree>
    <p:extLst>
      <p:ext uri="{BB962C8B-B14F-4D97-AF65-F5344CB8AC3E}">
        <p14:creationId xmlns:p14="http://schemas.microsoft.com/office/powerpoint/2010/main" val="6840242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02680B4C-EF4D-40FF-B37B-C727DAB499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371FE89-694B-48B5-89E0-12BA8F4556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3103A8E-7E4D-4F58-BFFF-1FC830418BBC}"/>
              </a:ext>
            </a:extLst>
          </p:cNvPr>
          <p:cNvSpPr>
            <a:spLocks noGrp="1" noChangeArrowheads="1"/>
          </p:cNvSpPr>
          <p:nvPr>
            <p:ph type="sldNum" sz="quarter" idx="12"/>
          </p:nvPr>
        </p:nvSpPr>
        <p:spPr>
          <a:ln/>
        </p:spPr>
        <p:txBody>
          <a:bodyPr/>
          <a:lstStyle>
            <a:lvl1pPr>
              <a:defRPr/>
            </a:lvl1pPr>
          </a:lstStyle>
          <a:p>
            <a:pPr>
              <a:defRPr/>
            </a:pPr>
            <a:fld id="{80D252B6-6104-4082-AFD2-966000517214}" type="slidenum">
              <a:rPr lang="he-IL" altLang="he-IL"/>
              <a:pPr>
                <a:defRPr/>
              </a:pPr>
              <a:t>‹#›</a:t>
            </a:fld>
            <a:endParaRPr lang="en-US" altLang="he-IL"/>
          </a:p>
        </p:txBody>
      </p:sp>
    </p:spTree>
    <p:extLst>
      <p:ext uri="{BB962C8B-B14F-4D97-AF65-F5344CB8AC3E}">
        <p14:creationId xmlns:p14="http://schemas.microsoft.com/office/powerpoint/2010/main" val="1107746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a:t>לחץ כדי לערוך סגנונות טקסט של תבנית בסיס</a:t>
            </a:r>
          </a:p>
        </p:txBody>
      </p:sp>
      <p:sp>
        <p:nvSpPr>
          <p:cNvPr id="4" name="Rectangle 4">
            <a:extLst>
              <a:ext uri="{FF2B5EF4-FFF2-40B4-BE49-F238E27FC236}">
                <a16:creationId xmlns:a16="http://schemas.microsoft.com/office/drawing/2014/main" id="{24B06112-9670-44AA-B2E1-1EDF6FE2010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9486B5C-2DDA-45D8-90C0-54A3413A21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D1F1715-BF90-4F8F-A770-AC9F35213A5C}"/>
              </a:ext>
            </a:extLst>
          </p:cNvPr>
          <p:cNvSpPr>
            <a:spLocks noGrp="1" noChangeArrowheads="1"/>
          </p:cNvSpPr>
          <p:nvPr>
            <p:ph type="sldNum" sz="quarter" idx="12"/>
          </p:nvPr>
        </p:nvSpPr>
        <p:spPr>
          <a:ln/>
        </p:spPr>
        <p:txBody>
          <a:bodyPr/>
          <a:lstStyle>
            <a:lvl1pPr>
              <a:defRPr/>
            </a:lvl1pPr>
          </a:lstStyle>
          <a:p>
            <a:pPr>
              <a:defRPr/>
            </a:pPr>
            <a:fld id="{CF84831E-3C5F-4B35-BBEF-625B09A9E48A}" type="slidenum">
              <a:rPr lang="he-IL" altLang="he-IL"/>
              <a:pPr>
                <a:defRPr/>
              </a:pPr>
              <a:t>‹#›</a:t>
            </a:fld>
            <a:endParaRPr lang="en-US" altLang="he-IL"/>
          </a:p>
        </p:txBody>
      </p:sp>
    </p:spTree>
    <p:extLst>
      <p:ext uri="{BB962C8B-B14F-4D97-AF65-F5344CB8AC3E}">
        <p14:creationId xmlns:p14="http://schemas.microsoft.com/office/powerpoint/2010/main" val="3245003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4">
            <a:extLst>
              <a:ext uri="{FF2B5EF4-FFF2-40B4-BE49-F238E27FC236}">
                <a16:creationId xmlns:a16="http://schemas.microsoft.com/office/drawing/2014/main" id="{6916EEA1-2EF0-4042-9A9B-98F9842AA41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BB0D04E-722F-47C8-9E11-CB2FC871B0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58319F3-AAA3-454F-B163-990B79495BBB}"/>
              </a:ext>
            </a:extLst>
          </p:cNvPr>
          <p:cNvSpPr>
            <a:spLocks noGrp="1" noChangeArrowheads="1"/>
          </p:cNvSpPr>
          <p:nvPr>
            <p:ph type="sldNum" sz="quarter" idx="12"/>
          </p:nvPr>
        </p:nvSpPr>
        <p:spPr>
          <a:ln/>
        </p:spPr>
        <p:txBody>
          <a:bodyPr/>
          <a:lstStyle>
            <a:lvl1pPr>
              <a:defRPr/>
            </a:lvl1pPr>
          </a:lstStyle>
          <a:p>
            <a:pPr>
              <a:defRPr/>
            </a:pPr>
            <a:fld id="{A946A2B1-1742-42D0-AD89-6DE9CA109121}" type="slidenum">
              <a:rPr lang="he-IL" altLang="he-IL"/>
              <a:pPr>
                <a:defRPr/>
              </a:pPr>
              <a:t>‹#›</a:t>
            </a:fld>
            <a:endParaRPr lang="en-US" altLang="he-IL"/>
          </a:p>
        </p:txBody>
      </p:sp>
    </p:spTree>
    <p:extLst>
      <p:ext uri="{BB962C8B-B14F-4D97-AF65-F5344CB8AC3E}">
        <p14:creationId xmlns:p14="http://schemas.microsoft.com/office/powerpoint/2010/main" val="362114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a:extLst>
              <a:ext uri="{FF2B5EF4-FFF2-40B4-BE49-F238E27FC236}">
                <a16:creationId xmlns:a16="http://schemas.microsoft.com/office/drawing/2014/main" id="{86C60708-4DEA-4A93-AB11-F38D419C3AE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60686AD-552C-4826-BB4D-ED8094A48D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48A09E0-D5D5-4B47-8B7B-A855003ACC18}"/>
              </a:ext>
            </a:extLst>
          </p:cNvPr>
          <p:cNvSpPr>
            <a:spLocks noGrp="1" noChangeArrowheads="1"/>
          </p:cNvSpPr>
          <p:nvPr>
            <p:ph type="sldNum" sz="quarter" idx="12"/>
          </p:nvPr>
        </p:nvSpPr>
        <p:spPr>
          <a:ln/>
        </p:spPr>
        <p:txBody>
          <a:bodyPr/>
          <a:lstStyle>
            <a:lvl1pPr>
              <a:defRPr/>
            </a:lvl1pPr>
          </a:lstStyle>
          <a:p>
            <a:pPr>
              <a:defRPr/>
            </a:pPr>
            <a:fld id="{328992DE-F5F9-41C8-B8C7-6F9494E92E76}" type="slidenum">
              <a:rPr lang="he-IL" altLang="he-IL"/>
              <a:pPr>
                <a:defRPr/>
              </a:pPr>
              <a:t>‹#›</a:t>
            </a:fld>
            <a:endParaRPr lang="en-US" altLang="he-IL"/>
          </a:p>
        </p:txBody>
      </p:sp>
    </p:spTree>
    <p:extLst>
      <p:ext uri="{BB962C8B-B14F-4D97-AF65-F5344CB8AC3E}">
        <p14:creationId xmlns:p14="http://schemas.microsoft.com/office/powerpoint/2010/main" val="329702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Rectangle 4">
            <a:extLst>
              <a:ext uri="{FF2B5EF4-FFF2-40B4-BE49-F238E27FC236}">
                <a16:creationId xmlns:a16="http://schemas.microsoft.com/office/drawing/2014/main" id="{4E938069-2A37-4DA3-B070-7A59BA415B8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93D940B-5D31-4818-A503-82933FFB26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8AED779-0130-49BE-B231-353E489E47F4}"/>
              </a:ext>
            </a:extLst>
          </p:cNvPr>
          <p:cNvSpPr>
            <a:spLocks noGrp="1" noChangeArrowheads="1"/>
          </p:cNvSpPr>
          <p:nvPr>
            <p:ph type="sldNum" sz="quarter" idx="12"/>
          </p:nvPr>
        </p:nvSpPr>
        <p:spPr>
          <a:ln/>
        </p:spPr>
        <p:txBody>
          <a:bodyPr/>
          <a:lstStyle>
            <a:lvl1pPr>
              <a:defRPr/>
            </a:lvl1pPr>
          </a:lstStyle>
          <a:p>
            <a:pPr>
              <a:defRPr/>
            </a:pPr>
            <a:fld id="{A8F84235-91FE-486B-9F2A-C372D676C87E}" type="slidenum">
              <a:rPr lang="he-IL" altLang="he-IL"/>
              <a:pPr>
                <a:defRPr/>
              </a:pPr>
              <a:t>‹#›</a:t>
            </a:fld>
            <a:endParaRPr lang="en-US" altLang="he-IL"/>
          </a:p>
        </p:txBody>
      </p:sp>
    </p:spTree>
    <p:extLst>
      <p:ext uri="{BB962C8B-B14F-4D97-AF65-F5344CB8AC3E}">
        <p14:creationId xmlns:p14="http://schemas.microsoft.com/office/powerpoint/2010/main" val="74052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6735888-A8BD-45E9-8588-672986F65DB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3501209-AD81-4FA4-B23F-12449A2556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2D80BE9-B0A9-49F0-AA21-0BF80EFB67E8}"/>
              </a:ext>
            </a:extLst>
          </p:cNvPr>
          <p:cNvSpPr>
            <a:spLocks noGrp="1" noChangeArrowheads="1"/>
          </p:cNvSpPr>
          <p:nvPr>
            <p:ph type="sldNum" sz="quarter" idx="12"/>
          </p:nvPr>
        </p:nvSpPr>
        <p:spPr>
          <a:ln/>
        </p:spPr>
        <p:txBody>
          <a:bodyPr/>
          <a:lstStyle>
            <a:lvl1pPr>
              <a:defRPr/>
            </a:lvl1pPr>
          </a:lstStyle>
          <a:p>
            <a:pPr>
              <a:defRPr/>
            </a:pPr>
            <a:fld id="{5CBCC1E5-3E68-43E2-8AF6-901F1C0F2FF3}" type="slidenum">
              <a:rPr lang="he-IL" altLang="he-IL"/>
              <a:pPr>
                <a:defRPr/>
              </a:pPr>
              <a:t>‹#›</a:t>
            </a:fld>
            <a:endParaRPr lang="en-US" altLang="he-IL"/>
          </a:p>
        </p:txBody>
      </p:sp>
    </p:spTree>
    <p:extLst>
      <p:ext uri="{BB962C8B-B14F-4D97-AF65-F5344CB8AC3E}">
        <p14:creationId xmlns:p14="http://schemas.microsoft.com/office/powerpoint/2010/main" val="298757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077A5EAB-F0EB-4F69-9C3F-46FD624A070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A493592-10B8-4909-AC0D-B504B33F6A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4E85BFF-4EFB-4A09-AC89-65BA98B8F5C7}"/>
              </a:ext>
            </a:extLst>
          </p:cNvPr>
          <p:cNvSpPr>
            <a:spLocks noGrp="1" noChangeArrowheads="1"/>
          </p:cNvSpPr>
          <p:nvPr>
            <p:ph type="sldNum" sz="quarter" idx="12"/>
          </p:nvPr>
        </p:nvSpPr>
        <p:spPr>
          <a:ln/>
        </p:spPr>
        <p:txBody>
          <a:bodyPr/>
          <a:lstStyle>
            <a:lvl1pPr>
              <a:defRPr/>
            </a:lvl1pPr>
          </a:lstStyle>
          <a:p>
            <a:pPr>
              <a:defRPr/>
            </a:pPr>
            <a:fld id="{B7A0D410-AF0F-4B60-98C2-15564C356473}" type="slidenum">
              <a:rPr lang="he-IL" altLang="he-IL"/>
              <a:pPr>
                <a:defRPr/>
              </a:pPr>
              <a:t>‹#›</a:t>
            </a:fld>
            <a:endParaRPr lang="en-US" altLang="he-IL"/>
          </a:p>
        </p:txBody>
      </p:sp>
    </p:spTree>
    <p:extLst>
      <p:ext uri="{BB962C8B-B14F-4D97-AF65-F5344CB8AC3E}">
        <p14:creationId xmlns:p14="http://schemas.microsoft.com/office/powerpoint/2010/main" val="3101959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396D6041-F818-4D7C-91C4-1B19832553B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3C426A8-A035-4296-82E7-79E3A6B521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8BF8AA8-5228-4FA9-BBDE-0C4D94993585}"/>
              </a:ext>
            </a:extLst>
          </p:cNvPr>
          <p:cNvSpPr>
            <a:spLocks noGrp="1" noChangeArrowheads="1"/>
          </p:cNvSpPr>
          <p:nvPr>
            <p:ph type="sldNum" sz="quarter" idx="12"/>
          </p:nvPr>
        </p:nvSpPr>
        <p:spPr>
          <a:ln/>
        </p:spPr>
        <p:txBody>
          <a:bodyPr/>
          <a:lstStyle>
            <a:lvl1pPr>
              <a:defRPr/>
            </a:lvl1pPr>
          </a:lstStyle>
          <a:p>
            <a:pPr>
              <a:defRPr/>
            </a:pPr>
            <a:fld id="{A249F051-674A-40DB-BE64-17AB842BD99E}" type="slidenum">
              <a:rPr lang="he-IL" altLang="he-IL"/>
              <a:pPr>
                <a:defRPr/>
              </a:pPr>
              <a:t>‹#›</a:t>
            </a:fld>
            <a:endParaRPr lang="en-US" altLang="he-IL"/>
          </a:p>
        </p:txBody>
      </p:sp>
    </p:spTree>
    <p:extLst>
      <p:ext uri="{BB962C8B-B14F-4D97-AF65-F5344CB8AC3E}">
        <p14:creationId xmlns:p14="http://schemas.microsoft.com/office/powerpoint/2010/main" val="1529201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02B6FD3-00AC-4570-B996-F3F7A7FC549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a:t>לחץ כדי לערוך סגנון כותרת של תבנית בסיס</a:t>
            </a:r>
          </a:p>
        </p:txBody>
      </p:sp>
      <p:sp>
        <p:nvSpPr>
          <p:cNvPr id="1027" name="Rectangle 3">
            <a:extLst>
              <a:ext uri="{FF2B5EF4-FFF2-40B4-BE49-F238E27FC236}">
                <a16:creationId xmlns:a16="http://schemas.microsoft.com/office/drawing/2014/main" id="{97D827EB-2FCB-43B1-A416-4052B998F7A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סגנונות טקסט של תבנית בסיס</a:t>
            </a:r>
          </a:p>
          <a:p>
            <a:pPr lvl="1"/>
            <a:r>
              <a:rPr lang="he-IL" altLang="he-IL"/>
              <a:t>רמה שנייה</a:t>
            </a:r>
          </a:p>
          <a:p>
            <a:pPr lvl="2"/>
            <a:r>
              <a:rPr lang="he-IL" altLang="he-IL"/>
              <a:t>רמה שלישית</a:t>
            </a:r>
          </a:p>
          <a:p>
            <a:pPr lvl="3"/>
            <a:r>
              <a:rPr lang="he-IL" altLang="he-IL"/>
              <a:t>רמה רביעית</a:t>
            </a:r>
          </a:p>
          <a:p>
            <a:pPr lvl="4"/>
            <a:r>
              <a:rPr lang="he-IL" altLang="he-IL"/>
              <a:t>רמה חמישית</a:t>
            </a:r>
          </a:p>
        </p:txBody>
      </p:sp>
      <p:sp>
        <p:nvSpPr>
          <p:cNvPr id="1028" name="Rectangle 4">
            <a:extLst>
              <a:ext uri="{FF2B5EF4-FFF2-40B4-BE49-F238E27FC236}">
                <a16:creationId xmlns:a16="http://schemas.microsoft.com/office/drawing/2014/main" id="{AE8B7D08-F034-499A-82F1-C56D03D35B8C}"/>
              </a:ext>
            </a:extLst>
          </p:cNvPr>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625646E2-32A4-482C-AF95-75332D72161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28CD87DE-BCC3-40CA-AE61-8590F2444EE7}"/>
              </a:ext>
            </a:extLst>
          </p:cNvPr>
          <p:cNvSpPr>
            <a:spLocks noGrp="1" noChangeArrowheads="1"/>
          </p:cNvSpPr>
          <p:nvPr>
            <p:ph type="sldNum" sz="quarter" idx="4"/>
          </p:nvPr>
        </p:nvSpPr>
        <p:spPr bwMode="auto">
          <a:xfrm>
            <a:off x="468313"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defRPr sz="1400">
                <a:latin typeface="Arial" panose="020B0604020202020204" pitchFamily="34" charset="0"/>
              </a:defRPr>
            </a:lvl1pPr>
          </a:lstStyle>
          <a:p>
            <a:pPr>
              <a:defRPr/>
            </a:pPr>
            <a:fld id="{EF91BDB2-92D8-4745-86A0-668023AAD522}" type="slidenum">
              <a:rPr lang="he-IL" altLang="he-IL"/>
              <a:pPr>
                <a:defRPr/>
              </a:pPr>
              <a:t>‹#›</a:t>
            </a:fld>
            <a:endParaRPr lang="en-US" altLang="he-IL"/>
          </a:p>
        </p:txBody>
      </p:sp>
      <p:pic>
        <p:nvPicPr>
          <p:cNvPr id="1031" name="תמונה 3">
            <a:extLst>
              <a:ext uri="{FF2B5EF4-FFF2-40B4-BE49-F238E27FC236}">
                <a16:creationId xmlns:a16="http://schemas.microsoft.com/office/drawing/2014/main" id="{A2D9931B-FC1F-4F88-AB45-C85E227009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31888" t="25520" r="26172" b="34792"/>
          <a:stretch>
            <a:fillRect/>
          </a:stretch>
        </p:blipFill>
        <p:spPr bwMode="auto">
          <a:xfrm>
            <a:off x="3635375" y="5734050"/>
            <a:ext cx="1873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8">
            <a:extLst>
              <a:ext uri="{FF2B5EF4-FFF2-40B4-BE49-F238E27FC236}">
                <a16:creationId xmlns:a16="http://schemas.microsoft.com/office/drawing/2014/main" id="{A66FD7EF-F166-4594-B079-F92E2EBF7D2F}"/>
              </a:ext>
            </a:extLst>
          </p:cNvPr>
          <p:cNvSpPr txBox="1">
            <a:spLocks noChangeArrowheads="1"/>
          </p:cNvSpPr>
          <p:nvPr/>
        </p:nvSpPr>
        <p:spPr bwMode="auto">
          <a:xfrm>
            <a:off x="0" y="0"/>
            <a:ext cx="9144000" cy="7747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gn="r" rtl="1">
              <a:tabLst>
                <a:tab pos="7442200" algn="l"/>
                <a:tab pos="7531100" algn="l"/>
              </a:tabLst>
              <a:defRPr>
                <a:solidFill>
                  <a:schemeClr val="tx1"/>
                </a:solidFill>
                <a:latin typeface="Garamond" panose="02020404030301010803" pitchFamily="18" charset="0"/>
                <a:cs typeface="Arial" panose="020B0604020202020204" pitchFamily="34" charset="0"/>
              </a:defRPr>
            </a:lvl1pPr>
            <a:lvl2pPr marL="742950" indent="-285750" algn="r" rtl="1">
              <a:tabLst>
                <a:tab pos="7442200" algn="l"/>
                <a:tab pos="7531100" algn="l"/>
              </a:tabLst>
              <a:defRPr>
                <a:solidFill>
                  <a:schemeClr val="tx1"/>
                </a:solidFill>
                <a:latin typeface="Garamond" panose="02020404030301010803" pitchFamily="18" charset="0"/>
                <a:cs typeface="Arial" panose="020B0604020202020204" pitchFamily="34" charset="0"/>
              </a:defRPr>
            </a:lvl2pPr>
            <a:lvl3pPr marL="11430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3pPr>
            <a:lvl4pPr marL="16002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4pPr>
            <a:lvl5pPr marL="20574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9pPr>
          </a:lstStyle>
          <a:p>
            <a:pPr algn="ctr" eaLnBrk="1" hangingPunct="1">
              <a:lnSpc>
                <a:spcPct val="140000"/>
              </a:lnSpc>
              <a:spcBef>
                <a:spcPct val="50000"/>
              </a:spcBef>
              <a:defRPr/>
            </a:pPr>
            <a:endParaRPr lang="en-US" altLang="he-IL" sz="3200" b="1">
              <a:latin typeface="Times New Roman" panose="02020603050405020304" pitchFamily="18" charset="0"/>
              <a:cs typeface="Times New Roman" panose="02020603050405020304" pitchFamily="18" charset="0"/>
            </a:endParaRPr>
          </a:p>
        </p:txBody>
      </p:sp>
      <p:sp>
        <p:nvSpPr>
          <p:cNvPr id="1033" name="Text Box 9">
            <a:extLst>
              <a:ext uri="{FF2B5EF4-FFF2-40B4-BE49-F238E27FC236}">
                <a16:creationId xmlns:a16="http://schemas.microsoft.com/office/drawing/2014/main" id="{F1506159-D2A0-421C-8018-A0785ED81DA0}"/>
              </a:ext>
            </a:extLst>
          </p:cNvPr>
          <p:cNvSpPr txBox="1">
            <a:spLocks noChangeArrowheads="1"/>
          </p:cNvSpPr>
          <p:nvPr/>
        </p:nvSpPr>
        <p:spPr bwMode="auto">
          <a:xfrm>
            <a:off x="0" y="765175"/>
            <a:ext cx="9144000" cy="10795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defRPr/>
            </a:pPr>
            <a:endParaRPr lang="en-US" altLang="he-IL">
              <a:latin typeface="Times New Roman" panose="02020603050405020304" pitchFamily="18" charset="0"/>
              <a:cs typeface="Times New Roman" panose="02020603050405020304" pitchFamily="18" charset="0"/>
            </a:endParaRPr>
          </a:p>
        </p:txBody>
      </p:sp>
      <p:sp>
        <p:nvSpPr>
          <p:cNvPr id="1034" name="Rectangle 21">
            <a:extLst>
              <a:ext uri="{FF2B5EF4-FFF2-40B4-BE49-F238E27FC236}">
                <a16:creationId xmlns:a16="http://schemas.microsoft.com/office/drawing/2014/main" id="{942E3211-3D9A-440E-AB89-4C793E7ADAD6}"/>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Tree>
  </p:cSld>
  <p:clrMap bg1="lt1" tx1="dk1" bg2="lt2" tx2="dk2" accent1="accent1" accent2="accent2" accent3="accent3" accent4="accent4" accent5="accent5" accent6="accent6" hlink="hlink" folHlink="folHlink"/>
  <p:sldLayoutIdLst>
    <p:sldLayoutId id="2147484419" r:id="rId1"/>
    <p:sldLayoutId id="2147484379" r:id="rId2"/>
    <p:sldLayoutId id="2147484380" r:id="rId3"/>
    <p:sldLayoutId id="2147484381" r:id="rId4"/>
    <p:sldLayoutId id="2147484382" r:id="rId5"/>
    <p:sldLayoutId id="2147484383" r:id="rId6"/>
    <p:sldLayoutId id="2147484384" r:id="rId7"/>
    <p:sldLayoutId id="2147484385" r:id="rId8"/>
    <p:sldLayoutId id="2147484386" r:id="rId9"/>
    <p:sldLayoutId id="2147484387" r:id="rId10"/>
    <p:sldLayoutId id="2147484388" r:id="rId11"/>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5899145-6C4C-4357-823B-73C53E7C746D}"/>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a:t>לחץ כדי לערוך סגנון כותרת של תבנית בסיס</a:t>
            </a:r>
          </a:p>
        </p:txBody>
      </p:sp>
      <p:sp>
        <p:nvSpPr>
          <p:cNvPr id="2051" name="Rectangle 3">
            <a:extLst>
              <a:ext uri="{FF2B5EF4-FFF2-40B4-BE49-F238E27FC236}">
                <a16:creationId xmlns:a16="http://schemas.microsoft.com/office/drawing/2014/main" id="{CD485AD6-AAE8-4A8E-BCA1-64CE50DE7E7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סגנונות טקסט של תבנית בסיס</a:t>
            </a:r>
          </a:p>
          <a:p>
            <a:pPr lvl="1"/>
            <a:r>
              <a:rPr lang="he-IL" altLang="he-IL"/>
              <a:t>רמה שנייה</a:t>
            </a:r>
          </a:p>
          <a:p>
            <a:pPr lvl="2"/>
            <a:r>
              <a:rPr lang="he-IL" altLang="he-IL"/>
              <a:t>רמה שלישית</a:t>
            </a:r>
          </a:p>
          <a:p>
            <a:pPr lvl="3"/>
            <a:r>
              <a:rPr lang="he-IL" altLang="he-IL"/>
              <a:t>רמה רביעית</a:t>
            </a:r>
          </a:p>
          <a:p>
            <a:pPr lvl="4"/>
            <a:r>
              <a:rPr lang="he-IL" altLang="he-IL"/>
              <a:t>רמה חמישית</a:t>
            </a:r>
          </a:p>
        </p:txBody>
      </p:sp>
      <p:sp>
        <p:nvSpPr>
          <p:cNvPr id="1028" name="Rectangle 4">
            <a:extLst>
              <a:ext uri="{FF2B5EF4-FFF2-40B4-BE49-F238E27FC236}">
                <a16:creationId xmlns:a16="http://schemas.microsoft.com/office/drawing/2014/main" id="{B171DEC2-8D93-4396-9DDD-BC26C8B68AD6}"/>
              </a:ext>
            </a:extLst>
          </p:cNvPr>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1F8CCC1A-9A13-479A-8027-DF2AB710D87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A8BBE14E-0BA1-4D9B-B7AB-60F72EDBC340}"/>
              </a:ext>
            </a:extLst>
          </p:cNvPr>
          <p:cNvSpPr>
            <a:spLocks noGrp="1" noChangeArrowheads="1"/>
          </p:cNvSpPr>
          <p:nvPr>
            <p:ph type="sldNum" sz="quarter" idx="4"/>
          </p:nvPr>
        </p:nvSpPr>
        <p:spPr bwMode="auto">
          <a:xfrm>
            <a:off x="468313"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defRPr sz="1400">
                <a:latin typeface="Arial" panose="020B0604020202020204" pitchFamily="34" charset="0"/>
              </a:defRPr>
            </a:lvl1pPr>
          </a:lstStyle>
          <a:p>
            <a:pPr>
              <a:defRPr/>
            </a:pPr>
            <a:fld id="{99998D77-E504-441B-9F7D-925E459968F1}" type="slidenum">
              <a:rPr lang="he-IL" altLang="he-IL"/>
              <a:pPr>
                <a:defRPr/>
              </a:pPr>
              <a:t>‹#›</a:t>
            </a:fld>
            <a:endParaRPr lang="en-US" altLang="he-IL"/>
          </a:p>
        </p:txBody>
      </p:sp>
      <p:pic>
        <p:nvPicPr>
          <p:cNvPr id="2055" name="תמונה 3">
            <a:extLst>
              <a:ext uri="{FF2B5EF4-FFF2-40B4-BE49-F238E27FC236}">
                <a16:creationId xmlns:a16="http://schemas.microsoft.com/office/drawing/2014/main" id="{CEE4E727-3FBC-48FF-BA34-2485301E742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31888" t="25520" r="26172" b="34792"/>
          <a:stretch>
            <a:fillRect/>
          </a:stretch>
        </p:blipFill>
        <p:spPr bwMode="auto">
          <a:xfrm>
            <a:off x="3635375" y="5734050"/>
            <a:ext cx="1873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a:extLst>
              <a:ext uri="{FF2B5EF4-FFF2-40B4-BE49-F238E27FC236}">
                <a16:creationId xmlns:a16="http://schemas.microsoft.com/office/drawing/2014/main" id="{C6566B76-F08F-4E52-B257-6ABC6544B831}"/>
              </a:ext>
            </a:extLst>
          </p:cNvPr>
          <p:cNvSpPr txBox="1">
            <a:spLocks noChangeArrowheads="1"/>
          </p:cNvSpPr>
          <p:nvPr/>
        </p:nvSpPr>
        <p:spPr bwMode="auto">
          <a:xfrm>
            <a:off x="0" y="0"/>
            <a:ext cx="9144000" cy="7747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gn="r" rtl="1">
              <a:tabLst>
                <a:tab pos="7442200" algn="l"/>
                <a:tab pos="7531100" algn="l"/>
              </a:tabLst>
              <a:defRPr>
                <a:solidFill>
                  <a:schemeClr val="tx1"/>
                </a:solidFill>
                <a:latin typeface="Garamond" panose="02020404030301010803" pitchFamily="18" charset="0"/>
                <a:cs typeface="Arial" panose="020B0604020202020204" pitchFamily="34" charset="0"/>
              </a:defRPr>
            </a:lvl1pPr>
            <a:lvl2pPr marL="742950" indent="-285750" algn="r" rtl="1">
              <a:tabLst>
                <a:tab pos="7442200" algn="l"/>
                <a:tab pos="7531100" algn="l"/>
              </a:tabLst>
              <a:defRPr>
                <a:solidFill>
                  <a:schemeClr val="tx1"/>
                </a:solidFill>
                <a:latin typeface="Garamond" panose="02020404030301010803" pitchFamily="18" charset="0"/>
                <a:cs typeface="Arial" panose="020B0604020202020204" pitchFamily="34" charset="0"/>
              </a:defRPr>
            </a:lvl2pPr>
            <a:lvl3pPr marL="11430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3pPr>
            <a:lvl4pPr marL="16002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4pPr>
            <a:lvl5pPr marL="20574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9pPr>
          </a:lstStyle>
          <a:p>
            <a:pPr algn="ctr" eaLnBrk="1" hangingPunct="1">
              <a:lnSpc>
                <a:spcPct val="140000"/>
              </a:lnSpc>
              <a:spcBef>
                <a:spcPct val="50000"/>
              </a:spcBef>
              <a:defRPr/>
            </a:pPr>
            <a:endParaRPr lang="en-US" altLang="he-IL" sz="3200" b="1">
              <a:latin typeface="Times New Roman" panose="02020603050405020304" pitchFamily="18" charset="0"/>
              <a:cs typeface="Times New Roman" panose="02020603050405020304" pitchFamily="18" charset="0"/>
            </a:endParaRPr>
          </a:p>
        </p:txBody>
      </p:sp>
      <p:sp>
        <p:nvSpPr>
          <p:cNvPr id="2057" name="Text Box 9">
            <a:extLst>
              <a:ext uri="{FF2B5EF4-FFF2-40B4-BE49-F238E27FC236}">
                <a16:creationId xmlns:a16="http://schemas.microsoft.com/office/drawing/2014/main" id="{643A808F-3DF9-47B9-B137-A8DB9F14BD9C}"/>
              </a:ext>
            </a:extLst>
          </p:cNvPr>
          <p:cNvSpPr txBox="1">
            <a:spLocks noChangeArrowheads="1"/>
          </p:cNvSpPr>
          <p:nvPr/>
        </p:nvSpPr>
        <p:spPr bwMode="auto">
          <a:xfrm>
            <a:off x="0" y="765175"/>
            <a:ext cx="9144000" cy="10795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defRPr/>
            </a:pPr>
            <a:endParaRPr lang="en-US" altLang="he-IL">
              <a:latin typeface="Times New Roman" panose="02020603050405020304" pitchFamily="18" charset="0"/>
              <a:cs typeface="Times New Roman" panose="02020603050405020304" pitchFamily="18" charset="0"/>
            </a:endParaRPr>
          </a:p>
        </p:txBody>
      </p:sp>
      <p:sp>
        <p:nvSpPr>
          <p:cNvPr id="2058" name="Rectangle 21">
            <a:extLst>
              <a:ext uri="{FF2B5EF4-FFF2-40B4-BE49-F238E27FC236}">
                <a16:creationId xmlns:a16="http://schemas.microsoft.com/office/drawing/2014/main" id="{7A9BF721-A6AD-4858-A982-8CDEBF131CBF}"/>
              </a:ext>
            </a:extLst>
          </p:cNvPr>
          <p:cNvSpPr>
            <a:spLocks noChangeArrowheads="1"/>
          </p:cNvSpPr>
          <p:nvPr userDrawn="1"/>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Tree>
  </p:cSld>
  <p:clrMap bg1="lt1" tx1="dk1" bg2="lt2" tx2="dk2" accent1="accent1" accent2="accent2" accent3="accent3" accent4="accent4" accent5="accent5" accent6="accent6" hlink="hlink" folHlink="folHlink"/>
  <p:sldLayoutIdLst>
    <p:sldLayoutId id="2147484420" r:id="rId1"/>
    <p:sldLayoutId id="2147484389" r:id="rId2"/>
    <p:sldLayoutId id="2147484390" r:id="rId3"/>
    <p:sldLayoutId id="2147484391" r:id="rId4"/>
    <p:sldLayoutId id="2147484392" r:id="rId5"/>
    <p:sldLayoutId id="2147484393" r:id="rId6"/>
    <p:sldLayoutId id="2147484394" r:id="rId7"/>
    <p:sldLayoutId id="2147484395" r:id="rId8"/>
    <p:sldLayoutId id="2147484396" r:id="rId9"/>
    <p:sldLayoutId id="2147484397" r:id="rId10"/>
    <p:sldLayoutId id="2147484398" r:id="rId11"/>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hemeOverride" Target="../theme/themeOverride1.xml"/><Relationship Id="rId6" Type="http://schemas.openxmlformats.org/officeDocument/2006/relationships/image" Target="../media/image4.jpg"/><Relationship Id="rId5" Type="http://schemas.openxmlformats.org/officeDocument/2006/relationships/image" Target="../media/image1.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mailto:guy@sagilaw.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198FDAB-4FB4-4719-B4F2-3E68F27B4C57}"/>
              </a:ext>
            </a:extLst>
          </p:cNvPr>
          <p:cNvSpPr>
            <a:spLocks noGrp="1" noRot="1" noChangeArrowheads="1"/>
          </p:cNvSpPr>
          <p:nvPr>
            <p:ph type="title"/>
          </p:nvPr>
        </p:nvSpPr>
        <p:spPr>
          <a:xfrm>
            <a:off x="323850" y="1125538"/>
            <a:ext cx="8362950" cy="292100"/>
          </a:xfrm>
        </p:spPr>
        <p:txBody>
          <a:bodyPr/>
          <a:lstStyle/>
          <a:p>
            <a:pPr rtl="0"/>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r>
              <a:rPr lang="he-IL" altLang="he-IL" sz="6000" u="sng">
                <a:solidFill>
                  <a:srgbClr val="FFFF00"/>
                </a:solidFill>
              </a:rPr>
              <a:t>הקלות במס</a:t>
            </a:r>
            <a:br>
              <a:rPr lang="he-IL" altLang="he-IL" sz="4000">
                <a:solidFill>
                  <a:srgbClr val="FFFF00"/>
                </a:solidFill>
              </a:rPr>
            </a:br>
            <a:br>
              <a:rPr lang="he-IL" altLang="he-IL" sz="4000">
                <a:solidFill>
                  <a:srgbClr val="FFFF00"/>
                </a:solidFill>
              </a:rPr>
            </a:br>
            <a:r>
              <a:rPr lang="he-IL" altLang="he-IL" sz="4000">
                <a:solidFill>
                  <a:srgbClr val="FFFF00"/>
                </a:solidFill>
              </a:rPr>
              <a:t>נדב שגיא, עו"ד (רו"ח)</a:t>
            </a:r>
            <a:br>
              <a:rPr lang="he-IL" altLang="he-IL" sz="4000">
                <a:solidFill>
                  <a:srgbClr val="FFFF00"/>
                </a:solidFill>
              </a:rPr>
            </a:br>
            <a:endParaRPr lang="en-US" altLang="he-IL" sz="4000">
              <a:solidFill>
                <a:srgbClr val="FFFF00"/>
              </a:solidFill>
            </a:endParaRPr>
          </a:p>
        </p:txBody>
      </p:sp>
      <p:pic>
        <p:nvPicPr>
          <p:cNvPr id="11267" name="תמונה 3">
            <a:extLst>
              <a:ext uri="{FF2B5EF4-FFF2-40B4-BE49-F238E27FC236}">
                <a16:creationId xmlns:a16="http://schemas.microsoft.com/office/drawing/2014/main" id="{7C3FD9CE-16D2-4443-953B-BF5569B240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1888" t="25520" r="26172" b="34792"/>
          <a:stretch>
            <a:fillRect/>
          </a:stretch>
        </p:blipFill>
        <p:spPr bwMode="auto">
          <a:xfrm>
            <a:off x="3635375" y="5229225"/>
            <a:ext cx="187325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2">
            <a:extLst>
              <a:ext uri="{FF2B5EF4-FFF2-40B4-BE49-F238E27FC236}">
                <a16:creationId xmlns:a16="http://schemas.microsoft.com/office/drawing/2014/main" id="{6D006E79-136B-47D6-A0BD-5A3BE80F9204}"/>
              </a:ext>
            </a:extLst>
          </p:cNvPr>
          <p:cNvSpPr txBox="1">
            <a:spLocks noChangeArrowheads="1"/>
          </p:cNvSpPr>
          <p:nvPr/>
        </p:nvSpPr>
        <p:spPr bwMode="auto">
          <a:xfrm>
            <a:off x="0" y="0"/>
            <a:ext cx="9144000" cy="68580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he-IL" sz="1800">
              <a:latin typeface="Garamond" panose="02020404030301010803" pitchFamily="18" charset="0"/>
            </a:endParaRPr>
          </a:p>
        </p:txBody>
      </p:sp>
      <p:sp>
        <p:nvSpPr>
          <p:cNvPr id="7173" name="Text Box 3">
            <a:extLst>
              <a:ext uri="{FF2B5EF4-FFF2-40B4-BE49-F238E27FC236}">
                <a16:creationId xmlns:a16="http://schemas.microsoft.com/office/drawing/2014/main" id="{32B48DD3-099F-4803-8832-9DA05BF07E89}"/>
              </a:ext>
            </a:extLst>
          </p:cNvPr>
          <p:cNvSpPr txBox="1">
            <a:spLocks noChangeArrowheads="1"/>
          </p:cNvSpPr>
          <p:nvPr/>
        </p:nvSpPr>
        <p:spPr bwMode="auto">
          <a:xfrm>
            <a:off x="604837" y="837407"/>
            <a:ext cx="821531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defRPr/>
            </a:pPr>
            <a:r>
              <a:rPr lang="he-IL" altLang="he-IL" sz="4800" b="1" dirty="0">
                <a:solidFill>
                  <a:schemeClr val="accent2">
                    <a:lumMod val="75000"/>
                  </a:schemeClr>
                </a:solidFill>
              </a:rPr>
              <a:t>חברת משלח יד זרה וחברה נשלטת זרה וחברת </a:t>
            </a:r>
            <a:r>
              <a:rPr lang="en-US" altLang="he-IL" sz="4800" b="1" dirty="0">
                <a:solidFill>
                  <a:schemeClr val="accent2">
                    <a:lumMod val="75000"/>
                  </a:schemeClr>
                </a:solidFill>
              </a:rPr>
              <a:t>LLC</a:t>
            </a:r>
            <a:r>
              <a:rPr lang="he-IL" altLang="he-IL" sz="4800" b="1" dirty="0">
                <a:solidFill>
                  <a:schemeClr val="accent2">
                    <a:lumMod val="75000"/>
                  </a:schemeClr>
                </a:solidFill>
              </a:rPr>
              <a:t> – הלכה למעשה</a:t>
            </a:r>
          </a:p>
        </p:txBody>
      </p:sp>
      <p:sp>
        <p:nvSpPr>
          <p:cNvPr id="9" name="Rectangle 4">
            <a:extLst>
              <a:ext uri="{FF2B5EF4-FFF2-40B4-BE49-F238E27FC236}">
                <a16:creationId xmlns:a16="http://schemas.microsoft.com/office/drawing/2014/main" id="{62B6F5C9-1545-4A1B-AA4F-33E1EAA53427}"/>
              </a:ext>
            </a:extLst>
          </p:cNvPr>
          <p:cNvSpPr>
            <a:spLocks noChangeArrowheads="1"/>
          </p:cNvSpPr>
          <p:nvPr/>
        </p:nvSpPr>
        <p:spPr bwMode="auto">
          <a:xfrm>
            <a:off x="1643063" y="4000500"/>
            <a:ext cx="5715000" cy="1927225"/>
          </a:xfrm>
          <a:prstGeom prst="rect">
            <a:avLst/>
          </a:prstGeom>
          <a:noFill/>
          <a:ln w="9525">
            <a:noFill/>
            <a:miter lim="800000"/>
            <a:headEnd/>
            <a:tailEnd/>
          </a:ln>
          <a:effectLst/>
        </p:spPr>
        <p:txBody>
          <a:bodyPr>
            <a:spAutoFit/>
          </a:bodyPr>
          <a:lstStyle/>
          <a:p>
            <a:pPr algn="ctr" rtl="1" eaLnBrk="1" hangingPunct="1">
              <a:spcBef>
                <a:spcPct val="20000"/>
              </a:spcBef>
              <a:defRPr/>
            </a:pPr>
            <a:r>
              <a:rPr lang="he-IL" sz="3600" b="1" dirty="0">
                <a:solidFill>
                  <a:schemeClr val="tx2"/>
                </a:solidFill>
                <a:latin typeface="Arial" charset="0"/>
                <a:cs typeface="Arial" charset="0"/>
              </a:rPr>
              <a:t>מרצה: גיא חן, עו"ד (רו"ח)</a:t>
            </a:r>
          </a:p>
          <a:p>
            <a:pPr algn="ctr" rtl="1" eaLnBrk="1" hangingPunct="1">
              <a:spcBef>
                <a:spcPct val="20000"/>
              </a:spcBef>
              <a:defRPr/>
            </a:pPr>
            <a:r>
              <a:rPr lang="he-IL" sz="3600" b="1" dirty="0">
                <a:solidFill>
                  <a:schemeClr val="tx2"/>
                </a:solidFill>
                <a:latin typeface="Arial" charset="0"/>
                <a:cs typeface="Arial" charset="0"/>
              </a:rPr>
              <a:t>שגיא ושות', משרד עו"ד</a:t>
            </a:r>
            <a:endParaRPr lang="en-US" sz="3600" b="1" dirty="0">
              <a:solidFill>
                <a:schemeClr val="tx2"/>
              </a:solidFill>
              <a:latin typeface="Arial" charset="0"/>
              <a:cs typeface="Arial" charset="0"/>
            </a:endParaRPr>
          </a:p>
          <a:p>
            <a:pPr algn="ctr" eaLnBrk="1" hangingPunct="1">
              <a:defRPr/>
            </a:pPr>
            <a:endParaRPr lang="en-US" sz="4000" b="1" dirty="0">
              <a:effectLst>
                <a:outerShdw blurRad="38100" dist="38100" dir="2700000" algn="tl">
                  <a:srgbClr val="C0C0C0"/>
                </a:outerShdw>
              </a:effectLst>
              <a:latin typeface="Times New Roman" pitchFamily="18" charset="0"/>
              <a:cs typeface="Times New Roman" pitchFamily="18" charset="0"/>
            </a:endParaRPr>
          </a:p>
        </p:txBody>
      </p:sp>
      <p:sp>
        <p:nvSpPr>
          <p:cNvPr id="11271" name="Text Box 5">
            <a:extLst>
              <a:ext uri="{FF2B5EF4-FFF2-40B4-BE49-F238E27FC236}">
                <a16:creationId xmlns:a16="http://schemas.microsoft.com/office/drawing/2014/main" id="{DB547835-086D-4A58-A5F5-D7AD11D0F9EC}"/>
              </a:ext>
            </a:extLst>
          </p:cNvPr>
          <p:cNvSpPr txBox="1">
            <a:spLocks noChangeArrowheads="1"/>
          </p:cNvSpPr>
          <p:nvPr/>
        </p:nvSpPr>
        <p:spPr bwMode="auto">
          <a:xfrm>
            <a:off x="0" y="3573463"/>
            <a:ext cx="9144000" cy="10795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he-IL" sz="1800">
              <a:latin typeface="Times New Roman" panose="02020603050405020304" pitchFamily="18" charset="0"/>
              <a:cs typeface="Times New Roman" panose="02020603050405020304" pitchFamily="18" charset="0"/>
            </a:endParaRPr>
          </a:p>
        </p:txBody>
      </p:sp>
      <p:pic>
        <p:nvPicPr>
          <p:cNvPr id="11272" name="תמונה 2">
            <a:extLst>
              <a:ext uri="{FF2B5EF4-FFF2-40B4-BE49-F238E27FC236}">
                <a16:creationId xmlns:a16="http://schemas.microsoft.com/office/drawing/2014/main" id="{15D983F3-322D-4DE8-A468-AADB79D448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1888" t="65207" r="26172" b="24396"/>
          <a:stretch>
            <a:fillRect/>
          </a:stretch>
        </p:blipFill>
        <p:spPr bwMode="auto">
          <a:xfrm>
            <a:off x="3635375" y="6453188"/>
            <a:ext cx="18875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תמונה 3">
            <a:extLst>
              <a:ext uri="{FF2B5EF4-FFF2-40B4-BE49-F238E27FC236}">
                <a16:creationId xmlns:a16="http://schemas.microsoft.com/office/drawing/2014/main" id="{554EF6C4-5F6C-4878-B1B7-BF28FB3599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1888" t="25520" r="26172" b="34792"/>
          <a:stretch>
            <a:fillRect/>
          </a:stretch>
        </p:blipFill>
        <p:spPr bwMode="auto">
          <a:xfrm>
            <a:off x="3635375" y="5734050"/>
            <a:ext cx="1873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4" name="מציין מיקום של מספר שקופית 1">
            <a:extLst>
              <a:ext uri="{FF2B5EF4-FFF2-40B4-BE49-F238E27FC236}">
                <a16:creationId xmlns:a16="http://schemas.microsoft.com/office/drawing/2014/main" id="{66CC1B73-1C3F-45F0-BB53-89BF61F4DAC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C3CB0A7-5BC6-46FF-B87F-FE69E4FF3DE4}" type="slidenum">
              <a:rPr lang="he-IL" altLang="he-IL" sz="1400" smtClean="0"/>
              <a:pPr algn="l">
                <a:spcBef>
                  <a:spcPct val="0"/>
                </a:spcBef>
                <a:buFontTx/>
                <a:buNone/>
              </a:pPr>
              <a:t>1</a:t>
            </a:fld>
            <a:endParaRPr lang="en-US" altLang="he-IL" sz="1400"/>
          </a:p>
        </p:txBody>
      </p:sp>
      <p:pic>
        <p:nvPicPr>
          <p:cNvPr id="11" name="תמונה 10">
            <a:extLst>
              <a:ext uri="{FF2B5EF4-FFF2-40B4-BE49-F238E27FC236}">
                <a16:creationId xmlns:a16="http://schemas.microsoft.com/office/drawing/2014/main" id="{58E072FB-9AFF-43BA-9BEA-BF5E1A0AC73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28774" y="5517232"/>
            <a:ext cx="3087241" cy="1174107"/>
          </a:xfrm>
          <a:prstGeom prst="rect">
            <a:avLst/>
          </a:prstGeom>
        </p:spPr>
      </p:pic>
      <p:pic>
        <p:nvPicPr>
          <p:cNvPr id="12" name="תמונה 3">
            <a:extLst>
              <a:ext uri="{FF2B5EF4-FFF2-40B4-BE49-F238E27FC236}">
                <a16:creationId xmlns:a16="http://schemas.microsoft.com/office/drawing/2014/main" id="{AF61C995-E137-4E9D-9060-DCE43248F6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1888" t="25520" r="26172" b="34792"/>
          <a:stretch>
            <a:fillRect/>
          </a:stretch>
        </p:blipFill>
        <p:spPr bwMode="auto">
          <a:xfrm>
            <a:off x="4716015" y="5517232"/>
            <a:ext cx="2491622" cy="990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תמונה 2">
            <a:extLst>
              <a:ext uri="{FF2B5EF4-FFF2-40B4-BE49-F238E27FC236}">
                <a16:creationId xmlns:a16="http://schemas.microsoft.com/office/drawing/2014/main" id="{4C500D48-F2D5-40D4-8D3D-12A31FB9C0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1888" t="65207" r="26172" b="24396"/>
          <a:stretch>
            <a:fillRect/>
          </a:stretch>
        </p:blipFill>
        <p:spPr bwMode="auto">
          <a:xfrm>
            <a:off x="4716015" y="6381328"/>
            <a:ext cx="2491622" cy="314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ACA86AA7-FAFB-41D3-B065-4EE20FB386D6}"/>
              </a:ext>
            </a:extLst>
          </p:cNvPr>
          <p:cNvSpPr>
            <a:spLocks noGrp="1" noChangeArrowheads="1"/>
          </p:cNvSpPr>
          <p:nvPr>
            <p:ph idx="1"/>
          </p:nvPr>
        </p:nvSpPr>
        <p:spPr>
          <a:xfrm>
            <a:off x="468313" y="759592"/>
            <a:ext cx="8229600" cy="4929187"/>
          </a:xfrm>
        </p:spPr>
        <p:txBody>
          <a:bodyPr/>
          <a:lstStyle/>
          <a:p>
            <a:pPr marL="0" indent="0" algn="just">
              <a:lnSpc>
                <a:spcPct val="150000"/>
              </a:lnSpc>
              <a:spcBef>
                <a:spcPct val="0"/>
              </a:spcBef>
              <a:buFontTx/>
              <a:buNone/>
            </a:pPr>
            <a:r>
              <a:rPr lang="he-IL" altLang="he-IL" sz="2300" b="1" dirty="0"/>
              <a:t>תאגיד יחשב </a:t>
            </a:r>
            <a:r>
              <a:rPr lang="he-IL" altLang="he-IL" sz="2300" b="1" dirty="0" err="1"/>
              <a:t>לחמי"ז</a:t>
            </a:r>
            <a:r>
              <a:rPr lang="he-IL" altLang="he-IL" sz="2300" b="1" dirty="0"/>
              <a:t> אם מתקיימים לגביו </a:t>
            </a:r>
            <a:r>
              <a:rPr lang="he-IL" altLang="he-IL" sz="2300" b="1" u="sng" dirty="0"/>
              <a:t>חמשת</a:t>
            </a:r>
            <a:r>
              <a:rPr lang="he-IL" altLang="he-IL" sz="2300" b="1" dirty="0"/>
              <a:t> התנאים שלהלן:</a:t>
            </a:r>
          </a:p>
          <a:p>
            <a:pPr marL="457200" indent="-457200" algn="just">
              <a:lnSpc>
                <a:spcPct val="150000"/>
              </a:lnSpc>
              <a:spcBef>
                <a:spcPct val="0"/>
              </a:spcBef>
              <a:buFont typeface="+mj-lt"/>
              <a:buAutoNum type="arabicPeriod"/>
            </a:pPr>
            <a:r>
              <a:rPr lang="he-IL" altLang="he-IL" sz="2300" u="sng" dirty="0"/>
              <a:t>תושבות זרה</a:t>
            </a:r>
            <a:r>
              <a:rPr lang="he-IL" altLang="he-IL" sz="2300" dirty="0"/>
              <a:t> - מנגנון המיסוי יחול רק על הכנסות הנובעות מתאגיד תושב חוץ - כהגדרתו בסעיף 1 לפקודה, קרי, תאגיד שהתאגד </a:t>
            </a:r>
            <a:r>
              <a:rPr lang="he-IL" altLang="he-IL" sz="2300" dirty="0" err="1"/>
              <a:t>בחו"לף</a:t>
            </a:r>
            <a:r>
              <a:rPr lang="he-IL" altLang="he-IL" sz="2300" dirty="0"/>
              <a:t> שהשליטה והניהול על עסקיו הינן מחוץ לישראל. </a:t>
            </a:r>
            <a:r>
              <a:rPr lang="he-IL" altLang="he-IL" sz="2300" dirty="0" err="1"/>
              <a:t>החמי"ז</a:t>
            </a:r>
            <a:r>
              <a:rPr lang="he-IL" altLang="he-IL" sz="2300" dirty="0"/>
              <a:t> חל גם על תאגיד שהתאגד בישראל אבל ייחשב כתושב חוץ מכח מבחן שובר שוויון באמנה למניעת כפל מס.</a:t>
            </a:r>
          </a:p>
          <a:p>
            <a:pPr marL="457200" indent="-457200" algn="just">
              <a:lnSpc>
                <a:spcPct val="150000"/>
              </a:lnSpc>
              <a:spcBef>
                <a:spcPct val="0"/>
              </a:spcBef>
              <a:buFont typeface="+mj-lt"/>
              <a:buAutoNum type="arabicPeriod"/>
            </a:pPr>
            <a:r>
              <a:rPr lang="he-IL" altLang="he-IL" sz="2300" u="sng" dirty="0"/>
              <a:t>חברת מעטים</a:t>
            </a:r>
            <a:r>
              <a:rPr lang="he-IL" altLang="he-IL" sz="2300" dirty="0"/>
              <a:t> - חברה אשר בשליטת חמישה בני אדם לכל היותר, אינה בת-חברה ואינה חברה שיש לציבור עניין בה.      </a:t>
            </a:r>
            <a:endParaRPr lang="he-IL" altLang="he-IL" sz="2300" b="1" dirty="0"/>
          </a:p>
          <a:p>
            <a:pPr marL="0" indent="0" algn="just">
              <a:lnSpc>
                <a:spcPct val="150000"/>
              </a:lnSpc>
              <a:spcBef>
                <a:spcPct val="0"/>
              </a:spcBef>
              <a:buFontTx/>
              <a:buNone/>
            </a:pPr>
            <a:endParaRPr lang="he-IL" altLang="he-IL" sz="2200" dirty="0"/>
          </a:p>
        </p:txBody>
      </p:sp>
      <p:sp>
        <p:nvSpPr>
          <p:cNvPr id="18435" name="Slide Number Placeholder 3">
            <a:extLst>
              <a:ext uri="{FF2B5EF4-FFF2-40B4-BE49-F238E27FC236}">
                <a16:creationId xmlns:a16="http://schemas.microsoft.com/office/drawing/2014/main" id="{8E80C8F9-51BC-46BE-A3A3-1DEA2C2318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6B6407F-FEFB-4482-82CE-9F1063D57D4A}" type="slidenum">
              <a:rPr lang="he-IL" altLang="he-IL" sz="1400" smtClean="0">
                <a:solidFill>
                  <a:srgbClr val="000000"/>
                </a:solidFill>
              </a:rPr>
              <a:pPr algn="l">
                <a:spcBef>
                  <a:spcPct val="0"/>
                </a:spcBef>
                <a:buFontTx/>
                <a:buNone/>
              </a:pPr>
              <a:t>10</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הגדרת חברת משלח יד זרה</a:t>
            </a:r>
            <a:endParaRPr lang="he-IL" altLang="he-IL" sz="2600" kern="0" dirty="0">
              <a:solidFill>
                <a:srgbClr val="000000"/>
              </a:solidFill>
            </a:endParaRPr>
          </a:p>
        </p:txBody>
      </p:sp>
    </p:spTree>
    <p:extLst>
      <p:ext uri="{BB962C8B-B14F-4D97-AF65-F5344CB8AC3E}">
        <p14:creationId xmlns:p14="http://schemas.microsoft.com/office/powerpoint/2010/main" val="2259892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ACA86AA7-FAFB-41D3-B065-4EE20FB386D6}"/>
              </a:ext>
            </a:extLst>
          </p:cNvPr>
          <p:cNvSpPr>
            <a:spLocks noGrp="1" noChangeArrowheads="1"/>
          </p:cNvSpPr>
          <p:nvPr>
            <p:ph idx="1"/>
          </p:nvPr>
        </p:nvSpPr>
        <p:spPr>
          <a:xfrm>
            <a:off x="457200" y="793750"/>
            <a:ext cx="8229600" cy="4929187"/>
          </a:xfrm>
        </p:spPr>
        <p:txBody>
          <a:bodyPr/>
          <a:lstStyle/>
          <a:p>
            <a:pPr marL="0" indent="0" algn="just">
              <a:lnSpc>
                <a:spcPct val="150000"/>
              </a:lnSpc>
              <a:spcBef>
                <a:spcPct val="0"/>
              </a:spcBef>
              <a:buFontTx/>
              <a:buNone/>
            </a:pPr>
            <a:r>
              <a:rPr lang="he-IL" altLang="he-IL" sz="2200" b="1" dirty="0"/>
              <a:t>תאגיד יחשב </a:t>
            </a:r>
            <a:r>
              <a:rPr lang="he-IL" altLang="he-IL" sz="2200" b="1" dirty="0" err="1"/>
              <a:t>לחמי"ז</a:t>
            </a:r>
            <a:r>
              <a:rPr lang="he-IL" altLang="he-IL" sz="2200" b="1" dirty="0"/>
              <a:t> אם מתקיימים לגביו </a:t>
            </a:r>
            <a:r>
              <a:rPr lang="he-IL" altLang="he-IL" sz="2200" b="1" u="sng" dirty="0"/>
              <a:t>חמשת</a:t>
            </a:r>
            <a:r>
              <a:rPr lang="he-IL" altLang="he-IL" sz="2200" b="1" dirty="0"/>
              <a:t> התנאים שלהלן (המשך):</a:t>
            </a:r>
          </a:p>
          <a:p>
            <a:pPr marL="457200" indent="-457200" algn="just">
              <a:lnSpc>
                <a:spcPct val="150000"/>
              </a:lnSpc>
              <a:spcBef>
                <a:spcPct val="0"/>
              </a:spcBef>
              <a:buFont typeface="+mj-lt"/>
              <a:buAutoNum type="arabicPeriod" startAt="3"/>
            </a:pPr>
            <a:r>
              <a:rPr lang="he-IL" altLang="he-IL" sz="2200" u="sng" dirty="0"/>
              <a:t>שליטה בידי תושבי ישראל</a:t>
            </a:r>
            <a:r>
              <a:rPr lang="he-IL" altLang="he-IL" sz="2200" dirty="0"/>
              <a:t> - אמצעי השליטה </a:t>
            </a:r>
            <a:r>
              <a:rPr lang="he-IL" altLang="he-IL" sz="2200" dirty="0" err="1"/>
              <a:t>בחמי"ז</a:t>
            </a:r>
            <a:r>
              <a:rPr lang="he-IL" altLang="he-IL" sz="2200" dirty="0"/>
              <a:t> יוחזק במישרין או בעקיפין בידי תושבי ישראל </a:t>
            </a:r>
            <a:r>
              <a:rPr lang="he-IL" altLang="he-IL" sz="2200" u="sng" dirty="0"/>
              <a:t>בשיעור של 75% או יותר</a:t>
            </a:r>
            <a:r>
              <a:rPr lang="he-IL" altLang="he-IL" sz="2200" dirty="0"/>
              <a:t>. אחזקותיהם של תושב ישראל לראשונה ותושב חוזר ותיק בתקופת ההטבות לא תספרנה לצורך הגדרת החברה </a:t>
            </a:r>
            <a:r>
              <a:rPr lang="he-IL" altLang="he-IL" sz="2200" dirty="0" err="1"/>
              <a:t>כחמי"ז</a:t>
            </a:r>
            <a:r>
              <a:rPr lang="he-IL" altLang="he-IL" sz="2200" dirty="0"/>
              <a:t>. </a:t>
            </a:r>
          </a:p>
          <a:p>
            <a:pPr marL="457200" indent="-457200" algn="just">
              <a:lnSpc>
                <a:spcPct val="150000"/>
              </a:lnSpc>
              <a:spcBef>
                <a:spcPct val="0"/>
              </a:spcBef>
              <a:buFont typeface="+mj-lt"/>
              <a:buAutoNum type="arabicPeriod" startAt="4"/>
            </a:pPr>
            <a:r>
              <a:rPr lang="he-IL" altLang="he-IL" sz="2200" u="sng" dirty="0"/>
              <a:t>מרבית </a:t>
            </a:r>
            <a:r>
              <a:rPr lang="he-IL" altLang="he-IL" sz="2200" u="sng"/>
              <a:t>הכנסותיה או רווחיה </a:t>
            </a:r>
            <a:r>
              <a:rPr lang="he-IL" altLang="he-IL" sz="2200" u="sng" dirty="0"/>
              <a:t>של החברה בשנת המס מקורן במשלח יד מיוחד</a:t>
            </a:r>
            <a:r>
              <a:rPr lang="he-IL" altLang="he-IL" sz="2200" dirty="0"/>
              <a:t>. משלח יד מיוחד, הינו עיסוק או מקצוע כפי שקבע שר האוצר בהוראות צו מס הכנסה (קביעת משלח יד מיוחד), </a:t>
            </a:r>
            <a:r>
              <a:rPr lang="he-IL" altLang="he-IL" sz="2200" dirty="0" err="1"/>
              <a:t>התשס"ג</a:t>
            </a:r>
            <a:r>
              <a:rPr lang="he-IL" altLang="he-IL" sz="2200" dirty="0"/>
              <a:t> – 2003 </a:t>
            </a:r>
            <a:r>
              <a:rPr lang="he-IL" altLang="he-IL" sz="2200" u="sng" dirty="0">
                <a:hlinkClick r:id="rId2" action="ppaction://hlinksldjump"/>
              </a:rPr>
              <a:t>(להלן: "הצו")</a:t>
            </a:r>
            <a:r>
              <a:rPr lang="he-IL" altLang="he-IL" sz="2200" dirty="0">
                <a:hlinkClick r:id="rId2" action="ppaction://hlinksldjump"/>
              </a:rPr>
              <a:t>.</a:t>
            </a:r>
            <a:endParaRPr lang="he-IL" altLang="he-IL" sz="2200" dirty="0"/>
          </a:p>
        </p:txBody>
      </p:sp>
      <p:sp>
        <p:nvSpPr>
          <p:cNvPr id="18435" name="Slide Number Placeholder 3">
            <a:extLst>
              <a:ext uri="{FF2B5EF4-FFF2-40B4-BE49-F238E27FC236}">
                <a16:creationId xmlns:a16="http://schemas.microsoft.com/office/drawing/2014/main" id="{8E80C8F9-51BC-46BE-A3A3-1DEA2C2318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6B6407F-FEFB-4482-82CE-9F1063D57D4A}" type="slidenum">
              <a:rPr lang="he-IL" altLang="he-IL" sz="1400" smtClean="0">
                <a:solidFill>
                  <a:srgbClr val="000000"/>
                </a:solidFill>
              </a:rPr>
              <a:pPr algn="l">
                <a:spcBef>
                  <a:spcPct val="0"/>
                </a:spcBef>
                <a:buFontTx/>
                <a:buNone/>
              </a:pPr>
              <a:t>11</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הגדרת חברת משלח יד זרה - המשך</a:t>
            </a:r>
            <a:endParaRPr lang="he-IL" altLang="he-IL" sz="2600" kern="0" dirty="0">
              <a:solidFill>
                <a:srgbClr val="000000"/>
              </a:solidFill>
            </a:endParaRPr>
          </a:p>
        </p:txBody>
      </p:sp>
    </p:spTree>
    <p:extLst>
      <p:ext uri="{BB962C8B-B14F-4D97-AF65-F5344CB8AC3E}">
        <p14:creationId xmlns:p14="http://schemas.microsoft.com/office/powerpoint/2010/main" val="2047648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ACA86AA7-FAFB-41D3-B065-4EE20FB386D6}"/>
              </a:ext>
            </a:extLst>
          </p:cNvPr>
          <p:cNvSpPr>
            <a:spLocks noGrp="1" noChangeArrowheads="1"/>
          </p:cNvSpPr>
          <p:nvPr>
            <p:ph idx="1"/>
          </p:nvPr>
        </p:nvSpPr>
        <p:spPr>
          <a:xfrm>
            <a:off x="457200" y="793750"/>
            <a:ext cx="8229600" cy="4929187"/>
          </a:xfrm>
        </p:spPr>
        <p:txBody>
          <a:bodyPr/>
          <a:lstStyle/>
          <a:p>
            <a:pPr marL="0" indent="0" algn="just">
              <a:lnSpc>
                <a:spcPct val="150000"/>
              </a:lnSpc>
              <a:spcBef>
                <a:spcPct val="0"/>
              </a:spcBef>
              <a:buFontTx/>
              <a:buNone/>
            </a:pPr>
            <a:r>
              <a:rPr lang="he-IL" altLang="he-IL" sz="2200" b="1" dirty="0"/>
              <a:t>תאגיד יחשב </a:t>
            </a:r>
            <a:r>
              <a:rPr lang="he-IL" altLang="he-IL" sz="2200" b="1" dirty="0" err="1"/>
              <a:t>לחמי"ז</a:t>
            </a:r>
            <a:r>
              <a:rPr lang="he-IL" altLang="he-IL" sz="2200" b="1" dirty="0"/>
              <a:t> אם מתקיימים לגביו </a:t>
            </a:r>
            <a:r>
              <a:rPr lang="he-IL" altLang="he-IL" sz="2200" b="1" u="sng" dirty="0"/>
              <a:t>חמשת</a:t>
            </a:r>
            <a:r>
              <a:rPr lang="he-IL" altLang="he-IL" sz="2200" b="1" dirty="0"/>
              <a:t> התנאים שלהלן (המשך):</a:t>
            </a:r>
          </a:p>
          <a:p>
            <a:pPr marL="457200" indent="-457200" algn="just">
              <a:lnSpc>
                <a:spcPct val="150000"/>
              </a:lnSpc>
              <a:spcBef>
                <a:spcPct val="0"/>
              </a:spcBef>
              <a:buFont typeface="+mj-lt"/>
              <a:buAutoNum type="arabicPeriod" startAt="5"/>
            </a:pPr>
            <a:r>
              <a:rPr lang="he-IL" altLang="he-IL" sz="2200" u="sng" dirty="0"/>
              <a:t>עיסוק ב"משלח יד מיוחד" ע"י בעלי שליטה</a:t>
            </a:r>
            <a:r>
              <a:rPr lang="he-IL" altLang="he-IL" sz="2200" dirty="0"/>
              <a:t> - בעלי השליטה או </a:t>
            </a:r>
            <a:r>
              <a:rPr lang="he-IL" altLang="he-IL" sz="2200" u="sng" dirty="0"/>
              <a:t>קרוביהם</a:t>
            </a:r>
            <a:r>
              <a:rPr lang="he-IL" altLang="he-IL" sz="2200" dirty="0"/>
              <a:t> המחזיקים ביחד או לחוד ב - 50% או יותר באחד מאמצעי השליטה, עוסקים ב"משלח יד מיוחד" עבור החברה. העיסוק יכול להיות ע"י אחזקה ישירה של בעל השליטה או באמצעות חברה אשר אמצעי השליטה בה הינו 50% בידי בעל השליטה. </a:t>
            </a:r>
          </a:p>
          <a:p>
            <a:pPr marL="0" indent="0" algn="just">
              <a:lnSpc>
                <a:spcPct val="150000"/>
              </a:lnSpc>
              <a:spcBef>
                <a:spcPct val="0"/>
              </a:spcBef>
              <a:buNone/>
            </a:pPr>
            <a:endParaRPr lang="he-IL" altLang="he-IL" sz="2200" dirty="0"/>
          </a:p>
        </p:txBody>
      </p:sp>
      <p:sp>
        <p:nvSpPr>
          <p:cNvPr id="18435" name="Slide Number Placeholder 3">
            <a:extLst>
              <a:ext uri="{FF2B5EF4-FFF2-40B4-BE49-F238E27FC236}">
                <a16:creationId xmlns:a16="http://schemas.microsoft.com/office/drawing/2014/main" id="{8E80C8F9-51BC-46BE-A3A3-1DEA2C2318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6B6407F-FEFB-4482-82CE-9F1063D57D4A}" type="slidenum">
              <a:rPr lang="he-IL" altLang="he-IL" sz="1400" smtClean="0">
                <a:solidFill>
                  <a:srgbClr val="000000"/>
                </a:solidFill>
              </a:rPr>
              <a:pPr algn="l">
                <a:spcBef>
                  <a:spcPct val="0"/>
                </a:spcBef>
                <a:buFontTx/>
                <a:buNone/>
              </a:pPr>
              <a:t>12</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הגדרת חברת משלח יד זרה - המשך</a:t>
            </a:r>
            <a:endParaRPr lang="he-IL" altLang="he-IL" sz="2600" kern="0" dirty="0">
              <a:solidFill>
                <a:srgbClr val="000000"/>
              </a:solidFill>
            </a:endParaRPr>
          </a:p>
        </p:txBody>
      </p:sp>
    </p:spTree>
    <p:extLst>
      <p:ext uri="{BB962C8B-B14F-4D97-AF65-F5344CB8AC3E}">
        <p14:creationId xmlns:p14="http://schemas.microsoft.com/office/powerpoint/2010/main" val="1548253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ACA86AA7-FAFB-41D3-B065-4EE20FB386D6}"/>
              </a:ext>
            </a:extLst>
          </p:cNvPr>
          <p:cNvSpPr>
            <a:spLocks noGrp="1" noChangeArrowheads="1"/>
          </p:cNvSpPr>
          <p:nvPr>
            <p:ph idx="1"/>
          </p:nvPr>
        </p:nvSpPr>
        <p:spPr>
          <a:xfrm>
            <a:off x="457200" y="793750"/>
            <a:ext cx="8229600" cy="4929187"/>
          </a:xfrm>
        </p:spPr>
        <p:txBody>
          <a:bodyPr/>
          <a:lstStyle/>
          <a:p>
            <a:pPr marL="0" indent="0" algn="just">
              <a:buNone/>
            </a:pPr>
            <a:r>
              <a:rPr lang="he-IL" sz="2200" dirty="0"/>
              <a:t>עיסוק או מקצוע מהמנויים להלן יהיה משלח יד מיוחד ובלבד שעיקר ההכנסה ממשלח היד </a:t>
            </a:r>
            <a:r>
              <a:rPr lang="he-IL" sz="2200" u="sng" dirty="0"/>
              <a:t>אינה הכנסה ממכירת מלאי</a:t>
            </a:r>
            <a:r>
              <a:rPr lang="he-IL" sz="2200" dirty="0"/>
              <a:t>:</a:t>
            </a:r>
            <a:endParaRPr lang="en-US" sz="2200" dirty="0"/>
          </a:p>
          <a:p>
            <a:pPr marL="0" indent="0" algn="just">
              <a:buNone/>
            </a:pPr>
            <a:r>
              <a:rPr lang="he-IL" sz="2000" dirty="0"/>
              <a:t>אבטחה; אגרונומיה; אדריכלות; אמנות ואומנות, לרבות יצירת אמנות; אמרגנות, משחק, זמרה ובידור; אסטרולוגיה, גרפולוגיה ותורת הנסתר; ביקורת לרבות ביקורת איכות וטיב; דוגמנות; הוראה, הנחיה, הדרכה, לרבות מתן הרצאות; הנדסה; וטרינריה; יצירת חומרת מחשבים, תפעול חומרת מחשבים וטיפול בחומרת מחשבים; תכנות מחשבים; חקירות; טיס ושיט; טלקומוניקציה; ייצוג בעל משלח יד מיוחד; </a:t>
            </a:r>
            <a:r>
              <a:rPr lang="he-IL" sz="2000" u="sng" dirty="0"/>
              <a:t>ייעוץ, לרבות בתחום הפיננסי, האישי, הביטחוני, החקלאי, הטכני, ההנדסי, הארגוני, הניהולי, המדיני, המדעי, </a:t>
            </a:r>
            <a:r>
              <a:rPr lang="he-IL" sz="2000" u="sng" dirty="0" err="1"/>
              <a:t>המיסויי</a:t>
            </a:r>
            <a:r>
              <a:rPr lang="he-IL" sz="2000" u="sng" dirty="0"/>
              <a:t>, העסקי, הכלכלי</a:t>
            </a:r>
            <a:r>
              <a:rPr lang="he-IL" sz="2000" dirty="0"/>
              <a:t>; כלכלה; כתיבה והלחנה; מחקר ופיתוח מדעי; ניהול, לרבות ניהול תיקים, השקעות או נכסים, ניהול חברות, ניהול ארגונים, מוסדות, גופים מסחריים לרבות בהליכי פירוק, פשיטת רגל או כינוס נכסים; סטטיסטיקה; ספורט; עיתונות ועריכה; פרסומת ויחסי ציבור; עריכת דין, עריכת פטנטים, ייצוג בפני ערכאות שיפוטיות; צילום; ראיית חשבון; רפואה, פסיכולוגיה, פיזיותרפיה, רפואת שיניים, מתן שירותים רפואיים ופרה-רפואיים, רפואה אלטרנטיבית, טיפול בליקויי התפתחות; שירותי דת; שמאות; תווך; תרגום; תקשורת, במאות, הפרה ועריכה.</a:t>
            </a:r>
            <a:endParaRPr lang="en-US" sz="2000" dirty="0"/>
          </a:p>
          <a:p>
            <a:pPr marL="0" indent="0" algn="just">
              <a:lnSpc>
                <a:spcPct val="150000"/>
              </a:lnSpc>
              <a:spcBef>
                <a:spcPct val="0"/>
              </a:spcBef>
              <a:buNone/>
            </a:pPr>
            <a:endParaRPr lang="he-IL" altLang="he-IL" sz="1500" dirty="0"/>
          </a:p>
        </p:txBody>
      </p:sp>
      <p:sp>
        <p:nvSpPr>
          <p:cNvPr id="18435" name="Slide Number Placeholder 3">
            <a:extLst>
              <a:ext uri="{FF2B5EF4-FFF2-40B4-BE49-F238E27FC236}">
                <a16:creationId xmlns:a16="http://schemas.microsoft.com/office/drawing/2014/main" id="{8E80C8F9-51BC-46BE-A3A3-1DEA2C2318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6B6407F-FEFB-4482-82CE-9F1063D57D4A}" type="slidenum">
              <a:rPr lang="he-IL" altLang="he-IL" sz="1400" smtClean="0">
                <a:solidFill>
                  <a:srgbClr val="000000"/>
                </a:solidFill>
              </a:rPr>
              <a:pPr algn="l">
                <a:spcBef>
                  <a:spcPct val="0"/>
                </a:spcBef>
                <a:buFontTx/>
                <a:buNone/>
              </a:pPr>
              <a:t>13</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צו מס הכנסה (קביעת משלח יד מיוחד), </a:t>
            </a:r>
            <a:r>
              <a:rPr lang="he-IL" altLang="he-IL" sz="2600" b="1" dirty="0" err="1">
                <a:solidFill>
                  <a:srgbClr val="000000"/>
                </a:solidFill>
              </a:rPr>
              <a:t>התשס"ג</a:t>
            </a:r>
            <a:r>
              <a:rPr lang="he-IL" altLang="he-IL" sz="2600" b="1" dirty="0">
                <a:solidFill>
                  <a:srgbClr val="000000"/>
                </a:solidFill>
              </a:rPr>
              <a:t> - 2003</a:t>
            </a:r>
            <a:endParaRPr lang="he-IL" altLang="he-IL" sz="2600" kern="0" dirty="0">
              <a:solidFill>
                <a:srgbClr val="000000"/>
              </a:solidFill>
            </a:endParaRPr>
          </a:p>
        </p:txBody>
      </p:sp>
    </p:spTree>
    <p:extLst>
      <p:ext uri="{BB962C8B-B14F-4D97-AF65-F5344CB8AC3E}">
        <p14:creationId xmlns:p14="http://schemas.microsoft.com/office/powerpoint/2010/main" val="747999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14</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803179" y="1590067"/>
            <a:ext cx="7537641" cy="3677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lnSpc>
                <a:spcPct val="150000"/>
              </a:lnSpc>
            </a:pPr>
            <a:r>
              <a:rPr lang="he-IL" altLang="he-IL" sz="5400" b="1" dirty="0"/>
              <a:t>חישוב ההכנסה החייבת </a:t>
            </a:r>
          </a:p>
          <a:p>
            <a:pPr algn="ctr">
              <a:lnSpc>
                <a:spcPct val="150000"/>
              </a:lnSpc>
            </a:pPr>
            <a:r>
              <a:rPr lang="he-IL" altLang="he-IL" sz="5400" b="1" dirty="0"/>
              <a:t>והרווחים של חברת משלח </a:t>
            </a:r>
          </a:p>
          <a:p>
            <a:pPr algn="ctr">
              <a:lnSpc>
                <a:spcPct val="150000"/>
              </a:lnSpc>
            </a:pPr>
            <a:r>
              <a:rPr lang="he-IL" altLang="he-IL" sz="5400" b="1" dirty="0"/>
              <a:t>יד זרה ממשלח יד מיוחד</a:t>
            </a:r>
          </a:p>
        </p:txBody>
      </p:sp>
    </p:spTree>
    <p:extLst>
      <p:ext uri="{BB962C8B-B14F-4D97-AF65-F5344CB8AC3E}">
        <p14:creationId xmlns:p14="http://schemas.microsoft.com/office/powerpoint/2010/main" val="2437806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288925" y="793750"/>
            <a:ext cx="8675687" cy="4929187"/>
          </a:xfrm>
        </p:spPr>
        <p:txBody>
          <a:bodyPr/>
          <a:lstStyle/>
          <a:p>
            <a:pPr marL="0" indent="0" algn="just">
              <a:lnSpc>
                <a:spcPct val="150000"/>
              </a:lnSpc>
              <a:spcBef>
                <a:spcPct val="0"/>
              </a:spcBef>
              <a:buNone/>
            </a:pPr>
            <a:r>
              <a:rPr lang="he-IL" altLang="he-IL" sz="2400" b="1" dirty="0"/>
              <a:t>לצורך חישוב הכנסותיה ורווחיה של </a:t>
            </a:r>
            <a:r>
              <a:rPr lang="he-IL" altLang="he-IL" sz="2400" b="1" dirty="0" err="1"/>
              <a:t>חמי"ז</a:t>
            </a:r>
            <a:r>
              <a:rPr lang="he-IL" altLang="he-IL" sz="2400" b="1" dirty="0"/>
              <a:t> יש להבחין בין </a:t>
            </a:r>
            <a:r>
              <a:rPr lang="he-IL" altLang="he-IL" sz="2400" b="1" dirty="0" err="1"/>
              <a:t>חמי"ז</a:t>
            </a:r>
            <a:r>
              <a:rPr lang="he-IL" altLang="he-IL" sz="2400" b="1" dirty="0"/>
              <a:t> שהיא תושבת מדינה גומלת </a:t>
            </a:r>
            <a:r>
              <a:rPr lang="he-IL" altLang="he-IL" sz="2400" dirty="0"/>
              <a:t>(בעלת אמנת מס עם ישראל)</a:t>
            </a:r>
            <a:r>
              <a:rPr lang="he-IL" altLang="he-IL" sz="2400" b="1" dirty="0"/>
              <a:t> לבין </a:t>
            </a:r>
            <a:r>
              <a:rPr lang="he-IL" altLang="he-IL" sz="2400" b="1" dirty="0" err="1"/>
              <a:t>חמי"ז</a:t>
            </a:r>
            <a:r>
              <a:rPr lang="he-IL" altLang="he-IL" sz="2400" b="1" dirty="0"/>
              <a:t> שהיא תושבת מדינה שאינה מדינה גומלת.</a:t>
            </a:r>
          </a:p>
          <a:p>
            <a:pPr marL="0" indent="0" algn="just">
              <a:lnSpc>
                <a:spcPct val="150000"/>
              </a:lnSpc>
              <a:spcBef>
                <a:spcPct val="0"/>
              </a:spcBef>
              <a:buNone/>
            </a:pPr>
            <a:endParaRPr lang="he-IL" altLang="he-IL" sz="1000" dirty="0"/>
          </a:p>
          <a:p>
            <a:pPr marL="0" indent="0" algn="just">
              <a:lnSpc>
                <a:spcPct val="150000"/>
              </a:lnSpc>
              <a:spcBef>
                <a:spcPct val="0"/>
              </a:spcBef>
              <a:buNone/>
            </a:pPr>
            <a:r>
              <a:rPr lang="he-IL" altLang="he-IL" sz="2400" dirty="0"/>
              <a:t>כאשר </a:t>
            </a:r>
            <a:r>
              <a:rPr lang="he-IL" altLang="he-IL" sz="2400" dirty="0" err="1"/>
              <a:t>חמי"ז</a:t>
            </a:r>
            <a:r>
              <a:rPr lang="he-IL" altLang="he-IL" sz="2400" dirty="0"/>
              <a:t> הינה תושבת מדינה </a:t>
            </a:r>
            <a:r>
              <a:rPr lang="he-IL" altLang="he-IL" sz="2400" u="sng" dirty="0"/>
              <a:t>שאינה</a:t>
            </a:r>
            <a:r>
              <a:rPr lang="he-IL" altLang="he-IL" sz="2400" dirty="0"/>
              <a:t> גומלת או </a:t>
            </a:r>
            <a:r>
              <a:rPr lang="he-IL" altLang="he-IL" sz="2400" dirty="0" err="1"/>
              <a:t>חמי"ז</a:t>
            </a:r>
            <a:r>
              <a:rPr lang="he-IL" altLang="he-IL" sz="2400" dirty="0"/>
              <a:t> תושבת מדינה גומלת אך </a:t>
            </a:r>
            <a:r>
              <a:rPr lang="he-IL" altLang="he-IL" sz="2400" u="sng" dirty="0"/>
              <a:t>אינה</a:t>
            </a:r>
            <a:r>
              <a:rPr lang="he-IL" altLang="he-IL" sz="2400" dirty="0"/>
              <a:t> מגישה דוח במדינה הגומלת - הכנסתה, הכנסתה החייבת ורווחיה </a:t>
            </a:r>
            <a:r>
              <a:rPr lang="he-IL" altLang="he-IL" sz="2400" b="1" u="sng" dirty="0"/>
              <a:t>יחושבו על פי דיני המס בישראל</a:t>
            </a:r>
            <a:r>
              <a:rPr lang="he-IL" altLang="he-IL" sz="2400" dirty="0"/>
              <a:t>.</a:t>
            </a:r>
          </a:p>
          <a:p>
            <a:pPr marL="0" indent="0" algn="just">
              <a:lnSpc>
                <a:spcPct val="150000"/>
              </a:lnSpc>
              <a:spcBef>
                <a:spcPct val="0"/>
              </a:spcBef>
              <a:buNone/>
            </a:pPr>
            <a:endParaRPr lang="he-IL" altLang="he-IL" sz="2200" b="1"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15</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800" b="1" kern="0" dirty="0">
                <a:solidFill>
                  <a:srgbClr val="000000"/>
                </a:solidFill>
              </a:rPr>
              <a:t>חישוב הכנסה, הכנסה חייבת ורווחיה של </a:t>
            </a:r>
            <a:r>
              <a:rPr lang="he-IL" altLang="he-IL" sz="2800" b="1" kern="0" dirty="0" err="1">
                <a:solidFill>
                  <a:srgbClr val="000000"/>
                </a:solidFill>
              </a:rPr>
              <a:t>חמי"ז</a:t>
            </a:r>
            <a:endParaRPr lang="he-IL" altLang="he-IL" sz="2800" b="1" kern="0" dirty="0">
              <a:solidFill>
                <a:srgbClr val="000000"/>
              </a:solidFill>
            </a:endParaRPr>
          </a:p>
        </p:txBody>
      </p:sp>
    </p:spTree>
    <p:extLst>
      <p:ext uri="{BB962C8B-B14F-4D97-AF65-F5344CB8AC3E}">
        <p14:creationId xmlns:p14="http://schemas.microsoft.com/office/powerpoint/2010/main" val="2747673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288925" y="793750"/>
            <a:ext cx="8675687" cy="4929187"/>
          </a:xfrm>
        </p:spPr>
        <p:txBody>
          <a:bodyPr/>
          <a:lstStyle/>
          <a:p>
            <a:pPr marL="0" indent="0" algn="just">
              <a:lnSpc>
                <a:spcPct val="150000"/>
              </a:lnSpc>
              <a:spcBef>
                <a:spcPct val="0"/>
              </a:spcBef>
              <a:buNone/>
            </a:pPr>
            <a:r>
              <a:rPr lang="he-IL" altLang="he-IL" sz="2400" dirty="0"/>
              <a:t>ההכנסה, הכנסתה החייבת ורווחיה של </a:t>
            </a:r>
            <a:r>
              <a:rPr lang="he-IL" altLang="he-IL" sz="2400" dirty="0" err="1"/>
              <a:t>חמי"ז</a:t>
            </a:r>
            <a:r>
              <a:rPr lang="he-IL" altLang="he-IL" sz="2400" dirty="0"/>
              <a:t> המגישה דוח במדינה </a:t>
            </a:r>
            <a:r>
              <a:rPr lang="he-IL" altLang="he-IL" sz="2400" u="sng" dirty="0"/>
              <a:t>גומלת</a:t>
            </a:r>
            <a:r>
              <a:rPr lang="he-IL" altLang="he-IL" sz="2400" dirty="0"/>
              <a:t>, </a:t>
            </a:r>
            <a:r>
              <a:rPr lang="he-IL" altLang="he-IL" sz="2400" b="1" dirty="0"/>
              <a:t>יחושבו על פי דיני המס של אותה מדינה. </a:t>
            </a:r>
            <a:r>
              <a:rPr lang="he-IL" altLang="he-IL" sz="2400" dirty="0"/>
              <a:t>לסכומים אלו, יש לבצע את ההתאמות שלהלן:</a:t>
            </a:r>
          </a:p>
          <a:p>
            <a:pPr marL="457200" indent="-457200" algn="just">
              <a:lnSpc>
                <a:spcPct val="150000"/>
              </a:lnSpc>
              <a:spcBef>
                <a:spcPct val="0"/>
              </a:spcBef>
              <a:buAutoNum type="arabicPeriod"/>
            </a:pPr>
            <a:r>
              <a:rPr lang="he-IL" altLang="he-IL" sz="2400" dirty="0"/>
              <a:t>יש להוסיף הכנסות מדיבידנד ורווחי הון (גם אם הם פטורים ממס במדינה גומלת).</a:t>
            </a:r>
          </a:p>
          <a:p>
            <a:pPr marL="457200" indent="-457200" algn="just">
              <a:lnSpc>
                <a:spcPct val="150000"/>
              </a:lnSpc>
              <a:spcBef>
                <a:spcPct val="0"/>
              </a:spcBef>
              <a:buAutoNum type="arabicPeriod"/>
            </a:pPr>
            <a:r>
              <a:rPr lang="he-IL" altLang="he-IL" sz="2400" dirty="0"/>
              <a:t>יש להוסיף סכומים שנוכו במדינה גומלת ואינן מוכרים כהוצאה בהתאם לכללי חשבונאות מקובלים (ריבית ותמלוגים רעיוניים; פחת מעבר לעלות ששולמה בפועל וכו').</a:t>
            </a:r>
          </a:p>
          <a:p>
            <a:pPr marL="0" indent="0" algn="just">
              <a:lnSpc>
                <a:spcPct val="150000"/>
              </a:lnSpc>
              <a:spcBef>
                <a:spcPct val="0"/>
              </a:spcBef>
              <a:buNone/>
            </a:pPr>
            <a:endParaRPr lang="he-IL" altLang="he-IL" sz="2150" dirty="0"/>
          </a:p>
          <a:p>
            <a:pPr marL="457200" indent="-457200" algn="just">
              <a:lnSpc>
                <a:spcPct val="150000"/>
              </a:lnSpc>
              <a:spcBef>
                <a:spcPct val="0"/>
              </a:spcBef>
              <a:buAutoNum type="arabicPeriod"/>
            </a:pPr>
            <a:endParaRPr lang="he-IL" altLang="he-IL" sz="2150"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16</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90292" y="116632"/>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800" b="1" kern="0" dirty="0">
                <a:solidFill>
                  <a:srgbClr val="000000"/>
                </a:solidFill>
              </a:rPr>
              <a:t>חישוב הכנסה, הכנסה חייבת ורווחיה של </a:t>
            </a:r>
            <a:r>
              <a:rPr lang="he-IL" altLang="he-IL" sz="2800" b="1" kern="0" dirty="0" err="1">
                <a:solidFill>
                  <a:srgbClr val="000000"/>
                </a:solidFill>
              </a:rPr>
              <a:t>חמי"ז</a:t>
            </a:r>
            <a:r>
              <a:rPr lang="he-IL" altLang="he-IL" sz="2800" b="1" kern="0" dirty="0">
                <a:solidFill>
                  <a:srgbClr val="000000"/>
                </a:solidFill>
              </a:rPr>
              <a:t> - המשך</a:t>
            </a:r>
          </a:p>
        </p:txBody>
      </p:sp>
    </p:spTree>
    <p:extLst>
      <p:ext uri="{BB962C8B-B14F-4D97-AF65-F5344CB8AC3E}">
        <p14:creationId xmlns:p14="http://schemas.microsoft.com/office/powerpoint/2010/main" val="534907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288926" y="908720"/>
            <a:ext cx="8675687" cy="4929187"/>
          </a:xfrm>
        </p:spPr>
        <p:txBody>
          <a:bodyPr/>
          <a:lstStyle/>
          <a:p>
            <a:pPr marL="0" indent="0" algn="just">
              <a:lnSpc>
                <a:spcPct val="150000"/>
              </a:lnSpc>
              <a:spcBef>
                <a:spcPct val="0"/>
              </a:spcBef>
              <a:buNone/>
            </a:pPr>
            <a:endParaRPr lang="he-IL" sz="2200" dirty="0"/>
          </a:p>
          <a:p>
            <a:pPr marL="0" indent="0" algn="just">
              <a:lnSpc>
                <a:spcPct val="150000"/>
              </a:lnSpc>
              <a:spcBef>
                <a:spcPct val="0"/>
              </a:spcBef>
              <a:buNone/>
            </a:pPr>
            <a:endParaRPr lang="he-IL" sz="2200" dirty="0"/>
          </a:p>
          <a:p>
            <a:pPr marL="0" indent="0" algn="just">
              <a:lnSpc>
                <a:spcPct val="150000"/>
              </a:lnSpc>
              <a:spcBef>
                <a:spcPct val="0"/>
              </a:spcBef>
              <a:buNone/>
            </a:pPr>
            <a:endParaRPr lang="he-IL" sz="2200" dirty="0"/>
          </a:p>
          <a:p>
            <a:pPr marL="0" indent="0" algn="just">
              <a:lnSpc>
                <a:spcPct val="150000"/>
              </a:lnSpc>
              <a:spcBef>
                <a:spcPct val="0"/>
              </a:spcBef>
              <a:buNone/>
            </a:pPr>
            <a:endParaRPr lang="he-IL" sz="2000" dirty="0"/>
          </a:p>
          <a:p>
            <a:pPr marL="0" indent="0" algn="just">
              <a:lnSpc>
                <a:spcPct val="150000"/>
              </a:lnSpc>
              <a:spcBef>
                <a:spcPct val="0"/>
              </a:spcBef>
              <a:buNone/>
            </a:pPr>
            <a:endParaRPr lang="he-IL" sz="600" dirty="0"/>
          </a:p>
          <a:p>
            <a:pPr marL="0" indent="0" algn="just">
              <a:spcBef>
                <a:spcPct val="0"/>
              </a:spcBef>
              <a:buNone/>
            </a:pPr>
            <a:endParaRPr lang="he-IL" sz="1600"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17</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800" b="1" kern="0" dirty="0">
                <a:solidFill>
                  <a:srgbClr val="000000"/>
                </a:solidFill>
              </a:rPr>
              <a:t>סיכום ביניים</a:t>
            </a:r>
          </a:p>
        </p:txBody>
      </p:sp>
      <p:sp>
        <p:nvSpPr>
          <p:cNvPr id="6" name="Rectangle 6">
            <a:extLst>
              <a:ext uri="{FF2B5EF4-FFF2-40B4-BE49-F238E27FC236}">
                <a16:creationId xmlns:a16="http://schemas.microsoft.com/office/drawing/2014/main" id="{E1B10C9D-8897-4631-B229-7157E5269965}"/>
              </a:ext>
            </a:extLst>
          </p:cNvPr>
          <p:cNvSpPr/>
          <p:nvPr/>
        </p:nvSpPr>
        <p:spPr>
          <a:xfrm>
            <a:off x="2195750" y="1019417"/>
            <a:ext cx="5112554" cy="542925"/>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he-IL" sz="2100" b="0" i="0" u="none" strike="noStrike" kern="1200" cap="none" spc="0" normalizeH="0" baseline="0" noProof="0" dirty="0">
                <a:ln>
                  <a:noFill/>
                </a:ln>
                <a:solidFill>
                  <a:srgbClr val="000000"/>
                </a:solidFill>
                <a:effectLst/>
                <a:uLnTx/>
                <a:uFillTx/>
                <a:latin typeface="Arial"/>
                <a:ea typeface="+mn-ea"/>
                <a:cs typeface="Arial"/>
              </a:rPr>
              <a:t>חישוב הכנסה, הכנסה חייבת ורווחיה של </a:t>
            </a:r>
            <a:r>
              <a:rPr kumimoji="0" lang="he-IL" sz="2100" b="0" i="0" u="none" strike="noStrike" kern="1200" cap="none" spc="0" normalizeH="0" baseline="0" noProof="0" dirty="0" err="1">
                <a:ln>
                  <a:noFill/>
                </a:ln>
                <a:solidFill>
                  <a:srgbClr val="000000"/>
                </a:solidFill>
                <a:effectLst/>
                <a:uLnTx/>
                <a:uFillTx/>
                <a:latin typeface="Arial"/>
                <a:ea typeface="+mn-ea"/>
                <a:cs typeface="Arial"/>
              </a:rPr>
              <a:t>חמי"ז</a:t>
            </a:r>
            <a:endParaRPr kumimoji="0" lang="he-IL" sz="2100" b="0" i="0" u="none" strike="noStrike" kern="1200" cap="none" spc="0" normalizeH="0" baseline="0" noProof="0" dirty="0">
              <a:ln>
                <a:noFill/>
              </a:ln>
              <a:solidFill>
                <a:srgbClr val="000000"/>
              </a:solidFill>
              <a:effectLst/>
              <a:uLnTx/>
              <a:uFillTx/>
              <a:latin typeface="Arial"/>
              <a:ea typeface="+mn-ea"/>
              <a:cs typeface="Arial"/>
            </a:endParaRPr>
          </a:p>
        </p:txBody>
      </p:sp>
      <p:sp>
        <p:nvSpPr>
          <p:cNvPr id="8" name="Rectangle 6">
            <a:extLst>
              <a:ext uri="{FF2B5EF4-FFF2-40B4-BE49-F238E27FC236}">
                <a16:creationId xmlns:a16="http://schemas.microsoft.com/office/drawing/2014/main" id="{4CF99CC4-1B4B-447E-BF56-D5B3BAB23067}"/>
              </a:ext>
            </a:extLst>
          </p:cNvPr>
          <p:cNvSpPr/>
          <p:nvPr/>
        </p:nvSpPr>
        <p:spPr>
          <a:xfrm>
            <a:off x="4981283" y="4280975"/>
            <a:ext cx="3340007" cy="1556931"/>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just" defTabSz="914400" rtl="1" eaLnBrk="0" fontAlgn="base" latinLnBrk="0" hangingPunct="0">
              <a:lnSpc>
                <a:spcPct val="100000"/>
              </a:lnSpc>
              <a:spcBef>
                <a:spcPct val="0"/>
              </a:spcBef>
              <a:spcAft>
                <a:spcPct val="0"/>
              </a:spcAft>
              <a:buClrTx/>
              <a:buSzTx/>
              <a:buFontTx/>
              <a:buNone/>
              <a:tabLst/>
              <a:defRPr/>
            </a:pPr>
            <a:r>
              <a:rPr kumimoji="0" lang="he-IL" sz="2100" b="0" i="0" u="none" strike="noStrike" kern="1200" cap="none" spc="0" normalizeH="0" baseline="0" noProof="0" dirty="0">
                <a:ln>
                  <a:noFill/>
                </a:ln>
                <a:solidFill>
                  <a:srgbClr val="000000"/>
                </a:solidFill>
                <a:effectLst/>
                <a:uLnTx/>
                <a:uFillTx/>
                <a:latin typeface="Arial"/>
                <a:ea typeface="+mn-ea"/>
                <a:cs typeface="Arial"/>
              </a:rPr>
              <a:t>על פי דיני המס של אותה מדינה לרבות הוספת הכנסות מריבית, </a:t>
            </a:r>
            <a:r>
              <a:rPr kumimoji="0" lang="he-IL" sz="2100" b="0" i="0" u="none" strike="noStrike" kern="1200" cap="none" spc="0" normalizeH="0" baseline="0" noProof="0" dirty="0" err="1">
                <a:ln>
                  <a:noFill/>
                </a:ln>
                <a:solidFill>
                  <a:srgbClr val="000000"/>
                </a:solidFill>
                <a:effectLst/>
                <a:uLnTx/>
                <a:uFillTx/>
                <a:latin typeface="Arial"/>
                <a:ea typeface="+mn-ea"/>
                <a:cs typeface="Arial"/>
              </a:rPr>
              <a:t>דיב</a:t>
            </a:r>
            <a:r>
              <a:rPr kumimoji="0" lang="he-IL" sz="2100" b="0" i="0" u="none" strike="noStrike" kern="1200" cap="none" spc="0" normalizeH="0" baseline="0" noProof="0" dirty="0">
                <a:ln>
                  <a:noFill/>
                </a:ln>
                <a:solidFill>
                  <a:srgbClr val="000000"/>
                </a:solidFill>
                <a:effectLst/>
                <a:uLnTx/>
                <a:uFillTx/>
                <a:latin typeface="Arial"/>
                <a:ea typeface="+mn-ea"/>
                <a:cs typeface="Arial"/>
              </a:rPr>
              <a:t>' וסכומים שנוכו ואינם מוכרים כהוצאה בחשבונאות.</a:t>
            </a:r>
          </a:p>
        </p:txBody>
      </p:sp>
      <p:sp>
        <p:nvSpPr>
          <p:cNvPr id="10" name="Rectangle 6">
            <a:extLst>
              <a:ext uri="{FF2B5EF4-FFF2-40B4-BE49-F238E27FC236}">
                <a16:creationId xmlns:a16="http://schemas.microsoft.com/office/drawing/2014/main" id="{6D48D996-2F07-4EFD-965F-93832F506322}"/>
              </a:ext>
            </a:extLst>
          </p:cNvPr>
          <p:cNvSpPr/>
          <p:nvPr/>
        </p:nvSpPr>
        <p:spPr>
          <a:xfrm>
            <a:off x="766846" y="4835096"/>
            <a:ext cx="3421794" cy="550159"/>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he-IL" sz="2100" b="0" i="0" u="none" strike="noStrike" kern="1200" cap="none" spc="0" normalizeH="0" baseline="0" noProof="0" dirty="0">
                <a:ln>
                  <a:noFill/>
                </a:ln>
                <a:solidFill>
                  <a:srgbClr val="000000"/>
                </a:solidFill>
                <a:effectLst/>
                <a:uLnTx/>
                <a:uFillTx/>
                <a:latin typeface="Arial"/>
                <a:ea typeface="+mn-ea"/>
                <a:cs typeface="Arial"/>
              </a:rPr>
              <a:t>על פי דיני המס בישראל</a:t>
            </a:r>
          </a:p>
        </p:txBody>
      </p:sp>
      <p:cxnSp>
        <p:nvCxnSpPr>
          <p:cNvPr id="11" name="Straight Arrow Connector 15">
            <a:extLst>
              <a:ext uri="{FF2B5EF4-FFF2-40B4-BE49-F238E27FC236}">
                <a16:creationId xmlns:a16="http://schemas.microsoft.com/office/drawing/2014/main" id="{24D20494-3254-4632-9E57-6E67A61E4E51}"/>
              </a:ext>
            </a:extLst>
          </p:cNvPr>
          <p:cNvCxnSpPr>
            <a:cxnSpLocks/>
          </p:cNvCxnSpPr>
          <p:nvPr/>
        </p:nvCxnSpPr>
        <p:spPr>
          <a:xfrm>
            <a:off x="2339752" y="3512384"/>
            <a:ext cx="0" cy="13227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5">
            <a:extLst>
              <a:ext uri="{FF2B5EF4-FFF2-40B4-BE49-F238E27FC236}">
                <a16:creationId xmlns:a16="http://schemas.microsoft.com/office/drawing/2014/main" id="{25CF9D2B-8766-4854-AEC1-6DC3C29B8E3B}"/>
              </a:ext>
            </a:extLst>
          </p:cNvPr>
          <p:cNvCxnSpPr>
            <a:cxnSpLocks/>
            <a:stCxn id="6" idx="2"/>
            <a:endCxn id="20" idx="0"/>
          </p:cNvCxnSpPr>
          <p:nvPr/>
        </p:nvCxnSpPr>
        <p:spPr>
          <a:xfrm flipH="1">
            <a:off x="2551749" y="1562342"/>
            <a:ext cx="2200278" cy="8754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5">
            <a:extLst>
              <a:ext uri="{FF2B5EF4-FFF2-40B4-BE49-F238E27FC236}">
                <a16:creationId xmlns:a16="http://schemas.microsoft.com/office/drawing/2014/main" id="{7F5556CF-45CF-4B40-A801-0F31413A7468}"/>
              </a:ext>
            </a:extLst>
          </p:cNvPr>
          <p:cNvCxnSpPr>
            <a:cxnSpLocks/>
            <a:stCxn id="6" idx="2"/>
          </p:cNvCxnSpPr>
          <p:nvPr/>
        </p:nvCxnSpPr>
        <p:spPr>
          <a:xfrm>
            <a:off x="4752027" y="1562342"/>
            <a:ext cx="1726797" cy="8050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6">
            <a:extLst>
              <a:ext uri="{FF2B5EF4-FFF2-40B4-BE49-F238E27FC236}">
                <a16:creationId xmlns:a16="http://schemas.microsoft.com/office/drawing/2014/main" id="{3D0C9AEF-7453-471C-B528-36B5C1FDDF17}"/>
              </a:ext>
            </a:extLst>
          </p:cNvPr>
          <p:cNvSpPr/>
          <p:nvPr/>
        </p:nvSpPr>
        <p:spPr>
          <a:xfrm>
            <a:off x="840852" y="2437785"/>
            <a:ext cx="3421794" cy="1074599"/>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just" defTabSz="914400" rtl="1" eaLnBrk="0" fontAlgn="base" latinLnBrk="0" hangingPunct="0">
              <a:lnSpc>
                <a:spcPct val="100000"/>
              </a:lnSpc>
              <a:spcBef>
                <a:spcPct val="0"/>
              </a:spcBef>
              <a:spcAft>
                <a:spcPct val="0"/>
              </a:spcAft>
              <a:buClrTx/>
              <a:buSzTx/>
              <a:buFontTx/>
              <a:buNone/>
              <a:tabLst/>
              <a:defRPr/>
            </a:pPr>
            <a:r>
              <a:rPr kumimoji="0" lang="he-IL" sz="2100" b="0" i="0" u="none" strike="noStrike" kern="1200" cap="none" spc="0" normalizeH="0" baseline="0" noProof="0" dirty="0" err="1">
                <a:ln>
                  <a:noFill/>
                </a:ln>
                <a:solidFill>
                  <a:srgbClr val="000000"/>
                </a:solidFill>
                <a:effectLst/>
                <a:uLnTx/>
                <a:uFillTx/>
                <a:latin typeface="Arial"/>
                <a:ea typeface="+mn-ea"/>
                <a:cs typeface="Arial"/>
              </a:rPr>
              <a:t>חמי"ז</a:t>
            </a:r>
            <a:r>
              <a:rPr kumimoji="0" lang="he-IL" sz="2100" b="0" i="0" u="none" strike="noStrike" kern="1200" cap="none" spc="0" normalizeH="0" baseline="0" noProof="0" dirty="0">
                <a:ln>
                  <a:noFill/>
                </a:ln>
                <a:solidFill>
                  <a:srgbClr val="000000"/>
                </a:solidFill>
                <a:effectLst/>
                <a:uLnTx/>
                <a:uFillTx/>
                <a:latin typeface="Arial"/>
                <a:ea typeface="+mn-ea"/>
                <a:cs typeface="Arial"/>
              </a:rPr>
              <a:t> תושבת מדינה שאינה גומלת או </a:t>
            </a:r>
            <a:r>
              <a:rPr kumimoji="0" lang="he-IL" sz="2100" b="0" i="0" u="none" strike="noStrike" kern="1200" cap="none" spc="0" normalizeH="0" baseline="0" noProof="0" dirty="0" err="1">
                <a:ln>
                  <a:noFill/>
                </a:ln>
                <a:solidFill>
                  <a:srgbClr val="000000"/>
                </a:solidFill>
                <a:effectLst/>
                <a:uLnTx/>
                <a:uFillTx/>
                <a:latin typeface="Arial"/>
                <a:ea typeface="+mn-ea"/>
                <a:cs typeface="Arial"/>
              </a:rPr>
              <a:t>חמי"ז</a:t>
            </a:r>
            <a:r>
              <a:rPr kumimoji="0" lang="he-IL" sz="2100" b="0" i="0" u="none" strike="noStrike" kern="1200" cap="none" spc="0" normalizeH="0" baseline="0" noProof="0" dirty="0">
                <a:ln>
                  <a:noFill/>
                </a:ln>
                <a:solidFill>
                  <a:srgbClr val="000000"/>
                </a:solidFill>
                <a:effectLst/>
                <a:uLnTx/>
                <a:uFillTx/>
                <a:latin typeface="Arial"/>
                <a:ea typeface="+mn-ea"/>
                <a:cs typeface="Arial"/>
              </a:rPr>
              <a:t> תושבת מדינה גומלת שאינה מגישה דוחות</a:t>
            </a:r>
          </a:p>
        </p:txBody>
      </p:sp>
      <p:cxnSp>
        <p:nvCxnSpPr>
          <p:cNvPr id="22" name="Straight Arrow Connector 15">
            <a:extLst>
              <a:ext uri="{FF2B5EF4-FFF2-40B4-BE49-F238E27FC236}">
                <a16:creationId xmlns:a16="http://schemas.microsoft.com/office/drawing/2014/main" id="{E976E3B5-E3A2-430C-B049-5BF3C4378472}"/>
              </a:ext>
            </a:extLst>
          </p:cNvPr>
          <p:cNvCxnSpPr>
            <a:cxnSpLocks/>
          </p:cNvCxnSpPr>
          <p:nvPr/>
        </p:nvCxnSpPr>
        <p:spPr>
          <a:xfrm>
            <a:off x="6478824" y="3482357"/>
            <a:ext cx="0" cy="7986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6">
            <a:extLst>
              <a:ext uri="{FF2B5EF4-FFF2-40B4-BE49-F238E27FC236}">
                <a16:creationId xmlns:a16="http://schemas.microsoft.com/office/drawing/2014/main" id="{88A35567-0FBD-46C9-97B0-A2530DF11FAA}"/>
              </a:ext>
            </a:extLst>
          </p:cNvPr>
          <p:cNvSpPr/>
          <p:nvPr/>
        </p:nvSpPr>
        <p:spPr>
          <a:xfrm>
            <a:off x="4828678" y="2437785"/>
            <a:ext cx="3421794" cy="1074599"/>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just" defTabSz="914400" rtl="1" eaLnBrk="0" fontAlgn="base" latinLnBrk="0" hangingPunct="0">
              <a:lnSpc>
                <a:spcPct val="100000"/>
              </a:lnSpc>
              <a:spcBef>
                <a:spcPct val="0"/>
              </a:spcBef>
              <a:spcAft>
                <a:spcPct val="0"/>
              </a:spcAft>
              <a:buClrTx/>
              <a:buSzTx/>
              <a:buFontTx/>
              <a:buNone/>
              <a:tabLst/>
              <a:defRPr/>
            </a:pPr>
            <a:r>
              <a:rPr kumimoji="0" lang="he-IL" sz="2100" b="0" i="0" u="none" strike="noStrike" kern="1200" cap="none" spc="0" normalizeH="0" baseline="0" noProof="0" dirty="0" err="1">
                <a:ln>
                  <a:noFill/>
                </a:ln>
                <a:solidFill>
                  <a:srgbClr val="000000"/>
                </a:solidFill>
                <a:effectLst/>
                <a:uLnTx/>
                <a:uFillTx/>
                <a:latin typeface="Arial"/>
                <a:ea typeface="+mn-ea"/>
                <a:cs typeface="Arial"/>
              </a:rPr>
              <a:t>חמי"ז</a:t>
            </a:r>
            <a:r>
              <a:rPr kumimoji="0" lang="he-IL" sz="2100" b="0" i="0" u="none" strike="noStrike" kern="1200" cap="none" spc="0" normalizeH="0" baseline="0" noProof="0" dirty="0">
                <a:ln>
                  <a:noFill/>
                </a:ln>
                <a:solidFill>
                  <a:srgbClr val="000000"/>
                </a:solidFill>
                <a:effectLst/>
                <a:uLnTx/>
                <a:uFillTx/>
                <a:latin typeface="Arial"/>
                <a:ea typeface="+mn-ea"/>
                <a:cs typeface="Arial"/>
              </a:rPr>
              <a:t> תושבת מדינה גומלת המגישה דוחות במדינה כאמור</a:t>
            </a:r>
          </a:p>
        </p:txBody>
      </p:sp>
    </p:spTree>
    <p:extLst>
      <p:ext uri="{BB962C8B-B14F-4D97-AF65-F5344CB8AC3E}">
        <p14:creationId xmlns:p14="http://schemas.microsoft.com/office/powerpoint/2010/main" val="2272476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18</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1496477" y="1590067"/>
            <a:ext cx="6151043" cy="24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lnSpc>
                <a:spcPct val="150000"/>
              </a:lnSpc>
            </a:pPr>
            <a:r>
              <a:rPr lang="he-IL" altLang="he-IL" sz="5400" b="1" dirty="0"/>
              <a:t>מודל מיסוי הכנסות</a:t>
            </a:r>
          </a:p>
          <a:p>
            <a:pPr algn="ctr">
              <a:lnSpc>
                <a:spcPct val="150000"/>
              </a:lnSpc>
            </a:pPr>
            <a:r>
              <a:rPr lang="he-IL" altLang="he-IL" sz="5400" b="1" dirty="0"/>
              <a:t>מחברת משלח יד זרה</a:t>
            </a:r>
          </a:p>
        </p:txBody>
      </p:sp>
    </p:spTree>
    <p:extLst>
      <p:ext uri="{BB962C8B-B14F-4D97-AF65-F5344CB8AC3E}">
        <p14:creationId xmlns:p14="http://schemas.microsoft.com/office/powerpoint/2010/main" val="1929184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90292" y="898958"/>
            <a:ext cx="8675687" cy="4929187"/>
          </a:xfrm>
        </p:spPr>
        <p:txBody>
          <a:bodyPr/>
          <a:lstStyle/>
          <a:p>
            <a:pPr marL="0" indent="0" algn="just">
              <a:lnSpc>
                <a:spcPct val="150000"/>
              </a:lnSpc>
              <a:spcBef>
                <a:spcPct val="0"/>
              </a:spcBef>
              <a:buNone/>
            </a:pPr>
            <a:r>
              <a:rPr lang="he-IL" altLang="he-IL" sz="2400" dirty="0"/>
              <a:t>החידוש העיקרי בתיקון 198 אשר נכנס לתוקפו ביום 1.1.2014, הינו יצירת מנגנון המפצל את מיסוי בעלי מניות </a:t>
            </a:r>
            <a:r>
              <a:rPr lang="he-IL" altLang="he-IL" sz="2400" dirty="0" err="1"/>
              <a:t>בחמי"ז</a:t>
            </a:r>
            <a:r>
              <a:rPr lang="he-IL" altLang="he-IL" sz="2400" dirty="0"/>
              <a:t> </a:t>
            </a:r>
            <a:r>
              <a:rPr lang="he-IL" altLang="he-IL" sz="2400" b="1" u="sng" dirty="0"/>
              <a:t>לשני אירועי מס</a:t>
            </a:r>
            <a:r>
              <a:rPr lang="he-IL" altLang="he-IL" sz="2400" dirty="0"/>
              <a:t>:</a:t>
            </a:r>
          </a:p>
          <a:p>
            <a:pPr marL="514350" indent="-514350" algn="just">
              <a:lnSpc>
                <a:spcPct val="150000"/>
              </a:lnSpc>
              <a:spcBef>
                <a:spcPct val="0"/>
              </a:spcBef>
              <a:buAutoNum type="arabicPeriod"/>
            </a:pPr>
            <a:r>
              <a:rPr lang="he-IL" altLang="he-IL" sz="2400" dirty="0"/>
              <a:t>מיסוי הכנסות </a:t>
            </a:r>
            <a:r>
              <a:rPr lang="he-IL" altLang="he-IL" sz="2400" b="1" dirty="0"/>
              <a:t>"מדיבידנד רעיוני" </a:t>
            </a:r>
            <a:r>
              <a:rPr lang="he-IL" altLang="he-IL" sz="2400" dirty="0"/>
              <a:t>- אשר </a:t>
            </a:r>
            <a:r>
              <a:rPr lang="he-IL" altLang="he-IL" sz="2400" dirty="0" err="1"/>
              <a:t>ימוסה</a:t>
            </a:r>
            <a:r>
              <a:rPr lang="he-IL" altLang="he-IL" sz="2400" dirty="0"/>
              <a:t> בשיעור מס חברות.</a:t>
            </a:r>
          </a:p>
          <a:p>
            <a:pPr marL="514350" indent="-514350" algn="just">
              <a:lnSpc>
                <a:spcPct val="150000"/>
              </a:lnSpc>
              <a:spcBef>
                <a:spcPct val="0"/>
              </a:spcBef>
              <a:buAutoNum type="arabicPeriod"/>
            </a:pPr>
            <a:r>
              <a:rPr lang="he-IL" altLang="he-IL" sz="2400" dirty="0"/>
              <a:t>מיסוי </a:t>
            </a:r>
            <a:r>
              <a:rPr lang="he-IL" altLang="he-IL" sz="2400" b="1" dirty="0"/>
              <a:t>דיבידנד בפועל </a:t>
            </a:r>
            <a:r>
              <a:rPr lang="he-IL" altLang="he-IL" sz="2400" dirty="0"/>
              <a:t>בעת חלוקת רווחי </a:t>
            </a:r>
            <a:r>
              <a:rPr lang="he-IL" altLang="he-IL" sz="2400" dirty="0" err="1"/>
              <a:t>החמי"ז</a:t>
            </a:r>
            <a:r>
              <a:rPr lang="he-IL" altLang="he-IL" sz="2400" dirty="0"/>
              <a:t> לבעל המניות - אשר </a:t>
            </a:r>
            <a:r>
              <a:rPr lang="he-IL" altLang="he-IL" sz="2400" dirty="0" err="1"/>
              <a:t>ימוסה</a:t>
            </a:r>
            <a:r>
              <a:rPr lang="he-IL" altLang="he-IL" sz="2400" dirty="0"/>
              <a:t> בהתאם לשיעור המס הרגיל החל על דיבידנד (25%/30%).</a:t>
            </a:r>
          </a:p>
          <a:p>
            <a:pPr marL="0" indent="0" algn="just">
              <a:lnSpc>
                <a:spcPct val="150000"/>
              </a:lnSpc>
              <a:spcBef>
                <a:spcPct val="0"/>
              </a:spcBef>
              <a:buNone/>
            </a:pPr>
            <a:endParaRPr lang="he-IL" altLang="he-IL" sz="1000" dirty="0"/>
          </a:p>
          <a:p>
            <a:pPr marL="0" indent="0" algn="just">
              <a:lnSpc>
                <a:spcPct val="150000"/>
              </a:lnSpc>
              <a:spcBef>
                <a:spcPct val="0"/>
              </a:spcBef>
              <a:buNone/>
            </a:pPr>
            <a:r>
              <a:rPr lang="he-IL" altLang="he-IL" sz="2400" dirty="0"/>
              <a:t>כפי שיובא להלן, ישנה הבחנה בין בעל מניות שהוא בעל שליטה (מחזיק 10% ומעלה מאמצעי השליטה) לבין בעל מניות שאינו בעל שליטה.</a:t>
            </a:r>
          </a:p>
          <a:p>
            <a:pPr marL="0" indent="0" algn="just">
              <a:lnSpc>
                <a:spcPct val="150000"/>
              </a:lnSpc>
              <a:spcBef>
                <a:spcPct val="0"/>
              </a:spcBef>
              <a:buNone/>
            </a:pPr>
            <a:endParaRPr lang="he-IL" altLang="he-IL" sz="2400" b="1" dirty="0"/>
          </a:p>
          <a:p>
            <a:pPr marL="457200" indent="-457200" algn="just">
              <a:lnSpc>
                <a:spcPct val="150000"/>
              </a:lnSpc>
              <a:spcBef>
                <a:spcPct val="0"/>
              </a:spcBef>
              <a:buAutoNum type="arabicPeriod"/>
            </a:pPr>
            <a:endParaRPr lang="he-IL" altLang="he-IL" sz="2400" b="1" dirty="0"/>
          </a:p>
          <a:p>
            <a:pPr marL="457200" indent="-457200" algn="just">
              <a:lnSpc>
                <a:spcPct val="150000"/>
              </a:lnSpc>
              <a:spcBef>
                <a:spcPct val="0"/>
              </a:spcBef>
              <a:buAutoNum type="arabicPeriod"/>
            </a:pPr>
            <a:endParaRPr lang="he-IL" altLang="he-IL" sz="2400" dirty="0"/>
          </a:p>
          <a:p>
            <a:pPr marL="0" indent="0" algn="just">
              <a:lnSpc>
                <a:spcPct val="150000"/>
              </a:lnSpc>
              <a:spcBef>
                <a:spcPct val="0"/>
              </a:spcBef>
              <a:buNone/>
            </a:pPr>
            <a:endParaRPr lang="he-IL" altLang="he-IL" sz="24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19</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90292" y="116632"/>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800" b="1" kern="0" dirty="0">
                <a:solidFill>
                  <a:srgbClr val="000000"/>
                </a:solidFill>
              </a:rPr>
              <a:t>מודל מיסוי הכנסות </a:t>
            </a:r>
            <a:r>
              <a:rPr lang="he-IL" altLang="he-IL" sz="2800" b="1" kern="0" dirty="0" err="1">
                <a:solidFill>
                  <a:srgbClr val="000000"/>
                </a:solidFill>
              </a:rPr>
              <a:t>מחמי"ז</a:t>
            </a:r>
            <a:endParaRPr lang="he-IL" altLang="he-IL" sz="2800" b="1" kern="0" dirty="0">
              <a:solidFill>
                <a:srgbClr val="000000"/>
              </a:solidFill>
            </a:endParaRPr>
          </a:p>
        </p:txBody>
      </p:sp>
    </p:spTree>
    <p:extLst>
      <p:ext uri="{BB962C8B-B14F-4D97-AF65-F5344CB8AC3E}">
        <p14:creationId xmlns:p14="http://schemas.microsoft.com/office/powerpoint/2010/main" val="1381926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4C753DC-12D8-46AD-A5DF-ADE30615E9CB}"/>
              </a:ext>
            </a:extLst>
          </p:cNvPr>
          <p:cNvSpPr>
            <a:spLocks noGrp="1" noChangeArrowheads="1"/>
          </p:cNvSpPr>
          <p:nvPr>
            <p:ph type="title"/>
          </p:nvPr>
        </p:nvSpPr>
        <p:spPr>
          <a:xfrm>
            <a:off x="179388" y="-26988"/>
            <a:ext cx="8785225" cy="763588"/>
          </a:xfrm>
        </p:spPr>
        <p:txBody>
          <a:bodyPr/>
          <a:lstStyle/>
          <a:p>
            <a:r>
              <a:rPr lang="he-IL" altLang="he-IL" sz="3600" b="1"/>
              <a:t>נושאי ההרצאה</a:t>
            </a:r>
          </a:p>
        </p:txBody>
      </p:sp>
      <p:sp>
        <p:nvSpPr>
          <p:cNvPr id="12291" name="Content Placeholder 2">
            <a:extLst>
              <a:ext uri="{FF2B5EF4-FFF2-40B4-BE49-F238E27FC236}">
                <a16:creationId xmlns:a16="http://schemas.microsoft.com/office/drawing/2014/main" id="{13C95955-06C3-4431-905E-0B06DF042B9C}"/>
              </a:ext>
            </a:extLst>
          </p:cNvPr>
          <p:cNvSpPr>
            <a:spLocks noGrp="1" noChangeArrowheads="1"/>
          </p:cNvSpPr>
          <p:nvPr>
            <p:ph idx="1"/>
          </p:nvPr>
        </p:nvSpPr>
        <p:spPr>
          <a:xfrm>
            <a:off x="611560" y="805656"/>
            <a:ext cx="8229600" cy="4927600"/>
          </a:xfrm>
        </p:spPr>
        <p:txBody>
          <a:bodyPr/>
          <a:lstStyle/>
          <a:p>
            <a:pPr marL="514350" indent="-514350" algn="just">
              <a:lnSpc>
                <a:spcPct val="150000"/>
              </a:lnSpc>
              <a:spcBef>
                <a:spcPct val="0"/>
              </a:spcBef>
              <a:buFont typeface="+mj-lt"/>
              <a:buAutoNum type="arabicPeriod"/>
            </a:pPr>
            <a:r>
              <a:rPr lang="he-IL" altLang="he-IL" dirty="0"/>
              <a:t>חברת משלח יד זרה - סעיף 75ב1 לפקודה. </a:t>
            </a:r>
          </a:p>
          <a:p>
            <a:pPr algn="just">
              <a:lnSpc>
                <a:spcPct val="150000"/>
              </a:lnSpc>
              <a:spcBef>
                <a:spcPct val="0"/>
              </a:spcBef>
            </a:pPr>
            <a:r>
              <a:rPr lang="he-IL" altLang="he-IL" sz="2200" dirty="0"/>
              <a:t>רקע כללי.</a:t>
            </a:r>
          </a:p>
          <a:p>
            <a:pPr algn="just">
              <a:lnSpc>
                <a:spcPct val="150000"/>
              </a:lnSpc>
              <a:spcBef>
                <a:spcPct val="0"/>
              </a:spcBef>
            </a:pPr>
            <a:r>
              <a:rPr lang="he-IL" altLang="he-IL" sz="2200" dirty="0"/>
              <a:t>הגדרת חברת משלח יד זרה.</a:t>
            </a:r>
          </a:p>
          <a:p>
            <a:pPr algn="just">
              <a:lnSpc>
                <a:spcPct val="150000"/>
              </a:lnSpc>
              <a:spcBef>
                <a:spcPct val="0"/>
              </a:spcBef>
            </a:pPr>
            <a:r>
              <a:rPr lang="he-IL" altLang="he-IL" sz="2200" dirty="0"/>
              <a:t>חישוב ההכנסה החייבת והרווחים של חברת משלח יד זרה ממשלח יד מיוחד.</a:t>
            </a:r>
          </a:p>
          <a:p>
            <a:pPr algn="just">
              <a:lnSpc>
                <a:spcPct val="150000"/>
              </a:lnSpc>
              <a:spcBef>
                <a:spcPct val="0"/>
              </a:spcBef>
            </a:pPr>
            <a:r>
              <a:rPr lang="he-IL" altLang="he-IL" sz="2200" dirty="0"/>
              <a:t>מודל מיסוי הכנסות מחברת משלח יד זרה.</a:t>
            </a:r>
          </a:p>
          <a:p>
            <a:pPr algn="just">
              <a:lnSpc>
                <a:spcPct val="150000"/>
              </a:lnSpc>
              <a:spcBef>
                <a:spcPct val="0"/>
              </a:spcBef>
            </a:pPr>
            <a:r>
              <a:rPr lang="he-IL" altLang="he-IL" sz="2200" dirty="0"/>
              <a:t>דוגמא – מיסוי הכנסות </a:t>
            </a:r>
            <a:r>
              <a:rPr lang="he-IL" altLang="he-IL" sz="2200" dirty="0" err="1"/>
              <a:t>מחמי"ז</a:t>
            </a:r>
            <a:r>
              <a:rPr lang="he-IL" altLang="he-IL" sz="2200" dirty="0"/>
              <a:t>.</a:t>
            </a:r>
          </a:p>
        </p:txBody>
      </p:sp>
      <p:sp>
        <p:nvSpPr>
          <p:cNvPr id="12292" name="Slide Number Placeholder 3">
            <a:extLst>
              <a:ext uri="{FF2B5EF4-FFF2-40B4-BE49-F238E27FC236}">
                <a16:creationId xmlns:a16="http://schemas.microsoft.com/office/drawing/2014/main" id="{49DF766C-8029-4D15-B814-2E9322310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34CE0137-C998-4CBE-A0F8-FEC9A5A3C5ED}" type="slidenum">
              <a:rPr lang="he-IL" altLang="he-IL" sz="1400" smtClean="0"/>
              <a:pPr algn="l">
                <a:spcBef>
                  <a:spcPct val="0"/>
                </a:spcBef>
                <a:buFontTx/>
                <a:buNone/>
              </a:pPr>
              <a:t>2</a:t>
            </a:fld>
            <a:endParaRPr lang="en-US" altLang="he-IL"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214843" y="764704"/>
            <a:ext cx="8675687" cy="4929187"/>
          </a:xfrm>
        </p:spPr>
        <p:txBody>
          <a:bodyPr/>
          <a:lstStyle/>
          <a:p>
            <a:pPr marL="0" indent="0" algn="just">
              <a:lnSpc>
                <a:spcPct val="150000"/>
              </a:lnSpc>
              <a:spcBef>
                <a:spcPct val="0"/>
              </a:spcBef>
              <a:buNone/>
            </a:pPr>
            <a:r>
              <a:rPr lang="he-IL" altLang="he-IL" sz="2400" b="1" u="sng" dirty="0"/>
              <a:t>אירוע מס ראשון - מיסוי הכנסות מדיבידנד רעיוני</a:t>
            </a:r>
            <a:r>
              <a:rPr lang="he-IL" altLang="he-IL" sz="2400" dirty="0"/>
              <a:t>:</a:t>
            </a:r>
            <a:r>
              <a:rPr lang="he-IL" altLang="he-IL" sz="2400" b="1" dirty="0"/>
              <a:t> </a:t>
            </a:r>
          </a:p>
          <a:p>
            <a:pPr marL="0" indent="0" algn="just">
              <a:lnSpc>
                <a:spcPct val="150000"/>
              </a:lnSpc>
              <a:spcBef>
                <a:spcPct val="0"/>
              </a:spcBef>
              <a:buNone/>
            </a:pPr>
            <a:r>
              <a:rPr lang="he-IL" sz="2000" i="1" dirty="0"/>
              <a:t>"בעל מניות תושב ישראל שהוא </a:t>
            </a:r>
            <a:r>
              <a:rPr lang="he-IL" sz="2000" i="1" u="sng" dirty="0"/>
              <a:t>בעל שליטה</a:t>
            </a:r>
            <a:r>
              <a:rPr lang="he-IL" sz="2000" i="1" dirty="0"/>
              <a:t> בחברת משלח יד זרה שיש לה רווחים שהופקו או נצמחו </a:t>
            </a:r>
            <a:r>
              <a:rPr lang="he-IL" sz="2000" i="1" u="sng" dirty="0"/>
              <a:t>ממשלח יד מיוחד</a:t>
            </a:r>
            <a:r>
              <a:rPr lang="he-IL" sz="2000" i="1" dirty="0"/>
              <a:t>, יראו אותו כאילו קיבל כדיבידנד את </a:t>
            </a:r>
            <a:r>
              <a:rPr lang="he-IL" sz="2000" i="1" u="sng" dirty="0"/>
              <a:t>חלקו היחסי באותם רווחים</a:t>
            </a:r>
            <a:r>
              <a:rPr lang="he-IL" sz="2000" i="1" dirty="0"/>
              <a:t>, ויחול עליו שיעור המס הקובע בסעיף 126(א)".</a:t>
            </a:r>
            <a:endParaRPr lang="he-IL" altLang="he-IL" sz="2000" i="1" dirty="0"/>
          </a:p>
          <a:p>
            <a:pPr marL="0" indent="0" algn="just">
              <a:lnSpc>
                <a:spcPct val="150000"/>
              </a:lnSpc>
              <a:spcBef>
                <a:spcPct val="0"/>
              </a:spcBef>
              <a:spcAft>
                <a:spcPts val="600"/>
              </a:spcAft>
              <a:buNone/>
            </a:pPr>
            <a:endParaRPr lang="he-IL" sz="2100" dirty="0"/>
          </a:p>
          <a:p>
            <a:pPr marL="0" indent="0" algn="just">
              <a:lnSpc>
                <a:spcPct val="150000"/>
              </a:lnSpc>
              <a:spcBef>
                <a:spcPct val="0"/>
              </a:spcBef>
              <a:spcAft>
                <a:spcPts val="600"/>
              </a:spcAft>
              <a:buNone/>
            </a:pPr>
            <a:r>
              <a:rPr lang="he-IL" sz="2100" dirty="0"/>
              <a:t>חישוב גובה ההכנסה החייבת של בעל השליטה מדיבידנד רעיוני יחושב להלן:</a:t>
            </a:r>
          </a:p>
          <a:p>
            <a:pPr marL="0" indent="0" algn="just">
              <a:lnSpc>
                <a:spcPct val="150000"/>
              </a:lnSpc>
              <a:spcBef>
                <a:spcPct val="0"/>
              </a:spcBef>
              <a:spcAft>
                <a:spcPts val="600"/>
              </a:spcAft>
              <a:buNone/>
            </a:pPr>
            <a:endParaRPr lang="he-IL" sz="2100" dirty="0"/>
          </a:p>
          <a:p>
            <a:pPr marL="0" indent="0">
              <a:lnSpc>
                <a:spcPct val="150000"/>
              </a:lnSpc>
              <a:spcBef>
                <a:spcPct val="0"/>
              </a:spcBef>
              <a:spcAft>
                <a:spcPts val="600"/>
              </a:spcAft>
              <a:buNone/>
            </a:pPr>
            <a:endParaRPr lang="he-IL" altLang="he-IL" sz="2100" b="1" dirty="0"/>
          </a:p>
          <a:p>
            <a:pPr marL="0" indent="0" algn="just">
              <a:lnSpc>
                <a:spcPct val="150000"/>
              </a:lnSpc>
              <a:spcBef>
                <a:spcPct val="0"/>
              </a:spcBef>
              <a:buNone/>
            </a:pPr>
            <a:endParaRPr lang="he-IL" altLang="he-IL" sz="2000" dirty="0"/>
          </a:p>
          <a:p>
            <a:pPr marL="0" indent="0" algn="just">
              <a:lnSpc>
                <a:spcPct val="150000"/>
              </a:lnSpc>
              <a:spcBef>
                <a:spcPct val="0"/>
              </a:spcBef>
              <a:buNone/>
            </a:pPr>
            <a:endParaRPr lang="he-IL" altLang="he-IL" sz="2000" dirty="0"/>
          </a:p>
          <a:p>
            <a:pPr marL="457200" indent="-457200" algn="just">
              <a:lnSpc>
                <a:spcPct val="150000"/>
              </a:lnSpc>
              <a:spcBef>
                <a:spcPct val="0"/>
              </a:spcBef>
              <a:buAutoNum type="arabicPeriod"/>
            </a:pPr>
            <a:endParaRPr lang="he-IL" altLang="he-IL" sz="2400" b="1" dirty="0"/>
          </a:p>
          <a:p>
            <a:pPr marL="0" indent="0">
              <a:lnSpc>
                <a:spcPct val="150000"/>
              </a:lnSpc>
              <a:spcBef>
                <a:spcPct val="0"/>
              </a:spcBef>
              <a:buNone/>
            </a:pPr>
            <a:endParaRPr lang="he-IL" altLang="he-IL" sz="2100" b="1" dirty="0"/>
          </a:p>
          <a:p>
            <a:pPr marL="0" indent="0">
              <a:lnSpc>
                <a:spcPct val="150000"/>
              </a:lnSpc>
              <a:spcBef>
                <a:spcPct val="0"/>
              </a:spcBef>
              <a:buNone/>
            </a:pPr>
            <a:endParaRPr lang="he-IL" altLang="he-IL" sz="2100" b="1" dirty="0"/>
          </a:p>
          <a:p>
            <a:pPr marL="0" indent="0" algn="just">
              <a:lnSpc>
                <a:spcPct val="150000"/>
              </a:lnSpc>
              <a:spcBef>
                <a:spcPct val="0"/>
              </a:spcBef>
              <a:buNone/>
            </a:pPr>
            <a:endParaRPr lang="he-IL" altLang="he-IL" sz="2400" dirty="0"/>
          </a:p>
          <a:p>
            <a:pPr marL="0" indent="0" algn="just">
              <a:lnSpc>
                <a:spcPct val="150000"/>
              </a:lnSpc>
              <a:spcBef>
                <a:spcPct val="0"/>
              </a:spcBef>
              <a:buNone/>
            </a:pPr>
            <a:endParaRPr lang="he-IL" altLang="he-IL" sz="2600" b="1" dirty="0"/>
          </a:p>
          <a:p>
            <a:pPr marL="457200" indent="-457200" algn="just">
              <a:lnSpc>
                <a:spcPct val="150000"/>
              </a:lnSpc>
              <a:spcBef>
                <a:spcPct val="0"/>
              </a:spcBef>
              <a:buAutoNum type="arabicPeriod"/>
            </a:pPr>
            <a:endParaRPr lang="he-IL" altLang="he-IL" sz="2600" b="1"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20</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90292" y="116632"/>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800" b="1" kern="0" dirty="0">
                <a:solidFill>
                  <a:srgbClr val="000000"/>
                </a:solidFill>
              </a:rPr>
              <a:t>מיסוי בעל מניות תושב ישראל שהוא בעל שליטה</a:t>
            </a:r>
          </a:p>
        </p:txBody>
      </p:sp>
      <p:sp>
        <p:nvSpPr>
          <p:cNvPr id="6" name="Rectangle 6">
            <a:extLst>
              <a:ext uri="{FF2B5EF4-FFF2-40B4-BE49-F238E27FC236}">
                <a16:creationId xmlns:a16="http://schemas.microsoft.com/office/drawing/2014/main" id="{E4C593E5-4F55-4500-97E1-463418B322ED}"/>
              </a:ext>
            </a:extLst>
          </p:cNvPr>
          <p:cNvSpPr/>
          <p:nvPr/>
        </p:nvSpPr>
        <p:spPr>
          <a:xfrm>
            <a:off x="468313" y="3789040"/>
            <a:ext cx="8280150" cy="991791"/>
          </a:xfrm>
          <a:prstGeom prst="rect">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r>
              <a:rPr kumimoji="0" lang="he-IL" sz="2000" b="0" i="0" u="none" strike="noStrike" kern="1200" cap="none" spc="0" normalizeH="0" baseline="0" noProof="0" dirty="0">
                <a:ln>
                  <a:noFill/>
                </a:ln>
                <a:solidFill>
                  <a:srgbClr val="000000"/>
                </a:solidFill>
                <a:effectLst/>
                <a:uLnTx/>
                <a:uFillTx/>
                <a:latin typeface="Arial"/>
                <a:ea typeface="+mn-ea"/>
                <a:cs typeface="Arial"/>
              </a:rPr>
              <a:t>רווחיה של </a:t>
            </a:r>
            <a:r>
              <a:rPr kumimoji="0" lang="he-IL" sz="2000" b="0" i="0" u="none" strike="noStrike" kern="1200" cap="none" spc="0" normalizeH="0" baseline="0" noProof="0" dirty="0" err="1">
                <a:ln>
                  <a:noFill/>
                </a:ln>
                <a:solidFill>
                  <a:srgbClr val="000000"/>
                </a:solidFill>
                <a:effectLst/>
                <a:uLnTx/>
                <a:uFillTx/>
                <a:latin typeface="Arial"/>
                <a:ea typeface="+mn-ea"/>
                <a:cs typeface="Arial"/>
              </a:rPr>
              <a:t>החמי</a:t>
            </a:r>
            <a:r>
              <a:rPr kumimoji="0" lang="he-IL" sz="2000" b="0" i="0" u="none" strike="noStrike" kern="1200" cap="none" spc="0" normalizeH="0" baseline="0" noProof="0" dirty="0">
                <a:ln>
                  <a:noFill/>
                </a:ln>
                <a:solidFill>
                  <a:srgbClr val="000000"/>
                </a:solidFill>
                <a:effectLst/>
                <a:uLnTx/>
                <a:uFillTx/>
                <a:latin typeface="Arial"/>
                <a:ea typeface="+mn-ea"/>
                <a:cs typeface="Arial"/>
              </a:rPr>
              <a:t>"</a:t>
            </a:r>
            <a:r>
              <a:rPr lang="he-IL" sz="2000" dirty="0">
                <a:solidFill>
                  <a:srgbClr val="000000"/>
                </a:solidFill>
                <a:latin typeface="Arial"/>
                <a:cs typeface="Arial"/>
              </a:rPr>
              <a:t>ז ממשלח יד מיוחד </a:t>
            </a:r>
            <a:r>
              <a:rPr lang="he-IL" sz="2000" u="sng" dirty="0">
                <a:solidFill>
                  <a:srgbClr val="000000"/>
                </a:solidFill>
                <a:latin typeface="Arial"/>
                <a:cs typeface="Arial"/>
              </a:rPr>
              <a:t>בתום</a:t>
            </a:r>
            <a:r>
              <a:rPr lang="he-IL" sz="2000" dirty="0">
                <a:solidFill>
                  <a:srgbClr val="000000"/>
                </a:solidFill>
                <a:latin typeface="Arial"/>
                <a:cs typeface="Arial"/>
              </a:rPr>
              <a:t> שנת המס</a:t>
            </a:r>
          </a:p>
          <a:p>
            <a:pPr algn="ctr" rtl="1">
              <a:defRPr/>
            </a:pPr>
            <a:r>
              <a:rPr lang="he-IL" sz="2000" b="1" dirty="0">
                <a:solidFill>
                  <a:srgbClr val="000000"/>
                </a:solidFill>
                <a:latin typeface="Arial"/>
                <a:cs typeface="Arial"/>
              </a:rPr>
              <a:t>כפול</a:t>
            </a:r>
            <a:r>
              <a:rPr lang="he-IL" sz="2000" dirty="0">
                <a:solidFill>
                  <a:srgbClr val="000000"/>
                </a:solidFill>
                <a:latin typeface="Arial"/>
                <a:cs typeface="Arial"/>
              </a:rPr>
              <a:t> </a:t>
            </a:r>
          </a:p>
          <a:p>
            <a:pPr algn="ctr" rtl="1">
              <a:defRPr/>
            </a:pPr>
            <a:r>
              <a:rPr lang="he-IL" sz="2000" dirty="0">
                <a:solidFill>
                  <a:srgbClr val="000000"/>
                </a:solidFill>
                <a:latin typeface="Arial"/>
                <a:cs typeface="Arial"/>
              </a:rPr>
              <a:t>שיעור זכותו של בעל השליטה במישרין או בעקיפין לרווחי החברה </a:t>
            </a:r>
            <a:r>
              <a:rPr lang="he-IL" sz="2000" u="sng" dirty="0">
                <a:solidFill>
                  <a:srgbClr val="000000"/>
                </a:solidFill>
                <a:latin typeface="Arial"/>
                <a:cs typeface="Arial"/>
              </a:rPr>
              <a:t>בתום</a:t>
            </a:r>
            <a:r>
              <a:rPr lang="he-IL" sz="2000" dirty="0">
                <a:solidFill>
                  <a:srgbClr val="000000"/>
                </a:solidFill>
                <a:latin typeface="Arial"/>
                <a:cs typeface="Arial"/>
              </a:rPr>
              <a:t> שנת המס</a:t>
            </a:r>
            <a:endParaRPr lang="he-IL" altLang="he-IL" sz="2000" dirty="0"/>
          </a:p>
        </p:txBody>
      </p:sp>
    </p:spTree>
    <p:extLst>
      <p:ext uri="{BB962C8B-B14F-4D97-AF65-F5344CB8AC3E}">
        <p14:creationId xmlns:p14="http://schemas.microsoft.com/office/powerpoint/2010/main" val="4288127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199830" y="764704"/>
            <a:ext cx="8675687" cy="4929187"/>
          </a:xfrm>
        </p:spPr>
        <p:txBody>
          <a:bodyPr/>
          <a:lstStyle/>
          <a:p>
            <a:pPr marL="0" indent="0" algn="just">
              <a:lnSpc>
                <a:spcPct val="150000"/>
              </a:lnSpc>
              <a:spcBef>
                <a:spcPct val="0"/>
              </a:spcBef>
              <a:buNone/>
            </a:pPr>
            <a:r>
              <a:rPr lang="he-IL" altLang="he-IL" sz="2400" b="1" u="sng" dirty="0"/>
              <a:t>אירוע מס הראשון - מיסוי הכנסות מדיבידנד רעיוני</a:t>
            </a:r>
            <a:r>
              <a:rPr lang="he-IL" altLang="he-IL" sz="2400" b="1" dirty="0"/>
              <a:t> </a:t>
            </a:r>
            <a:r>
              <a:rPr lang="he-IL" altLang="he-IL" sz="2400" dirty="0"/>
              <a:t>- דגשים</a:t>
            </a:r>
          </a:p>
          <a:p>
            <a:pPr marL="457200" indent="-457200" algn="just">
              <a:lnSpc>
                <a:spcPct val="150000"/>
              </a:lnSpc>
              <a:spcBef>
                <a:spcPct val="0"/>
              </a:spcBef>
              <a:buFont typeface="+mj-lt"/>
              <a:buAutoNum type="arabicPeriod"/>
            </a:pPr>
            <a:r>
              <a:rPr lang="he-IL" sz="2000" kern="1200" dirty="0">
                <a:solidFill>
                  <a:srgbClr val="000000"/>
                </a:solidFill>
              </a:rPr>
              <a:t>שיעור המס שחל על הדיבידנד הרעיוני הינו שיעור מס חברות.</a:t>
            </a:r>
          </a:p>
          <a:p>
            <a:pPr marL="457200" indent="-457200" algn="just">
              <a:lnSpc>
                <a:spcPct val="150000"/>
              </a:lnSpc>
              <a:spcBef>
                <a:spcPct val="0"/>
              </a:spcBef>
              <a:buFont typeface="+mj-lt"/>
              <a:buAutoNum type="arabicPeriod"/>
            </a:pPr>
            <a:r>
              <a:rPr lang="he-IL" sz="2000" kern="1200" dirty="0">
                <a:solidFill>
                  <a:srgbClr val="000000"/>
                </a:solidFill>
              </a:rPr>
              <a:t>המיסוי חל על בעל השליטה ולא על החברה הזרה.</a:t>
            </a:r>
            <a:endParaRPr lang="he-IL" sz="2000" dirty="0">
              <a:solidFill>
                <a:srgbClr val="000000"/>
              </a:solidFill>
            </a:endParaRPr>
          </a:p>
          <a:p>
            <a:pPr marL="457200" indent="-457200" algn="just">
              <a:lnSpc>
                <a:spcPct val="150000"/>
              </a:lnSpc>
              <a:spcBef>
                <a:spcPct val="0"/>
              </a:spcBef>
              <a:buFont typeface="+mj-lt"/>
              <a:buAutoNum type="arabicPeriod"/>
            </a:pPr>
            <a:r>
              <a:rPr lang="he-IL" sz="2000" u="sng" dirty="0"/>
              <a:t>זיכוי בשל מיסי חוץ ששולמו על ידי </a:t>
            </a:r>
            <a:r>
              <a:rPr lang="he-IL" sz="2000" u="sng" dirty="0" err="1"/>
              <a:t>החמי"ז</a:t>
            </a:r>
            <a:r>
              <a:rPr lang="he-IL" sz="2000" dirty="0"/>
              <a:t> - במידה </a:t>
            </a:r>
            <a:r>
              <a:rPr lang="he-IL" sz="2000" dirty="0" err="1"/>
              <a:t>והחמי"ז</a:t>
            </a:r>
            <a:r>
              <a:rPr lang="he-IL" sz="2000" dirty="0"/>
              <a:t> שילמה מס זר במדינת המושב שלה, </a:t>
            </a:r>
            <a:r>
              <a:rPr lang="he-IL" sz="2000" dirty="0" err="1"/>
              <a:t>ינתן</a:t>
            </a:r>
            <a:r>
              <a:rPr lang="he-IL" sz="2000" dirty="0"/>
              <a:t> זיכוי כנגד המס החל על הדיבידנד הרעיוני.</a:t>
            </a:r>
          </a:p>
          <a:p>
            <a:pPr marL="457200" indent="-457200" algn="just">
              <a:lnSpc>
                <a:spcPct val="150000"/>
              </a:lnSpc>
              <a:spcBef>
                <a:spcPct val="0"/>
              </a:spcBef>
              <a:buFont typeface="+mj-lt"/>
              <a:buAutoNum type="arabicPeriod"/>
            </a:pPr>
            <a:r>
              <a:rPr lang="he-IL" sz="2000" u="sng" dirty="0"/>
              <a:t>קיזוז הפסדים</a:t>
            </a:r>
            <a:r>
              <a:rPr lang="he-IL" sz="2000" dirty="0"/>
              <a:t> - את הדיבידנד הרעיוני יש לראות כהכנסה ממשלח יד (סעיף 2(1)). לפיכך, בעל השליטה יוכל לקזז כנגד הדיבידנד הרעיוני הפסדים עסקיים (שוטפים או מועברים).</a:t>
            </a:r>
          </a:p>
          <a:p>
            <a:pPr marL="457200" indent="-457200" algn="just">
              <a:lnSpc>
                <a:spcPct val="150000"/>
              </a:lnSpc>
              <a:spcBef>
                <a:spcPct val="0"/>
              </a:spcBef>
              <a:buFont typeface="+mj-lt"/>
              <a:buAutoNum type="arabicPeriod"/>
            </a:pPr>
            <a:r>
              <a:rPr lang="he-IL" sz="2000" dirty="0"/>
              <a:t>אירוע המס הראשון, </a:t>
            </a:r>
            <a:r>
              <a:rPr lang="he-IL" sz="2000" u="sng" dirty="0"/>
              <a:t>אינו חל</a:t>
            </a:r>
            <a:r>
              <a:rPr lang="he-IL" sz="2000" dirty="0"/>
              <a:t> במקרה של עולה חדש או תושב חוזר ותיק. לעמדת מס הכנסה אירוע המס הראשון, </a:t>
            </a:r>
            <a:r>
              <a:rPr lang="he-IL" sz="2000" u="sng" dirty="0"/>
              <a:t>חל</a:t>
            </a:r>
            <a:r>
              <a:rPr lang="he-IL" sz="2000" dirty="0"/>
              <a:t> במקרה של תושב חוזר רגיל (ראה עמדה חייבת בדיווח 18/2016).</a:t>
            </a:r>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nSpc>
                <a:spcPct val="150000"/>
              </a:lnSpc>
              <a:spcBef>
                <a:spcPct val="0"/>
              </a:spcBef>
              <a:buNone/>
            </a:pPr>
            <a:endParaRPr lang="he-IL" altLang="he-IL" sz="2100" b="1" dirty="0"/>
          </a:p>
          <a:p>
            <a:pPr marL="0" indent="0">
              <a:lnSpc>
                <a:spcPct val="150000"/>
              </a:lnSpc>
              <a:spcBef>
                <a:spcPct val="0"/>
              </a:spcBef>
              <a:buNone/>
            </a:pPr>
            <a:endParaRPr lang="he-IL" altLang="he-IL" sz="2100" b="1" dirty="0"/>
          </a:p>
          <a:p>
            <a:pPr marL="457200" indent="-457200" algn="just">
              <a:lnSpc>
                <a:spcPct val="150000"/>
              </a:lnSpc>
              <a:spcBef>
                <a:spcPct val="0"/>
              </a:spcBef>
              <a:buAutoNum type="arabicPeriod"/>
            </a:pPr>
            <a:endParaRPr lang="he-IL" altLang="he-IL" sz="2600" b="1"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21</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90292" y="116632"/>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800" b="1" kern="0" dirty="0">
                <a:solidFill>
                  <a:srgbClr val="000000"/>
                </a:solidFill>
              </a:rPr>
              <a:t>מיסוי בעל מניות תושב ישראל שהוא בעל שליטה - המשך</a:t>
            </a:r>
          </a:p>
        </p:txBody>
      </p:sp>
    </p:spTree>
    <p:extLst>
      <p:ext uri="{BB962C8B-B14F-4D97-AF65-F5344CB8AC3E}">
        <p14:creationId xmlns:p14="http://schemas.microsoft.com/office/powerpoint/2010/main" val="1155052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199830" y="764704"/>
            <a:ext cx="8675687" cy="4929187"/>
          </a:xfrm>
        </p:spPr>
        <p:txBody>
          <a:bodyPr/>
          <a:lstStyle/>
          <a:p>
            <a:pPr marL="0" indent="0" algn="just">
              <a:lnSpc>
                <a:spcPct val="150000"/>
              </a:lnSpc>
              <a:spcBef>
                <a:spcPct val="0"/>
              </a:spcBef>
              <a:buNone/>
            </a:pPr>
            <a:r>
              <a:rPr lang="he-IL" altLang="he-IL" sz="2400" b="1" u="sng" dirty="0"/>
              <a:t>אירוע מס שני</a:t>
            </a:r>
            <a:r>
              <a:rPr lang="he-IL" altLang="he-IL" sz="2400" dirty="0"/>
              <a:t> - דגשים</a:t>
            </a:r>
          </a:p>
          <a:p>
            <a:pPr marL="0" indent="0" algn="just">
              <a:lnSpc>
                <a:spcPct val="150000"/>
              </a:lnSpc>
              <a:spcBef>
                <a:spcPct val="0"/>
              </a:spcBef>
              <a:buNone/>
            </a:pPr>
            <a:r>
              <a:rPr lang="he-IL" altLang="he-IL" sz="2400" dirty="0"/>
              <a:t>אירוע המס השני חל בעת חלוקת דיבידנד בפועל. </a:t>
            </a:r>
          </a:p>
          <a:p>
            <a:pPr marL="0" indent="0" algn="just">
              <a:lnSpc>
                <a:spcPct val="150000"/>
              </a:lnSpc>
              <a:spcBef>
                <a:spcPct val="0"/>
              </a:spcBef>
              <a:buNone/>
            </a:pPr>
            <a:r>
              <a:rPr lang="he-IL" altLang="he-IL" sz="2400" dirty="0"/>
              <a:t>ישנה הפרדה בין בעל מניות שהוא יחיד לבין בעל מניות שהוא חברה.</a:t>
            </a:r>
          </a:p>
          <a:p>
            <a:pPr marL="0" indent="0" algn="just">
              <a:lnSpc>
                <a:spcPct val="150000"/>
              </a:lnSpc>
              <a:spcBef>
                <a:spcPct val="0"/>
              </a:spcBef>
              <a:buNone/>
            </a:pPr>
            <a:endParaRPr lang="he-IL" altLang="he-IL" sz="2400" dirty="0"/>
          </a:p>
          <a:p>
            <a:pPr marL="0" indent="0" algn="just">
              <a:lnSpc>
                <a:spcPct val="150000"/>
              </a:lnSpc>
              <a:spcBef>
                <a:spcPct val="0"/>
              </a:spcBef>
              <a:buNone/>
            </a:pPr>
            <a:r>
              <a:rPr lang="he-IL" altLang="he-IL" sz="2400" b="1" u="sng" dirty="0"/>
              <a:t> </a:t>
            </a:r>
            <a:endParaRPr lang="he-IL" sz="21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nSpc>
                <a:spcPct val="150000"/>
              </a:lnSpc>
              <a:spcBef>
                <a:spcPct val="0"/>
              </a:spcBef>
              <a:buNone/>
            </a:pPr>
            <a:endParaRPr lang="he-IL" altLang="he-IL" sz="2100" b="1" dirty="0"/>
          </a:p>
          <a:p>
            <a:pPr marL="0" indent="0">
              <a:lnSpc>
                <a:spcPct val="150000"/>
              </a:lnSpc>
              <a:spcBef>
                <a:spcPct val="0"/>
              </a:spcBef>
              <a:buNone/>
            </a:pPr>
            <a:endParaRPr lang="he-IL" altLang="he-IL" sz="2100" b="1" dirty="0"/>
          </a:p>
          <a:p>
            <a:pPr marL="457200" indent="-457200" algn="just">
              <a:lnSpc>
                <a:spcPct val="150000"/>
              </a:lnSpc>
              <a:spcBef>
                <a:spcPct val="0"/>
              </a:spcBef>
              <a:buAutoNum type="arabicPeriod"/>
            </a:pPr>
            <a:endParaRPr lang="he-IL" altLang="he-IL" sz="2600" b="1"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22</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90292" y="116632"/>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800" b="1" kern="0" dirty="0">
                <a:solidFill>
                  <a:srgbClr val="000000"/>
                </a:solidFill>
              </a:rPr>
              <a:t>מיסוי בעל מניות תושב ישראל שהוא בעל שליטה - המשך</a:t>
            </a:r>
          </a:p>
        </p:txBody>
      </p:sp>
    </p:spTree>
    <p:extLst>
      <p:ext uri="{BB962C8B-B14F-4D97-AF65-F5344CB8AC3E}">
        <p14:creationId xmlns:p14="http://schemas.microsoft.com/office/powerpoint/2010/main" val="428153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199830" y="764704"/>
            <a:ext cx="8675687" cy="4929187"/>
          </a:xfrm>
        </p:spPr>
        <p:txBody>
          <a:bodyPr/>
          <a:lstStyle/>
          <a:p>
            <a:pPr marL="0" indent="0" algn="just">
              <a:lnSpc>
                <a:spcPct val="150000"/>
              </a:lnSpc>
              <a:spcBef>
                <a:spcPct val="0"/>
              </a:spcBef>
              <a:buNone/>
            </a:pPr>
            <a:r>
              <a:rPr lang="he-IL" altLang="he-IL" sz="2400" b="1" u="sng" dirty="0"/>
              <a:t>אירוע מס שני - כאשר בעל המניות הוא יחיד</a:t>
            </a:r>
            <a:endParaRPr lang="he-IL" altLang="he-IL" sz="2400" dirty="0"/>
          </a:p>
          <a:p>
            <a:pPr marL="0" indent="0" algn="just">
              <a:lnSpc>
                <a:spcPct val="150000"/>
              </a:lnSpc>
              <a:spcBef>
                <a:spcPct val="0"/>
              </a:spcBef>
              <a:buNone/>
            </a:pPr>
            <a:r>
              <a:rPr lang="he-IL" sz="2300" dirty="0"/>
              <a:t>כאשר בעל המניות הוא יחיד, יחול אירוע המס השני, בעת חלוקת דיבידנד </a:t>
            </a:r>
            <a:r>
              <a:rPr lang="he-IL" sz="2300" u="sng" dirty="0"/>
              <a:t>בפועל</a:t>
            </a:r>
            <a:r>
              <a:rPr lang="he-IL" sz="2300" dirty="0"/>
              <a:t> </a:t>
            </a:r>
            <a:r>
              <a:rPr lang="he-IL" sz="2300" dirty="0" err="1"/>
              <a:t>מהחמי"ז</a:t>
            </a:r>
            <a:r>
              <a:rPr lang="he-IL" sz="2300" dirty="0"/>
              <a:t>. </a:t>
            </a:r>
          </a:p>
          <a:p>
            <a:pPr marL="0" indent="0" algn="just">
              <a:lnSpc>
                <a:spcPct val="150000"/>
              </a:lnSpc>
              <a:spcBef>
                <a:spcPct val="0"/>
              </a:spcBef>
              <a:buNone/>
            </a:pPr>
            <a:r>
              <a:rPr lang="he-IL" sz="2300" dirty="0"/>
              <a:t>גובה הדיבידנד עליו ישולם מס הינו, הדיבידנד שחולק בפועל בניכוי מיסים ששולמו בפועל על ידי היחיד על הכנסה זו </a:t>
            </a:r>
            <a:r>
              <a:rPr lang="he-IL" sz="2300" u="sng" dirty="0"/>
              <a:t>באירוע המס הראשון</a:t>
            </a:r>
            <a:r>
              <a:rPr lang="he-IL" sz="2300" dirty="0"/>
              <a:t>.</a:t>
            </a:r>
            <a:endParaRPr lang="en-US" sz="2300" dirty="0"/>
          </a:p>
          <a:p>
            <a:pPr marL="0" indent="0" algn="just">
              <a:lnSpc>
                <a:spcPct val="150000"/>
              </a:lnSpc>
              <a:spcBef>
                <a:spcPct val="0"/>
              </a:spcBef>
              <a:buNone/>
            </a:pPr>
            <a:r>
              <a:rPr lang="he-IL" sz="2300" dirty="0"/>
              <a:t>בעל המניות ישלם מס דיבידנד בהתאם לשיעורי המס הרגילים.</a:t>
            </a:r>
          </a:p>
          <a:p>
            <a:pPr marL="0" indent="0" algn="just">
              <a:lnSpc>
                <a:spcPct val="150000"/>
              </a:lnSpc>
              <a:spcBef>
                <a:spcPct val="0"/>
              </a:spcBef>
              <a:buNone/>
            </a:pPr>
            <a:endParaRPr lang="he-IL" sz="23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nSpc>
                <a:spcPct val="150000"/>
              </a:lnSpc>
              <a:spcBef>
                <a:spcPct val="0"/>
              </a:spcBef>
              <a:buNone/>
            </a:pPr>
            <a:endParaRPr lang="he-IL" altLang="he-IL" sz="2100" b="1" dirty="0"/>
          </a:p>
          <a:p>
            <a:pPr marL="0" indent="0">
              <a:lnSpc>
                <a:spcPct val="150000"/>
              </a:lnSpc>
              <a:spcBef>
                <a:spcPct val="0"/>
              </a:spcBef>
              <a:buNone/>
            </a:pPr>
            <a:endParaRPr lang="he-IL" altLang="he-IL" sz="2100" b="1" dirty="0"/>
          </a:p>
          <a:p>
            <a:pPr marL="457200" indent="-457200" algn="just">
              <a:lnSpc>
                <a:spcPct val="150000"/>
              </a:lnSpc>
              <a:spcBef>
                <a:spcPct val="0"/>
              </a:spcBef>
              <a:buAutoNum type="arabicPeriod"/>
            </a:pPr>
            <a:endParaRPr lang="he-IL" altLang="he-IL" sz="2600" b="1"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23</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90292" y="116632"/>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800" b="1" kern="0" dirty="0">
                <a:solidFill>
                  <a:srgbClr val="000000"/>
                </a:solidFill>
              </a:rPr>
              <a:t>מיסוי בעל מניות תושב ישראל שהוא בעל שליטה - המשך</a:t>
            </a:r>
          </a:p>
        </p:txBody>
      </p:sp>
    </p:spTree>
    <p:extLst>
      <p:ext uri="{BB962C8B-B14F-4D97-AF65-F5344CB8AC3E}">
        <p14:creationId xmlns:p14="http://schemas.microsoft.com/office/powerpoint/2010/main" val="2522666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199830" y="764704"/>
            <a:ext cx="8675687" cy="4929187"/>
          </a:xfrm>
        </p:spPr>
        <p:txBody>
          <a:bodyPr/>
          <a:lstStyle/>
          <a:p>
            <a:pPr marL="0" indent="0" algn="just">
              <a:lnSpc>
                <a:spcPct val="150000"/>
              </a:lnSpc>
              <a:spcBef>
                <a:spcPct val="0"/>
              </a:spcBef>
              <a:buNone/>
            </a:pPr>
            <a:r>
              <a:rPr lang="he-IL" altLang="he-IL" sz="2400" b="1" u="sng" dirty="0"/>
              <a:t>אירוע מס שני - כאשר בעל המניות הוא חברה ישראלית</a:t>
            </a:r>
            <a:endParaRPr lang="he-IL" altLang="he-IL" sz="2400" dirty="0"/>
          </a:p>
          <a:p>
            <a:pPr marL="0" indent="0" algn="just">
              <a:lnSpc>
                <a:spcPct val="150000"/>
              </a:lnSpc>
              <a:spcBef>
                <a:spcPct val="0"/>
              </a:spcBef>
              <a:buNone/>
            </a:pPr>
            <a:r>
              <a:rPr lang="he-IL" sz="2000" dirty="0"/>
              <a:t>כאשר בעל המניות הוא חברה ישראלית, חלוקת הדיבידנד </a:t>
            </a:r>
            <a:r>
              <a:rPr lang="he-IL" sz="2000" dirty="0" err="1"/>
              <a:t>מהחמי"ז</a:t>
            </a:r>
            <a:r>
              <a:rPr lang="he-IL" sz="2000" dirty="0"/>
              <a:t> אליה, </a:t>
            </a:r>
            <a:r>
              <a:rPr lang="he-IL" sz="2000" u="sng" dirty="0"/>
              <a:t>פטורה ממס</a:t>
            </a:r>
            <a:r>
              <a:rPr lang="he-IL" sz="2000" dirty="0"/>
              <a:t>. כאשר החברה הישראלית תחלק את העודפים שמקורם במשלח היד המיוחד, היחיד ישלם מס דיבידנד.</a:t>
            </a:r>
          </a:p>
          <a:p>
            <a:pPr marL="0" indent="0" algn="just">
              <a:lnSpc>
                <a:spcPct val="150000"/>
              </a:lnSpc>
              <a:spcBef>
                <a:spcPct val="0"/>
              </a:spcBef>
              <a:buNone/>
            </a:pPr>
            <a:r>
              <a:rPr lang="he-IL" sz="2000" dirty="0"/>
              <a:t>המס הזר שנוכה במקור בעת חלוקת הדיבידנד בפועל </a:t>
            </a:r>
            <a:r>
              <a:rPr lang="he-IL" sz="2000" dirty="0" err="1"/>
              <a:t>מהחמי"ז</a:t>
            </a:r>
            <a:r>
              <a:rPr lang="he-IL" sz="2000" dirty="0"/>
              <a:t> לחברה תושבת ישראל המחזיקה </a:t>
            </a:r>
            <a:r>
              <a:rPr lang="he-IL" sz="2000" dirty="0" err="1"/>
              <a:t>בחמי"ז</a:t>
            </a:r>
            <a:r>
              <a:rPr lang="he-IL" sz="2000" dirty="0"/>
              <a:t>, </a:t>
            </a:r>
            <a:r>
              <a:rPr lang="he-IL" sz="2000" u="sng" dirty="0"/>
              <a:t>יינתן בזיכוי</a:t>
            </a:r>
            <a:r>
              <a:rPr lang="he-IL" sz="2000" dirty="0"/>
              <a:t> בשלב חלוקת הדיבידנד בפועל מהחברה תושבת ישראל לבעל השליטה בה, שהוא יחיד, שכן כנגד המס הזר שנוכה במקור בעת חלוקת הדיבידנד בפועל לא ניתן היה לתת זיכוי בשלב החלוקה לחברה תושבת ישראל לאור העובדה, כי לא שולם מס בישראל בשלב זה. האמור בהוראה זו נועד ליצור מיסוי זהה למיסוי שהיה חל במקרה בו </a:t>
            </a:r>
            <a:r>
              <a:rPr lang="he-IL" sz="2000" dirty="0" err="1"/>
              <a:t>החמי"ז</a:t>
            </a:r>
            <a:r>
              <a:rPr lang="he-IL" sz="2000" dirty="0"/>
              <a:t> הייתה מוחזקת החזקה ישירה על ידי יחיד</a:t>
            </a:r>
            <a:r>
              <a:rPr lang="x-none" sz="2000" dirty="0"/>
              <a:t>.</a:t>
            </a:r>
            <a:endParaRPr lang="en-IL" sz="20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algn="just">
              <a:lnSpc>
                <a:spcPct val="150000"/>
              </a:lnSpc>
              <a:spcBef>
                <a:spcPct val="0"/>
              </a:spcBef>
            </a:pPr>
            <a:endParaRPr lang="he-IL" sz="2100" dirty="0"/>
          </a:p>
          <a:p>
            <a:pPr marL="0" indent="0" algn="just">
              <a:lnSpc>
                <a:spcPct val="150000"/>
              </a:lnSpc>
              <a:spcBef>
                <a:spcPct val="0"/>
              </a:spcBef>
              <a:buNone/>
            </a:pPr>
            <a:endParaRPr lang="he-IL" sz="2100" b="1" dirty="0"/>
          </a:p>
          <a:p>
            <a:pPr algn="just">
              <a:lnSpc>
                <a:spcPct val="150000"/>
              </a:lnSpc>
              <a:spcBef>
                <a:spcPct val="0"/>
              </a:spcBef>
            </a:pPr>
            <a:endParaRPr lang="he-IL" sz="23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nSpc>
                <a:spcPct val="150000"/>
              </a:lnSpc>
              <a:spcBef>
                <a:spcPct val="0"/>
              </a:spcBef>
              <a:buNone/>
            </a:pPr>
            <a:endParaRPr lang="he-IL" altLang="he-IL" sz="2100" b="1" dirty="0"/>
          </a:p>
          <a:p>
            <a:pPr marL="0" indent="0">
              <a:lnSpc>
                <a:spcPct val="150000"/>
              </a:lnSpc>
              <a:spcBef>
                <a:spcPct val="0"/>
              </a:spcBef>
              <a:buNone/>
            </a:pPr>
            <a:endParaRPr lang="he-IL" altLang="he-IL" sz="2100" b="1" dirty="0"/>
          </a:p>
          <a:p>
            <a:pPr marL="457200" indent="-457200" algn="just">
              <a:lnSpc>
                <a:spcPct val="150000"/>
              </a:lnSpc>
              <a:spcBef>
                <a:spcPct val="0"/>
              </a:spcBef>
              <a:buAutoNum type="arabicPeriod"/>
            </a:pPr>
            <a:endParaRPr lang="he-IL" altLang="he-IL" sz="2600" b="1"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24</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90292" y="116632"/>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800" b="1" kern="0" dirty="0">
                <a:solidFill>
                  <a:srgbClr val="000000"/>
                </a:solidFill>
              </a:rPr>
              <a:t>מיסוי בעל מניות תושב ישראל שהוא בעל שליטה - המשך</a:t>
            </a:r>
          </a:p>
        </p:txBody>
      </p:sp>
    </p:spTree>
    <p:extLst>
      <p:ext uri="{BB962C8B-B14F-4D97-AF65-F5344CB8AC3E}">
        <p14:creationId xmlns:p14="http://schemas.microsoft.com/office/powerpoint/2010/main" val="1203036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192934" y="863728"/>
            <a:ext cx="8675687" cy="4929187"/>
          </a:xfrm>
        </p:spPr>
        <p:txBody>
          <a:bodyPr/>
          <a:lstStyle/>
          <a:p>
            <a:pPr marL="0" indent="0" algn="just">
              <a:lnSpc>
                <a:spcPct val="150000"/>
              </a:lnSpc>
              <a:spcBef>
                <a:spcPct val="0"/>
              </a:spcBef>
              <a:buNone/>
            </a:pPr>
            <a:r>
              <a:rPr lang="he-IL" altLang="he-IL" sz="2100" dirty="0"/>
              <a:t>חובת תשלום המס בגין ה"הדיבידנד הרעיוני" תחול רק במועד חלוקת הדיבידנד </a:t>
            </a:r>
            <a:r>
              <a:rPr lang="he-IL" altLang="he-IL" sz="2100" b="1" dirty="0"/>
              <a:t>בפועל</a:t>
            </a:r>
            <a:r>
              <a:rPr lang="he-IL" altLang="he-IL" sz="2100" dirty="0"/>
              <a:t>.</a:t>
            </a:r>
          </a:p>
          <a:p>
            <a:pPr marL="0" indent="0" algn="just">
              <a:lnSpc>
                <a:spcPct val="150000"/>
              </a:lnSpc>
              <a:spcBef>
                <a:spcPct val="0"/>
              </a:spcBef>
              <a:buNone/>
            </a:pPr>
            <a:r>
              <a:rPr lang="he-IL" altLang="he-IL" sz="2100" dirty="0"/>
              <a:t>למעשה, בשלב חלוקת הדיבידנד בפועל לבעל מניות שאינו בעל שליטה, יחולו שתי חבויות מס:</a:t>
            </a:r>
          </a:p>
          <a:p>
            <a:pPr marL="457200" indent="-457200" algn="just">
              <a:lnSpc>
                <a:spcPct val="150000"/>
              </a:lnSpc>
              <a:spcBef>
                <a:spcPct val="0"/>
              </a:spcBef>
              <a:buAutoNum type="arabicPeriod"/>
            </a:pPr>
            <a:r>
              <a:rPr lang="he-IL" altLang="he-IL" sz="2100" dirty="0"/>
              <a:t>מס חברות בהתאם לסעיף 126(א).</a:t>
            </a:r>
          </a:p>
          <a:p>
            <a:pPr marL="457200" indent="-457200" algn="just">
              <a:lnSpc>
                <a:spcPct val="150000"/>
              </a:lnSpc>
              <a:spcBef>
                <a:spcPct val="0"/>
              </a:spcBef>
              <a:buAutoNum type="arabicPeriod"/>
            </a:pPr>
            <a:r>
              <a:rPr lang="he-IL" altLang="he-IL" sz="2100" dirty="0"/>
              <a:t>מס בהתאם לסעיף 125ב (25%).</a:t>
            </a:r>
          </a:p>
          <a:p>
            <a:pPr marL="0" indent="0" algn="just">
              <a:lnSpc>
                <a:spcPct val="150000"/>
              </a:lnSpc>
              <a:spcBef>
                <a:spcPct val="0"/>
              </a:spcBef>
              <a:buNone/>
            </a:pPr>
            <a:endParaRPr lang="he-IL" altLang="he-IL" sz="2100" b="1" dirty="0"/>
          </a:p>
          <a:p>
            <a:pPr marL="0" indent="0" algn="just">
              <a:lnSpc>
                <a:spcPct val="150000"/>
              </a:lnSpc>
              <a:spcBef>
                <a:spcPct val="0"/>
              </a:spcBef>
              <a:buNone/>
            </a:pPr>
            <a:endParaRPr lang="he-IL" altLang="he-IL" sz="2100" b="1" dirty="0"/>
          </a:p>
          <a:p>
            <a:pPr marL="0" indent="0" algn="just">
              <a:lnSpc>
                <a:spcPct val="150000"/>
              </a:lnSpc>
              <a:spcBef>
                <a:spcPct val="0"/>
              </a:spcBef>
              <a:buNone/>
            </a:pPr>
            <a:endParaRPr lang="he-IL" altLang="he-IL" sz="2400" dirty="0"/>
          </a:p>
          <a:p>
            <a:pPr marL="0" indent="0" algn="just">
              <a:lnSpc>
                <a:spcPct val="150000"/>
              </a:lnSpc>
              <a:spcBef>
                <a:spcPct val="0"/>
              </a:spcBef>
              <a:buNone/>
            </a:pPr>
            <a:endParaRPr lang="he-IL" altLang="he-IL" sz="2600" b="1" dirty="0"/>
          </a:p>
          <a:p>
            <a:pPr marL="457200" indent="-457200" algn="just">
              <a:lnSpc>
                <a:spcPct val="150000"/>
              </a:lnSpc>
              <a:spcBef>
                <a:spcPct val="0"/>
              </a:spcBef>
              <a:buAutoNum type="arabicPeriod"/>
            </a:pPr>
            <a:endParaRPr lang="he-IL" altLang="he-IL" sz="2600" b="1"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25</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90292" y="116632"/>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800" b="1" kern="0" dirty="0">
                <a:solidFill>
                  <a:srgbClr val="000000"/>
                </a:solidFill>
              </a:rPr>
              <a:t>מיסוי בעל מניות תושב ישראל שאינו בעל שליטה</a:t>
            </a:r>
          </a:p>
        </p:txBody>
      </p:sp>
    </p:spTree>
    <p:extLst>
      <p:ext uri="{BB962C8B-B14F-4D97-AF65-F5344CB8AC3E}">
        <p14:creationId xmlns:p14="http://schemas.microsoft.com/office/powerpoint/2010/main" val="1165401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199830" y="764704"/>
            <a:ext cx="8675687" cy="4929187"/>
          </a:xfrm>
        </p:spPr>
        <p:txBody>
          <a:bodyPr/>
          <a:lstStyle/>
          <a:p>
            <a:pPr algn="just">
              <a:lnSpc>
                <a:spcPct val="150000"/>
              </a:lnSpc>
              <a:spcBef>
                <a:spcPct val="0"/>
              </a:spcBef>
            </a:pPr>
            <a:r>
              <a:rPr lang="he-IL" sz="2100" dirty="0"/>
              <a:t>מנגנון </a:t>
            </a:r>
            <a:r>
              <a:rPr lang="he-IL" sz="2100" dirty="0" err="1"/>
              <a:t>החמי"ז</a:t>
            </a:r>
            <a:r>
              <a:rPr lang="he-IL" sz="2100" dirty="0"/>
              <a:t> יוצר זהות בין החזקה בחברה ישראלית לבין החזקה בחברה זרה המסווגת </a:t>
            </a:r>
            <a:r>
              <a:rPr lang="he-IL" sz="2100" dirty="0" err="1"/>
              <a:t>כחמי"ז</a:t>
            </a:r>
            <a:r>
              <a:rPr lang="he-IL" sz="2100" dirty="0"/>
              <a:t> במקרה בו מדובר בהכנסה ממשלח יד המאופיינת בפעילות מתן שירותים על בסיס מקצועי שברגיל ניתנים על ידי יחיד ולא על ידי תאגיד.</a:t>
            </a:r>
          </a:p>
          <a:p>
            <a:pPr algn="just">
              <a:lnSpc>
                <a:spcPct val="150000"/>
              </a:lnSpc>
              <a:spcBef>
                <a:spcPct val="0"/>
              </a:spcBef>
            </a:pPr>
            <a:r>
              <a:rPr lang="he-IL" sz="2100" dirty="0"/>
              <a:t>חברת משלח יד זרה הינה חברה שהתאגדה מחוץ לישראל והשליטה והניהול בה מחוץ לישראל.</a:t>
            </a:r>
          </a:p>
          <a:p>
            <a:pPr algn="just">
              <a:lnSpc>
                <a:spcPct val="150000"/>
              </a:lnSpc>
              <a:spcBef>
                <a:spcPct val="0"/>
              </a:spcBef>
            </a:pPr>
            <a:r>
              <a:rPr lang="he-IL" sz="2100" dirty="0"/>
              <a:t>שיעור האחזקה על ידי תושב ישראל הינו 75% ומעלה.</a:t>
            </a:r>
          </a:p>
          <a:p>
            <a:pPr algn="just">
              <a:lnSpc>
                <a:spcPct val="150000"/>
              </a:lnSpc>
              <a:spcBef>
                <a:spcPct val="0"/>
              </a:spcBef>
            </a:pPr>
            <a:r>
              <a:rPr lang="he-IL" sz="2100" dirty="0"/>
              <a:t>מרבית הכנסותיה או רווחיה הינם ממשלח יד מיוחד – כאמור בצו.</a:t>
            </a:r>
          </a:p>
          <a:p>
            <a:pPr algn="just">
              <a:lnSpc>
                <a:spcPct val="150000"/>
              </a:lnSpc>
              <a:spcBef>
                <a:spcPct val="0"/>
              </a:spcBef>
            </a:pPr>
            <a:r>
              <a:rPr lang="he-IL" sz="2100" dirty="0"/>
              <a:t>חיוב במס הינו על ידי היחיד המחזיק בה (ולא החברה הזרה).</a:t>
            </a:r>
          </a:p>
          <a:p>
            <a:pPr algn="just">
              <a:lnSpc>
                <a:spcPct val="150000"/>
              </a:lnSpc>
              <a:spcBef>
                <a:spcPct val="0"/>
              </a:spcBef>
            </a:pPr>
            <a:r>
              <a:rPr lang="he-IL" sz="2100" dirty="0"/>
              <a:t>חבות המס בישראל – מס חברות (23%) ועם משיכות דיבידנד – 25% או 30% בהתאם לשיעור אחזקתו של היחיד המחזיק בה. </a:t>
            </a:r>
          </a:p>
          <a:p>
            <a:pPr marL="0" indent="0" algn="just">
              <a:lnSpc>
                <a:spcPct val="150000"/>
              </a:lnSpc>
              <a:spcBef>
                <a:spcPct val="0"/>
              </a:spcBef>
              <a:buNone/>
            </a:pPr>
            <a:endParaRPr lang="he-IL" sz="2300" b="1" dirty="0"/>
          </a:p>
          <a:p>
            <a:pPr algn="just">
              <a:lnSpc>
                <a:spcPct val="150000"/>
              </a:lnSpc>
              <a:spcBef>
                <a:spcPct val="0"/>
              </a:spcBef>
            </a:pPr>
            <a:endParaRPr lang="he-IL" sz="23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nSpc>
                <a:spcPct val="150000"/>
              </a:lnSpc>
              <a:spcBef>
                <a:spcPct val="0"/>
              </a:spcBef>
              <a:buNone/>
            </a:pPr>
            <a:endParaRPr lang="he-IL" altLang="he-IL" sz="2100" b="1" dirty="0"/>
          </a:p>
          <a:p>
            <a:pPr marL="0" indent="0">
              <a:lnSpc>
                <a:spcPct val="150000"/>
              </a:lnSpc>
              <a:spcBef>
                <a:spcPct val="0"/>
              </a:spcBef>
              <a:buNone/>
            </a:pPr>
            <a:endParaRPr lang="he-IL" altLang="he-IL" sz="2100" b="1" dirty="0"/>
          </a:p>
          <a:p>
            <a:pPr marL="457200" indent="-457200" algn="just">
              <a:lnSpc>
                <a:spcPct val="150000"/>
              </a:lnSpc>
              <a:spcBef>
                <a:spcPct val="0"/>
              </a:spcBef>
              <a:buAutoNum type="arabicPeriod"/>
            </a:pPr>
            <a:endParaRPr lang="he-IL" altLang="he-IL" sz="2600" b="1"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26</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90292" y="116632"/>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800" b="1" kern="0" dirty="0">
                <a:solidFill>
                  <a:srgbClr val="000000"/>
                </a:solidFill>
              </a:rPr>
              <a:t>חברת משלח יד זרה - סיכום</a:t>
            </a:r>
          </a:p>
        </p:txBody>
      </p:sp>
    </p:spTree>
    <p:extLst>
      <p:ext uri="{BB962C8B-B14F-4D97-AF65-F5344CB8AC3E}">
        <p14:creationId xmlns:p14="http://schemas.microsoft.com/office/powerpoint/2010/main" val="2107001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27</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1466027" y="1590067"/>
            <a:ext cx="6211958" cy="24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lnSpc>
                <a:spcPct val="150000"/>
              </a:lnSpc>
            </a:pPr>
            <a:r>
              <a:rPr lang="he-IL" altLang="he-IL" sz="5400" b="1" dirty="0"/>
              <a:t>דוגמא – </a:t>
            </a:r>
          </a:p>
          <a:p>
            <a:pPr algn="ctr">
              <a:lnSpc>
                <a:spcPct val="150000"/>
              </a:lnSpc>
            </a:pPr>
            <a:r>
              <a:rPr lang="he-IL" altLang="he-IL" sz="5400" b="1" dirty="0"/>
              <a:t>מיסוי הכנסות </a:t>
            </a:r>
            <a:r>
              <a:rPr lang="he-IL" altLang="he-IL" sz="5400" b="1" dirty="0" err="1"/>
              <a:t>מחמי"ז</a:t>
            </a:r>
            <a:endParaRPr lang="he-IL" altLang="he-IL" sz="5400" b="1" dirty="0"/>
          </a:p>
        </p:txBody>
      </p:sp>
    </p:spTree>
    <p:extLst>
      <p:ext uri="{BB962C8B-B14F-4D97-AF65-F5344CB8AC3E}">
        <p14:creationId xmlns:p14="http://schemas.microsoft.com/office/powerpoint/2010/main" val="7260591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199830" y="764704"/>
            <a:ext cx="8675687" cy="4929187"/>
          </a:xfrm>
        </p:spPr>
        <p:txBody>
          <a:bodyPr/>
          <a:lstStyle/>
          <a:p>
            <a:pPr marL="0" indent="0" algn="just">
              <a:lnSpc>
                <a:spcPct val="150000"/>
              </a:lnSpc>
              <a:spcBef>
                <a:spcPct val="0"/>
              </a:spcBef>
              <a:buNone/>
            </a:pPr>
            <a:r>
              <a:rPr lang="he-IL" sz="2400" dirty="0"/>
              <a:t>דן, יחיד תושב ישראל (להלן: "היחיד") עוסק במשלח יד מיוחד. היחיד הינו בעל שליטה בחברה </a:t>
            </a:r>
            <a:r>
              <a:rPr lang="en-US" sz="2400" dirty="0"/>
              <a:t>A</a:t>
            </a:r>
            <a:r>
              <a:rPr lang="he-IL" sz="2400" dirty="0"/>
              <a:t>, תושבת חוץ, העונה להגדרת </a:t>
            </a:r>
            <a:r>
              <a:rPr lang="he-IL" sz="2400" dirty="0" err="1"/>
              <a:t>חמי"ז</a:t>
            </a:r>
            <a:r>
              <a:rPr lang="he-IL" sz="2400" dirty="0"/>
              <a:t>.</a:t>
            </a:r>
          </a:p>
          <a:p>
            <a:pPr marL="0" indent="0" algn="just">
              <a:lnSpc>
                <a:spcPct val="150000"/>
              </a:lnSpc>
              <a:spcBef>
                <a:spcPct val="0"/>
              </a:spcBef>
              <a:buNone/>
            </a:pPr>
            <a:r>
              <a:rPr lang="he-IL" sz="2400" dirty="0"/>
              <a:t>דן דיווח על הכנסות שהפיקה </a:t>
            </a:r>
            <a:r>
              <a:rPr lang="he-IL" sz="2400" dirty="0" err="1"/>
              <a:t>החמי"ז</a:t>
            </a:r>
            <a:r>
              <a:rPr lang="he-IL" sz="2400" dirty="0"/>
              <a:t> בחו"ל ממשלח יד מיוחד, בסך 200,000 ש"ח כדיבידנד רעיוני. בגין הכנסות אלו שילמה </a:t>
            </a:r>
            <a:r>
              <a:rPr lang="he-IL" sz="2400" dirty="0" err="1"/>
              <a:t>החמי"ז</a:t>
            </a:r>
            <a:r>
              <a:rPr lang="he-IL" sz="2400" dirty="0"/>
              <a:t> בחו"ל מס חברות בגובה 40,000 ש"ח (20%). כלומר, הרווח לאחר מס שנותר </a:t>
            </a:r>
            <a:r>
              <a:rPr lang="he-IL" sz="2400" dirty="0" err="1"/>
              <a:t>בחמי"ז</a:t>
            </a:r>
            <a:r>
              <a:rPr lang="he-IL" sz="2400" dirty="0"/>
              <a:t> הינו 160,000 ש"ח.</a:t>
            </a:r>
          </a:p>
          <a:p>
            <a:pPr marL="0" indent="0" algn="just">
              <a:lnSpc>
                <a:spcPct val="150000"/>
              </a:lnSpc>
              <a:spcBef>
                <a:spcPct val="0"/>
              </a:spcBef>
              <a:buNone/>
            </a:pPr>
            <a:r>
              <a:rPr lang="he-IL" sz="2400" dirty="0"/>
              <a:t>באותה שנה, </a:t>
            </a:r>
            <a:r>
              <a:rPr lang="he-IL" sz="2400" dirty="0" err="1"/>
              <a:t>החמי"ז</a:t>
            </a:r>
            <a:r>
              <a:rPr lang="he-IL" sz="2400" dirty="0"/>
              <a:t> חילקה לדן דיבידנד בגובה 50,000 ש"ח</a:t>
            </a:r>
            <a:r>
              <a:rPr lang="he-IL" sz="2400"/>
              <a:t>, בגינו </a:t>
            </a:r>
            <a:r>
              <a:rPr lang="he-IL" sz="2400" dirty="0"/>
              <a:t>נוכה מס במקור בגובה 2,500 ש"ח.</a:t>
            </a:r>
          </a:p>
          <a:p>
            <a:pPr marL="0" indent="0" algn="just">
              <a:lnSpc>
                <a:spcPct val="150000"/>
              </a:lnSpc>
              <a:spcBef>
                <a:spcPct val="0"/>
              </a:spcBef>
              <a:buNone/>
            </a:pPr>
            <a:endParaRPr lang="he-IL" sz="2400" dirty="0"/>
          </a:p>
          <a:p>
            <a:pPr algn="just">
              <a:lnSpc>
                <a:spcPct val="150000"/>
              </a:lnSpc>
              <a:spcBef>
                <a:spcPct val="0"/>
              </a:spcBef>
            </a:pPr>
            <a:endParaRPr lang="he-IL" sz="23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nSpc>
                <a:spcPct val="150000"/>
              </a:lnSpc>
              <a:spcBef>
                <a:spcPct val="0"/>
              </a:spcBef>
              <a:buNone/>
            </a:pPr>
            <a:endParaRPr lang="he-IL" altLang="he-IL" sz="2100" b="1" dirty="0"/>
          </a:p>
          <a:p>
            <a:pPr marL="0" indent="0">
              <a:lnSpc>
                <a:spcPct val="150000"/>
              </a:lnSpc>
              <a:spcBef>
                <a:spcPct val="0"/>
              </a:spcBef>
              <a:buNone/>
            </a:pPr>
            <a:endParaRPr lang="he-IL" altLang="he-IL" sz="2100" b="1" dirty="0"/>
          </a:p>
          <a:p>
            <a:pPr marL="457200" indent="-457200" algn="just">
              <a:lnSpc>
                <a:spcPct val="150000"/>
              </a:lnSpc>
              <a:spcBef>
                <a:spcPct val="0"/>
              </a:spcBef>
              <a:buAutoNum type="arabicPeriod"/>
            </a:pPr>
            <a:endParaRPr lang="he-IL" altLang="he-IL" sz="2600" b="1"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28</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90292" y="116632"/>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800" b="1" kern="0" dirty="0">
                <a:solidFill>
                  <a:srgbClr val="000000"/>
                </a:solidFill>
              </a:rPr>
              <a:t>דוגמא - מיסוי הכנסות </a:t>
            </a:r>
            <a:r>
              <a:rPr lang="he-IL" altLang="he-IL" sz="2800" b="1" kern="0" dirty="0" err="1">
                <a:solidFill>
                  <a:srgbClr val="000000"/>
                </a:solidFill>
              </a:rPr>
              <a:t>מחמי"ז</a:t>
            </a:r>
            <a:r>
              <a:rPr lang="he-IL" altLang="he-IL" sz="2800" b="1" kern="0" dirty="0">
                <a:solidFill>
                  <a:srgbClr val="000000"/>
                </a:solidFill>
              </a:rPr>
              <a:t> ע"י בעל שליטה יחיד</a:t>
            </a:r>
          </a:p>
        </p:txBody>
      </p:sp>
    </p:spTree>
    <p:extLst>
      <p:ext uri="{BB962C8B-B14F-4D97-AF65-F5344CB8AC3E}">
        <p14:creationId xmlns:p14="http://schemas.microsoft.com/office/powerpoint/2010/main" val="1518760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199830" y="764704"/>
            <a:ext cx="8675687" cy="4929187"/>
          </a:xfrm>
        </p:spPr>
        <p:txBody>
          <a:bodyPr/>
          <a:lstStyle/>
          <a:p>
            <a:pPr marL="0" indent="0" algn="just">
              <a:lnSpc>
                <a:spcPct val="150000"/>
              </a:lnSpc>
              <a:spcBef>
                <a:spcPct val="0"/>
              </a:spcBef>
              <a:buNone/>
            </a:pPr>
            <a:r>
              <a:rPr lang="he-IL" sz="2200" b="1" u="sng" dirty="0"/>
              <a:t>אירוע מס ראשון - דיבידנד רעיוני</a:t>
            </a:r>
            <a:r>
              <a:rPr lang="he-IL" sz="2200" dirty="0"/>
              <a:t>:</a:t>
            </a:r>
          </a:p>
          <a:p>
            <a:pPr marL="0" indent="0" algn="just">
              <a:lnSpc>
                <a:spcPct val="150000"/>
              </a:lnSpc>
              <a:spcBef>
                <a:spcPct val="0"/>
              </a:spcBef>
              <a:buNone/>
            </a:pPr>
            <a:r>
              <a:rPr lang="he-IL" sz="2200" dirty="0"/>
              <a:t>הכנסה מדיבידנד רעיוני: 200,000 ש"ח.</a:t>
            </a:r>
          </a:p>
          <a:p>
            <a:pPr marL="0" indent="0" algn="just">
              <a:lnSpc>
                <a:spcPct val="150000"/>
              </a:lnSpc>
              <a:spcBef>
                <a:spcPct val="0"/>
              </a:spcBef>
              <a:buNone/>
            </a:pPr>
            <a:r>
              <a:rPr lang="he-IL" sz="2200" dirty="0"/>
              <a:t>מס חייב בישראל לפני זיכוי: </a:t>
            </a:r>
            <a:r>
              <a:rPr lang="en-US" sz="2200" dirty="0"/>
              <a:t>200,000*23%= 46,000</a:t>
            </a:r>
          </a:p>
          <a:p>
            <a:pPr marL="0" indent="0" algn="just">
              <a:lnSpc>
                <a:spcPct val="150000"/>
              </a:lnSpc>
              <a:spcBef>
                <a:spcPct val="0"/>
              </a:spcBef>
              <a:buNone/>
            </a:pPr>
            <a:r>
              <a:rPr lang="he-IL" sz="2200" dirty="0"/>
              <a:t>זיכוי בגין מס חברות ששולם בחו"ל: 40,000 ש"ח.</a:t>
            </a:r>
          </a:p>
          <a:p>
            <a:pPr marL="0" indent="0" algn="just">
              <a:lnSpc>
                <a:spcPct val="150000"/>
              </a:lnSpc>
              <a:spcBef>
                <a:spcPct val="0"/>
              </a:spcBef>
              <a:buNone/>
            </a:pPr>
            <a:r>
              <a:rPr lang="he-IL" sz="2200" dirty="0"/>
              <a:t>יתרת מס לתשלום בישראל: 6,000 ש"ח.</a:t>
            </a:r>
          </a:p>
          <a:p>
            <a:pPr marL="0" indent="0" algn="just">
              <a:lnSpc>
                <a:spcPct val="150000"/>
              </a:lnSpc>
              <a:spcBef>
                <a:spcPct val="0"/>
              </a:spcBef>
              <a:buNone/>
            </a:pPr>
            <a:endParaRPr lang="he-IL" sz="2100" dirty="0"/>
          </a:p>
          <a:p>
            <a:pPr algn="just">
              <a:lnSpc>
                <a:spcPct val="150000"/>
              </a:lnSpc>
              <a:spcBef>
                <a:spcPct val="0"/>
              </a:spcBef>
            </a:pPr>
            <a:endParaRPr lang="he-IL" sz="23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nSpc>
                <a:spcPct val="150000"/>
              </a:lnSpc>
              <a:spcBef>
                <a:spcPct val="0"/>
              </a:spcBef>
              <a:buNone/>
            </a:pPr>
            <a:endParaRPr lang="he-IL" altLang="he-IL" sz="2100" b="1" dirty="0"/>
          </a:p>
          <a:p>
            <a:pPr marL="0" indent="0">
              <a:lnSpc>
                <a:spcPct val="150000"/>
              </a:lnSpc>
              <a:spcBef>
                <a:spcPct val="0"/>
              </a:spcBef>
              <a:buNone/>
            </a:pPr>
            <a:endParaRPr lang="he-IL" altLang="he-IL" sz="2100" b="1" dirty="0"/>
          </a:p>
          <a:p>
            <a:pPr marL="457200" indent="-457200" algn="just">
              <a:lnSpc>
                <a:spcPct val="150000"/>
              </a:lnSpc>
              <a:spcBef>
                <a:spcPct val="0"/>
              </a:spcBef>
              <a:buAutoNum type="arabicPeriod"/>
            </a:pPr>
            <a:endParaRPr lang="he-IL" altLang="he-IL" sz="2600" b="1"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29</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90292" y="116632"/>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800" b="1" kern="0" dirty="0">
                <a:solidFill>
                  <a:srgbClr val="000000"/>
                </a:solidFill>
              </a:rPr>
              <a:t>דוגמא - מיסוי הכנסות </a:t>
            </a:r>
            <a:r>
              <a:rPr lang="he-IL" altLang="he-IL" sz="2800" b="1" kern="0" dirty="0" err="1">
                <a:solidFill>
                  <a:srgbClr val="000000"/>
                </a:solidFill>
              </a:rPr>
              <a:t>מחמי"ז</a:t>
            </a:r>
            <a:r>
              <a:rPr lang="he-IL" altLang="he-IL" sz="2800" b="1" kern="0" dirty="0">
                <a:solidFill>
                  <a:srgbClr val="000000"/>
                </a:solidFill>
              </a:rPr>
              <a:t> ע"י בעל שליטה יחיד</a:t>
            </a:r>
          </a:p>
        </p:txBody>
      </p:sp>
    </p:spTree>
    <p:extLst>
      <p:ext uri="{BB962C8B-B14F-4D97-AF65-F5344CB8AC3E}">
        <p14:creationId xmlns:p14="http://schemas.microsoft.com/office/powerpoint/2010/main" val="3251688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4C753DC-12D8-46AD-A5DF-ADE30615E9CB}"/>
              </a:ext>
            </a:extLst>
          </p:cNvPr>
          <p:cNvSpPr>
            <a:spLocks noGrp="1" noChangeArrowheads="1"/>
          </p:cNvSpPr>
          <p:nvPr>
            <p:ph type="title"/>
          </p:nvPr>
        </p:nvSpPr>
        <p:spPr>
          <a:xfrm>
            <a:off x="179388" y="-26988"/>
            <a:ext cx="8785225" cy="763588"/>
          </a:xfrm>
        </p:spPr>
        <p:txBody>
          <a:bodyPr/>
          <a:lstStyle/>
          <a:p>
            <a:r>
              <a:rPr lang="he-IL" altLang="he-IL" sz="3600" b="1" dirty="0"/>
              <a:t>נושאי ההרצאה</a:t>
            </a:r>
          </a:p>
        </p:txBody>
      </p:sp>
      <p:sp>
        <p:nvSpPr>
          <p:cNvPr id="12291" name="Content Placeholder 2">
            <a:extLst>
              <a:ext uri="{FF2B5EF4-FFF2-40B4-BE49-F238E27FC236}">
                <a16:creationId xmlns:a16="http://schemas.microsoft.com/office/drawing/2014/main" id="{13C95955-06C3-4431-905E-0B06DF042B9C}"/>
              </a:ext>
            </a:extLst>
          </p:cNvPr>
          <p:cNvSpPr>
            <a:spLocks noGrp="1" noChangeArrowheads="1"/>
          </p:cNvSpPr>
          <p:nvPr>
            <p:ph idx="1"/>
          </p:nvPr>
        </p:nvSpPr>
        <p:spPr>
          <a:xfrm>
            <a:off x="735012" y="736600"/>
            <a:ext cx="8229600" cy="4927600"/>
          </a:xfrm>
        </p:spPr>
        <p:txBody>
          <a:bodyPr/>
          <a:lstStyle/>
          <a:p>
            <a:pPr marL="514350" indent="-514350" algn="just">
              <a:lnSpc>
                <a:spcPct val="150000"/>
              </a:lnSpc>
              <a:spcBef>
                <a:spcPct val="0"/>
              </a:spcBef>
              <a:buFont typeface="+mj-lt"/>
              <a:buAutoNum type="arabicPeriod" startAt="2"/>
            </a:pPr>
            <a:r>
              <a:rPr lang="he-IL" altLang="he-IL" dirty="0"/>
              <a:t>חברה נשלטת זרה. </a:t>
            </a:r>
          </a:p>
          <a:p>
            <a:pPr algn="just">
              <a:lnSpc>
                <a:spcPct val="150000"/>
              </a:lnSpc>
              <a:spcBef>
                <a:spcPct val="0"/>
              </a:spcBef>
            </a:pPr>
            <a:r>
              <a:rPr lang="he-IL" altLang="he-IL" sz="2100" dirty="0"/>
              <a:t>רקע כללי.</a:t>
            </a:r>
          </a:p>
          <a:p>
            <a:pPr algn="just">
              <a:lnSpc>
                <a:spcPct val="150000"/>
              </a:lnSpc>
              <a:spcBef>
                <a:spcPct val="0"/>
              </a:spcBef>
            </a:pPr>
            <a:r>
              <a:rPr lang="he-IL" altLang="he-IL" sz="2100" dirty="0"/>
              <a:t>תנאי ראשון - הגדרת חברה נשלטת זרה.</a:t>
            </a:r>
          </a:p>
          <a:p>
            <a:pPr algn="just">
              <a:lnSpc>
                <a:spcPct val="150000"/>
              </a:lnSpc>
              <a:spcBef>
                <a:spcPct val="0"/>
              </a:spcBef>
            </a:pPr>
            <a:r>
              <a:rPr lang="he-IL" altLang="he-IL" sz="2100" dirty="0"/>
              <a:t>תנאי שני - </a:t>
            </a:r>
            <a:r>
              <a:rPr lang="he-IL" altLang="he-IL" sz="2100" dirty="0" err="1"/>
              <a:t>החנ"ז</a:t>
            </a:r>
            <a:r>
              <a:rPr lang="he-IL" altLang="he-IL" sz="2100" dirty="0"/>
              <a:t> מוחזק בידי בעל שליטה.</a:t>
            </a:r>
          </a:p>
          <a:p>
            <a:pPr algn="just">
              <a:lnSpc>
                <a:spcPct val="150000"/>
              </a:lnSpc>
              <a:spcBef>
                <a:spcPct val="0"/>
              </a:spcBef>
            </a:pPr>
            <a:r>
              <a:rPr lang="he-IL" altLang="he-IL" sz="2100" dirty="0"/>
              <a:t>תנאי שלישי - בחברה צבורים רווחים שלא שולמו.</a:t>
            </a:r>
          </a:p>
          <a:p>
            <a:pPr marL="0" indent="0" algn="just">
              <a:lnSpc>
                <a:spcPct val="150000"/>
              </a:lnSpc>
              <a:spcBef>
                <a:spcPct val="0"/>
              </a:spcBef>
              <a:buNone/>
            </a:pPr>
            <a:r>
              <a:rPr lang="he-IL" altLang="he-IL" sz="2100" u="sng" dirty="0"/>
              <a:t>סוגיות בחברה נשלטת זרה</a:t>
            </a:r>
            <a:endParaRPr lang="he-IL" altLang="he-IL" sz="2100" dirty="0"/>
          </a:p>
          <a:p>
            <a:pPr marL="457200" indent="-457200" algn="just">
              <a:lnSpc>
                <a:spcPct val="150000"/>
              </a:lnSpc>
              <a:spcBef>
                <a:spcPct val="0"/>
              </a:spcBef>
              <a:buFont typeface="+mj-cs"/>
              <a:buAutoNum type="hebrew2Minus"/>
            </a:pPr>
            <a:r>
              <a:rPr lang="he-IL" altLang="he-IL" sz="2100" dirty="0"/>
              <a:t>מתן זיכוי בגין מס זר – סעיף 75ב(ד1) לפקודה.</a:t>
            </a:r>
          </a:p>
          <a:p>
            <a:pPr marL="457200" indent="-457200" algn="just">
              <a:lnSpc>
                <a:spcPct val="150000"/>
              </a:lnSpc>
              <a:spcBef>
                <a:spcPct val="0"/>
              </a:spcBef>
              <a:buFont typeface="+mj-cs"/>
              <a:buAutoNum type="hebrew2Minus"/>
            </a:pPr>
            <a:r>
              <a:rPr lang="he-IL" altLang="he-IL" sz="2100" dirty="0"/>
              <a:t>מכירת מניות בחברה נשלטת זרה.</a:t>
            </a:r>
          </a:p>
        </p:txBody>
      </p:sp>
      <p:sp>
        <p:nvSpPr>
          <p:cNvPr id="12292" name="Slide Number Placeholder 3">
            <a:extLst>
              <a:ext uri="{FF2B5EF4-FFF2-40B4-BE49-F238E27FC236}">
                <a16:creationId xmlns:a16="http://schemas.microsoft.com/office/drawing/2014/main" id="{49DF766C-8029-4D15-B814-2E9322310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34CE0137-C998-4CBE-A0F8-FEC9A5A3C5ED}" type="slidenum">
              <a:rPr lang="he-IL" altLang="he-IL" sz="1400" smtClean="0"/>
              <a:pPr algn="l">
                <a:spcBef>
                  <a:spcPct val="0"/>
                </a:spcBef>
                <a:buFontTx/>
                <a:buNone/>
              </a:pPr>
              <a:t>3</a:t>
            </a:fld>
            <a:endParaRPr lang="en-US" altLang="he-IL" sz="1400"/>
          </a:p>
        </p:txBody>
      </p:sp>
    </p:spTree>
    <p:extLst>
      <p:ext uri="{BB962C8B-B14F-4D97-AF65-F5344CB8AC3E}">
        <p14:creationId xmlns:p14="http://schemas.microsoft.com/office/powerpoint/2010/main" val="1506816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199830" y="764704"/>
            <a:ext cx="8675687" cy="4929187"/>
          </a:xfrm>
        </p:spPr>
        <p:txBody>
          <a:bodyPr/>
          <a:lstStyle/>
          <a:p>
            <a:pPr marL="0" indent="0" algn="just">
              <a:lnSpc>
                <a:spcPct val="150000"/>
              </a:lnSpc>
              <a:spcBef>
                <a:spcPct val="0"/>
              </a:spcBef>
              <a:buNone/>
            </a:pPr>
            <a:r>
              <a:rPr lang="he-IL" sz="2100" b="1" u="sng" dirty="0"/>
              <a:t>אירוע מס שני - חלוקת דיבידנד בפועל </a:t>
            </a:r>
            <a:r>
              <a:rPr lang="he-IL" sz="2100" b="1" u="sng" dirty="0" err="1"/>
              <a:t>מהחמי"ז</a:t>
            </a:r>
            <a:r>
              <a:rPr lang="he-IL" sz="2100" b="1" u="sng" dirty="0"/>
              <a:t> ליחיד</a:t>
            </a:r>
            <a:r>
              <a:rPr lang="he-IL" sz="2100" dirty="0"/>
              <a:t>:</a:t>
            </a:r>
          </a:p>
          <a:p>
            <a:pPr marL="0" indent="0" algn="just">
              <a:lnSpc>
                <a:spcPct val="150000"/>
              </a:lnSpc>
              <a:spcBef>
                <a:spcPct val="0"/>
              </a:spcBef>
              <a:buNone/>
            </a:pPr>
            <a:r>
              <a:rPr lang="he-IL" sz="2100" dirty="0"/>
              <a:t>הכנסה מדיבידנד בפועל שהתקבלה על ידי דן: 50,000 ש"ח.</a:t>
            </a:r>
          </a:p>
          <a:p>
            <a:pPr marL="0" indent="0" algn="just">
              <a:lnSpc>
                <a:spcPct val="150000"/>
              </a:lnSpc>
              <a:spcBef>
                <a:spcPct val="0"/>
              </a:spcBef>
              <a:buNone/>
            </a:pPr>
            <a:r>
              <a:rPr lang="he-IL" sz="2100" dirty="0"/>
              <a:t>החלק היחסי של המס ששולם בישראל על דיבידנד בגובה 50,000 באירוע המס הראשון: </a:t>
            </a:r>
            <a:r>
              <a:rPr lang="en-US" sz="2100" dirty="0"/>
              <a:t>(50,000/160,000)*6,000=1,875</a:t>
            </a:r>
            <a:r>
              <a:rPr lang="he-IL" sz="2100" dirty="0"/>
              <a:t>.</a:t>
            </a:r>
          </a:p>
          <a:p>
            <a:pPr marL="0" indent="0" algn="just">
              <a:lnSpc>
                <a:spcPct val="150000"/>
              </a:lnSpc>
              <a:spcBef>
                <a:spcPct val="0"/>
              </a:spcBef>
              <a:buNone/>
            </a:pPr>
            <a:r>
              <a:rPr lang="he-IL" sz="2100" dirty="0"/>
              <a:t>גובה הדיבידנד עליו ישולם מס הינו, הדיבידנד שחולק בפועל </a:t>
            </a:r>
            <a:r>
              <a:rPr lang="he-IL" sz="2100" u="sng" dirty="0"/>
              <a:t>בניכוי</a:t>
            </a:r>
            <a:r>
              <a:rPr lang="he-IL" sz="2100" dirty="0"/>
              <a:t> מיסים ששולמו בפועל על ידי היחיד </a:t>
            </a:r>
            <a:r>
              <a:rPr lang="he-IL" sz="2100" u="sng" dirty="0"/>
              <a:t>על הכנסה זו</a:t>
            </a:r>
            <a:r>
              <a:rPr lang="he-IL" sz="2100" dirty="0"/>
              <a:t> באירוע המס הראשון: </a:t>
            </a:r>
            <a:r>
              <a:rPr lang="en-US" sz="2100" dirty="0"/>
              <a:t>50,000-1,875=48,125</a:t>
            </a:r>
            <a:r>
              <a:rPr lang="he-IL" sz="2100" dirty="0"/>
              <a:t>.</a:t>
            </a:r>
          </a:p>
          <a:p>
            <a:pPr marL="0" indent="0" algn="just">
              <a:lnSpc>
                <a:spcPct val="150000"/>
              </a:lnSpc>
              <a:spcBef>
                <a:spcPct val="0"/>
              </a:spcBef>
              <a:buNone/>
            </a:pPr>
            <a:endParaRPr lang="he-IL" sz="2100" dirty="0"/>
          </a:p>
          <a:p>
            <a:pPr marL="0" indent="0" algn="just">
              <a:lnSpc>
                <a:spcPct val="150000"/>
              </a:lnSpc>
              <a:spcBef>
                <a:spcPct val="0"/>
              </a:spcBef>
              <a:buNone/>
            </a:pPr>
            <a:endParaRPr lang="he-IL" sz="23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nSpc>
                <a:spcPct val="150000"/>
              </a:lnSpc>
              <a:spcBef>
                <a:spcPct val="0"/>
              </a:spcBef>
              <a:buNone/>
            </a:pPr>
            <a:endParaRPr lang="he-IL" altLang="he-IL" sz="2100" b="1" dirty="0"/>
          </a:p>
          <a:p>
            <a:pPr marL="0" indent="0">
              <a:lnSpc>
                <a:spcPct val="150000"/>
              </a:lnSpc>
              <a:spcBef>
                <a:spcPct val="0"/>
              </a:spcBef>
              <a:buNone/>
            </a:pPr>
            <a:endParaRPr lang="he-IL" altLang="he-IL" sz="2100" b="1" dirty="0"/>
          </a:p>
          <a:p>
            <a:pPr marL="457200" indent="-457200" algn="just">
              <a:lnSpc>
                <a:spcPct val="150000"/>
              </a:lnSpc>
              <a:spcBef>
                <a:spcPct val="0"/>
              </a:spcBef>
              <a:buAutoNum type="arabicPeriod"/>
            </a:pPr>
            <a:endParaRPr lang="he-IL" altLang="he-IL" sz="2600" b="1"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30</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90292" y="116632"/>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800" b="1" kern="0" dirty="0">
                <a:solidFill>
                  <a:srgbClr val="000000"/>
                </a:solidFill>
              </a:rPr>
              <a:t>דוגמא - מיסוי הכנסות </a:t>
            </a:r>
            <a:r>
              <a:rPr lang="he-IL" altLang="he-IL" sz="2800" b="1" kern="0" dirty="0" err="1">
                <a:solidFill>
                  <a:srgbClr val="000000"/>
                </a:solidFill>
              </a:rPr>
              <a:t>מחמי"ז</a:t>
            </a:r>
            <a:r>
              <a:rPr lang="he-IL" altLang="he-IL" sz="2800" b="1" kern="0" dirty="0">
                <a:solidFill>
                  <a:srgbClr val="000000"/>
                </a:solidFill>
              </a:rPr>
              <a:t> ע"י בעל שליטה יחיד</a:t>
            </a:r>
          </a:p>
        </p:txBody>
      </p:sp>
      <p:graphicFrame>
        <p:nvGraphicFramePr>
          <p:cNvPr id="3" name="טבלה 2">
            <a:extLst>
              <a:ext uri="{FF2B5EF4-FFF2-40B4-BE49-F238E27FC236}">
                <a16:creationId xmlns:a16="http://schemas.microsoft.com/office/drawing/2014/main" id="{9B59709F-D26E-43F9-BD53-AD76FD1A75B4}"/>
              </a:ext>
            </a:extLst>
          </p:cNvPr>
          <p:cNvGraphicFramePr>
            <a:graphicFrameLocks noGrp="1"/>
          </p:cNvGraphicFramePr>
          <p:nvPr>
            <p:extLst>
              <p:ext uri="{D42A27DB-BD31-4B8C-83A1-F6EECF244321}">
                <p14:modId xmlns:p14="http://schemas.microsoft.com/office/powerpoint/2010/main" val="3688608172"/>
              </p:ext>
            </p:extLst>
          </p:nvPr>
        </p:nvGraphicFramePr>
        <p:xfrm>
          <a:off x="2699792" y="3789040"/>
          <a:ext cx="5976664" cy="1653215"/>
        </p:xfrm>
        <a:graphic>
          <a:graphicData uri="http://schemas.openxmlformats.org/drawingml/2006/table">
            <a:tbl>
              <a:tblPr>
                <a:tableStyleId>{5C22544A-7EE6-4342-B048-85BDC9FD1C3A}</a:tableStyleId>
              </a:tblPr>
              <a:tblGrid>
                <a:gridCol w="1728192">
                  <a:extLst>
                    <a:ext uri="{9D8B030D-6E8A-4147-A177-3AD203B41FA5}">
                      <a16:colId xmlns:a16="http://schemas.microsoft.com/office/drawing/2014/main" val="2170766518"/>
                    </a:ext>
                  </a:extLst>
                </a:gridCol>
                <a:gridCol w="889482">
                  <a:extLst>
                    <a:ext uri="{9D8B030D-6E8A-4147-A177-3AD203B41FA5}">
                      <a16:colId xmlns:a16="http://schemas.microsoft.com/office/drawing/2014/main" val="3574704998"/>
                    </a:ext>
                  </a:extLst>
                </a:gridCol>
                <a:gridCol w="3358990">
                  <a:extLst>
                    <a:ext uri="{9D8B030D-6E8A-4147-A177-3AD203B41FA5}">
                      <a16:colId xmlns:a16="http://schemas.microsoft.com/office/drawing/2014/main" val="463889573"/>
                    </a:ext>
                  </a:extLst>
                </a:gridCol>
              </a:tblGrid>
              <a:tr h="643802">
                <a:tc>
                  <a:txBody>
                    <a:bodyPr/>
                    <a:lstStyle/>
                    <a:p>
                      <a:pPr algn="l" fontAlgn="b"/>
                      <a:r>
                        <a:rPr lang="en-IL" sz="2100" u="none" strike="noStrike" dirty="0">
                          <a:effectLst/>
                          <a:latin typeface="+mj-lt"/>
                        </a:rPr>
                        <a:t>48</a:t>
                      </a:r>
                      <a:r>
                        <a:rPr lang="en-US" sz="2100" u="none" strike="noStrike" dirty="0">
                          <a:effectLst/>
                          <a:latin typeface="+mj-lt"/>
                        </a:rPr>
                        <a:t>,</a:t>
                      </a:r>
                      <a:r>
                        <a:rPr lang="en-IL" sz="2100" u="none" strike="noStrike" dirty="0">
                          <a:effectLst/>
                          <a:latin typeface="+mj-lt"/>
                        </a:rPr>
                        <a:t>125*30%=</a:t>
                      </a:r>
                      <a:endParaRPr lang="en-IL" sz="2100" b="0" i="0" u="none" strike="noStrike" dirty="0">
                        <a:solidFill>
                          <a:srgbClr val="000000"/>
                        </a:solidFill>
                        <a:effectLst/>
                        <a:latin typeface="+mj-lt"/>
                      </a:endParaRPr>
                    </a:p>
                  </a:txBody>
                  <a:tcPr marL="6350" marR="6350" marT="6350" marB="0" anchor="b">
                    <a:noFill/>
                  </a:tcPr>
                </a:tc>
                <a:tc>
                  <a:txBody>
                    <a:bodyPr/>
                    <a:lstStyle/>
                    <a:p>
                      <a:pPr algn="r" fontAlgn="b"/>
                      <a:r>
                        <a:rPr lang="en-IL" sz="2100" u="none" strike="noStrike" dirty="0">
                          <a:effectLst/>
                          <a:latin typeface="+mj-lt"/>
                        </a:rPr>
                        <a:t>         14,437</a:t>
                      </a:r>
                      <a:endParaRPr lang="he-IL" sz="2100" u="none" strike="noStrike" dirty="0">
                        <a:effectLst/>
                        <a:latin typeface="+mj-lt"/>
                      </a:endParaRPr>
                    </a:p>
                  </a:txBody>
                  <a:tcPr marL="6350" marR="6350" marT="6350" marB="0" anchor="b">
                    <a:noFill/>
                  </a:tcPr>
                </a:tc>
                <a:tc>
                  <a:txBody>
                    <a:bodyPr/>
                    <a:lstStyle/>
                    <a:p>
                      <a:pPr algn="r" rtl="1" fontAlgn="b"/>
                      <a:r>
                        <a:rPr lang="he-IL" sz="2100" u="none" strike="noStrike" dirty="0">
                          <a:effectLst/>
                          <a:latin typeface="+mj-lt"/>
                        </a:rPr>
                        <a:t>חבות מס על דיבידנד בפועל</a:t>
                      </a:r>
                      <a:endParaRPr lang="he-IL" sz="2100" b="0" i="0" u="none" strike="noStrike" dirty="0">
                        <a:solidFill>
                          <a:srgbClr val="000000"/>
                        </a:solidFill>
                        <a:effectLst/>
                        <a:latin typeface="+mj-lt"/>
                      </a:endParaRPr>
                    </a:p>
                  </a:txBody>
                  <a:tcPr marL="6350" marR="6350" marT="6350" marB="0" anchor="b">
                    <a:noFill/>
                  </a:tcPr>
                </a:tc>
                <a:extLst>
                  <a:ext uri="{0D108BD9-81ED-4DB2-BD59-A6C34878D82A}">
                    <a16:rowId xmlns:a16="http://schemas.microsoft.com/office/drawing/2014/main" val="3079973898"/>
                  </a:ext>
                </a:extLst>
              </a:tr>
              <a:tr h="360355">
                <a:tc>
                  <a:txBody>
                    <a:bodyPr/>
                    <a:lstStyle/>
                    <a:p>
                      <a:pPr algn="l" fontAlgn="b"/>
                      <a:endParaRPr lang="en-IL" sz="2100" b="0" i="0" u="none" strike="noStrike" dirty="0">
                        <a:solidFill>
                          <a:srgbClr val="000000"/>
                        </a:solidFill>
                        <a:effectLst/>
                        <a:latin typeface="+mj-lt"/>
                      </a:endParaRPr>
                    </a:p>
                  </a:txBody>
                  <a:tcPr marL="6350" marR="6350" marT="6350" marB="0" anchor="b">
                    <a:noFill/>
                  </a:tcPr>
                </a:tc>
                <a:tc>
                  <a:txBody>
                    <a:bodyPr/>
                    <a:lstStyle/>
                    <a:p>
                      <a:pPr algn="r" fontAlgn="b"/>
                      <a:r>
                        <a:rPr lang="en-IL" sz="2100" u="sng" strike="noStrike" dirty="0">
                          <a:effectLst/>
                          <a:latin typeface="+mj-lt"/>
                        </a:rPr>
                        <a:t>(2</a:t>
                      </a:r>
                      <a:r>
                        <a:rPr lang="en-US" sz="2100" u="sng" strike="noStrike" dirty="0">
                          <a:effectLst/>
                          <a:latin typeface="+mj-lt"/>
                        </a:rPr>
                        <a:t>,</a:t>
                      </a:r>
                      <a:r>
                        <a:rPr lang="en-IL" sz="2100" u="sng" strike="noStrike" dirty="0">
                          <a:effectLst/>
                          <a:latin typeface="+mj-lt"/>
                        </a:rPr>
                        <a:t>500)</a:t>
                      </a:r>
                      <a:r>
                        <a:rPr lang="he-IL" sz="2100" u="sng" strike="noStrike" dirty="0">
                          <a:effectLst/>
                          <a:latin typeface="+mj-lt"/>
                        </a:rPr>
                        <a:t> </a:t>
                      </a:r>
                      <a:endParaRPr lang="en-IL" sz="2100" b="0" i="0" u="sng" strike="noStrike" dirty="0">
                        <a:solidFill>
                          <a:srgbClr val="000000"/>
                        </a:solidFill>
                        <a:effectLst/>
                        <a:latin typeface="+mj-lt"/>
                      </a:endParaRPr>
                    </a:p>
                  </a:txBody>
                  <a:tcPr marL="6350" marR="6350" marT="6350" marB="0" anchor="b">
                    <a:noFill/>
                  </a:tcPr>
                </a:tc>
                <a:tc>
                  <a:txBody>
                    <a:bodyPr/>
                    <a:lstStyle/>
                    <a:p>
                      <a:pPr algn="r" rtl="1" fontAlgn="b"/>
                      <a:r>
                        <a:rPr lang="he-IL" sz="2100" u="none" strike="noStrike" dirty="0">
                          <a:effectLst/>
                          <a:latin typeface="+mj-lt"/>
                        </a:rPr>
                        <a:t>זיכוי מסי חוץ</a:t>
                      </a:r>
                      <a:r>
                        <a:rPr lang="en-US" sz="2100" u="none" strike="noStrike" dirty="0">
                          <a:effectLst/>
                          <a:latin typeface="+mj-lt"/>
                        </a:rPr>
                        <a:t> </a:t>
                      </a:r>
                      <a:r>
                        <a:rPr lang="he-IL" sz="2100" u="none" strike="noStrike" dirty="0">
                          <a:effectLst/>
                          <a:latin typeface="+mj-lt"/>
                        </a:rPr>
                        <a:t>שנוכו במקור</a:t>
                      </a:r>
                      <a:endParaRPr lang="he-IL" sz="2100" b="0" i="0" u="none" strike="noStrike" dirty="0">
                        <a:solidFill>
                          <a:srgbClr val="000000"/>
                        </a:solidFill>
                        <a:effectLst/>
                        <a:latin typeface="+mj-lt"/>
                      </a:endParaRPr>
                    </a:p>
                  </a:txBody>
                  <a:tcPr marL="6350" marR="6350" marT="6350" marB="0" anchor="b">
                    <a:noFill/>
                  </a:tcPr>
                </a:tc>
                <a:extLst>
                  <a:ext uri="{0D108BD9-81ED-4DB2-BD59-A6C34878D82A}">
                    <a16:rowId xmlns:a16="http://schemas.microsoft.com/office/drawing/2014/main" val="3184591153"/>
                  </a:ext>
                </a:extLst>
              </a:tr>
              <a:tr h="643802">
                <a:tc>
                  <a:txBody>
                    <a:bodyPr/>
                    <a:lstStyle/>
                    <a:p>
                      <a:pPr algn="l" fontAlgn="b"/>
                      <a:endParaRPr lang="en-IL" sz="2100" b="0" i="0" u="none" strike="noStrike" dirty="0">
                        <a:solidFill>
                          <a:srgbClr val="000000"/>
                        </a:solidFill>
                        <a:effectLst/>
                        <a:latin typeface="+mj-lt"/>
                      </a:endParaRPr>
                    </a:p>
                  </a:txBody>
                  <a:tcPr marL="6350" marR="6350" marT="6350" marB="0" anchor="b">
                    <a:noFill/>
                  </a:tcPr>
                </a:tc>
                <a:tc>
                  <a:txBody>
                    <a:bodyPr/>
                    <a:lstStyle/>
                    <a:p>
                      <a:pPr algn="r" fontAlgn="b"/>
                      <a:r>
                        <a:rPr lang="en-IL" sz="2100" u="none" strike="noStrike" dirty="0">
                          <a:effectLst/>
                          <a:latin typeface="+mj-lt"/>
                        </a:rPr>
                        <a:t>         11,937</a:t>
                      </a:r>
                      <a:endParaRPr lang="he-IL" sz="2100" u="none" strike="noStrike" dirty="0">
                        <a:effectLst/>
                        <a:latin typeface="+mj-lt"/>
                      </a:endParaRPr>
                    </a:p>
                  </a:txBody>
                  <a:tcPr marL="6350" marR="6350" marT="6350" marB="0" anchor="b">
                    <a:noFill/>
                  </a:tcPr>
                </a:tc>
                <a:tc>
                  <a:txBody>
                    <a:bodyPr/>
                    <a:lstStyle/>
                    <a:p>
                      <a:pPr algn="r" rtl="1" fontAlgn="b"/>
                      <a:r>
                        <a:rPr lang="he-IL" sz="2100" u="none" strike="noStrike" dirty="0">
                          <a:effectLst/>
                          <a:latin typeface="+mj-lt"/>
                        </a:rPr>
                        <a:t>יתרת מס לתשלום בישראל</a:t>
                      </a:r>
                      <a:endParaRPr lang="he-IL" sz="2100" b="0" i="0" u="none" strike="noStrike" dirty="0">
                        <a:solidFill>
                          <a:srgbClr val="000000"/>
                        </a:solidFill>
                        <a:effectLst/>
                        <a:latin typeface="+mj-lt"/>
                      </a:endParaRPr>
                    </a:p>
                  </a:txBody>
                  <a:tcPr marL="6350" marR="6350" marT="6350" marB="0" anchor="b">
                    <a:noFill/>
                  </a:tcPr>
                </a:tc>
                <a:extLst>
                  <a:ext uri="{0D108BD9-81ED-4DB2-BD59-A6C34878D82A}">
                    <a16:rowId xmlns:a16="http://schemas.microsoft.com/office/drawing/2014/main" val="1772278348"/>
                  </a:ext>
                </a:extLst>
              </a:tr>
            </a:tbl>
          </a:graphicData>
        </a:graphic>
      </p:graphicFrame>
    </p:spTree>
    <p:extLst>
      <p:ext uri="{BB962C8B-B14F-4D97-AF65-F5344CB8AC3E}">
        <p14:creationId xmlns:p14="http://schemas.microsoft.com/office/powerpoint/2010/main" val="31249561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31</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1635138" y="1590067"/>
            <a:ext cx="5873723" cy="3677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lnSpc>
                <a:spcPct val="150000"/>
              </a:lnSpc>
            </a:pPr>
            <a:r>
              <a:rPr lang="he-IL" altLang="he-IL" sz="5400" b="1" dirty="0"/>
              <a:t>חברה נשלטת זרה - </a:t>
            </a:r>
          </a:p>
          <a:p>
            <a:pPr algn="ctr">
              <a:lnSpc>
                <a:spcPct val="150000"/>
              </a:lnSpc>
            </a:pPr>
            <a:r>
              <a:rPr lang="he-IL" altLang="he-IL" sz="5400" b="1" dirty="0"/>
              <a:t>סעיף 75ב לפקודה</a:t>
            </a:r>
          </a:p>
          <a:p>
            <a:pPr algn="ctr">
              <a:lnSpc>
                <a:spcPct val="150000"/>
              </a:lnSpc>
            </a:pPr>
            <a:r>
              <a:rPr lang="he-IL" altLang="he-IL" sz="5400" b="1" dirty="0"/>
              <a:t> (להלן: "</a:t>
            </a:r>
            <a:r>
              <a:rPr lang="he-IL" altLang="he-IL" sz="5400" b="1" dirty="0" err="1"/>
              <a:t>חנ"ז</a:t>
            </a:r>
            <a:r>
              <a:rPr lang="he-IL" altLang="he-IL" sz="5400" b="1" dirty="0"/>
              <a:t>")</a:t>
            </a:r>
          </a:p>
        </p:txBody>
      </p:sp>
    </p:spTree>
    <p:extLst>
      <p:ext uri="{BB962C8B-B14F-4D97-AF65-F5344CB8AC3E}">
        <p14:creationId xmlns:p14="http://schemas.microsoft.com/office/powerpoint/2010/main" val="6442077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4C753DC-12D8-46AD-A5DF-ADE30615E9CB}"/>
              </a:ext>
            </a:extLst>
          </p:cNvPr>
          <p:cNvSpPr>
            <a:spLocks noGrp="1" noChangeArrowheads="1"/>
          </p:cNvSpPr>
          <p:nvPr>
            <p:ph type="title"/>
          </p:nvPr>
        </p:nvSpPr>
        <p:spPr>
          <a:xfrm>
            <a:off x="179388" y="-26988"/>
            <a:ext cx="8785225" cy="763588"/>
          </a:xfrm>
        </p:spPr>
        <p:txBody>
          <a:bodyPr/>
          <a:lstStyle/>
          <a:p>
            <a:r>
              <a:rPr lang="he-IL" altLang="he-IL" sz="3600" b="1" dirty="0"/>
              <a:t>נושאי ההרצאה</a:t>
            </a:r>
          </a:p>
        </p:txBody>
      </p:sp>
      <p:sp>
        <p:nvSpPr>
          <p:cNvPr id="12291" name="Content Placeholder 2">
            <a:extLst>
              <a:ext uri="{FF2B5EF4-FFF2-40B4-BE49-F238E27FC236}">
                <a16:creationId xmlns:a16="http://schemas.microsoft.com/office/drawing/2014/main" id="{13C95955-06C3-4431-905E-0B06DF042B9C}"/>
              </a:ext>
            </a:extLst>
          </p:cNvPr>
          <p:cNvSpPr>
            <a:spLocks noGrp="1" noChangeArrowheads="1"/>
          </p:cNvSpPr>
          <p:nvPr>
            <p:ph idx="1"/>
          </p:nvPr>
        </p:nvSpPr>
        <p:spPr>
          <a:xfrm>
            <a:off x="735012" y="736600"/>
            <a:ext cx="8229600" cy="4927600"/>
          </a:xfrm>
        </p:spPr>
        <p:txBody>
          <a:bodyPr/>
          <a:lstStyle/>
          <a:p>
            <a:pPr marL="514350" indent="-514350" algn="just">
              <a:lnSpc>
                <a:spcPct val="150000"/>
              </a:lnSpc>
              <a:spcBef>
                <a:spcPct val="0"/>
              </a:spcBef>
              <a:buFont typeface="+mj-lt"/>
              <a:buAutoNum type="arabicPeriod" startAt="2"/>
            </a:pPr>
            <a:r>
              <a:rPr lang="he-IL" altLang="he-IL" dirty="0"/>
              <a:t>חברה נשלטת זרה. </a:t>
            </a:r>
          </a:p>
          <a:p>
            <a:pPr algn="just">
              <a:lnSpc>
                <a:spcPct val="150000"/>
              </a:lnSpc>
              <a:spcBef>
                <a:spcPct val="0"/>
              </a:spcBef>
            </a:pPr>
            <a:r>
              <a:rPr lang="he-IL" altLang="he-IL" sz="2100" dirty="0"/>
              <a:t>רקע כללי.</a:t>
            </a:r>
          </a:p>
          <a:p>
            <a:pPr algn="just">
              <a:lnSpc>
                <a:spcPct val="150000"/>
              </a:lnSpc>
              <a:spcBef>
                <a:spcPct val="0"/>
              </a:spcBef>
            </a:pPr>
            <a:r>
              <a:rPr lang="he-IL" altLang="he-IL" sz="2100" dirty="0"/>
              <a:t>תנאי ראשון - הגדרת חברה נשלטת זרה.</a:t>
            </a:r>
          </a:p>
          <a:p>
            <a:pPr algn="just">
              <a:lnSpc>
                <a:spcPct val="150000"/>
              </a:lnSpc>
              <a:spcBef>
                <a:spcPct val="0"/>
              </a:spcBef>
            </a:pPr>
            <a:r>
              <a:rPr lang="he-IL" altLang="he-IL" sz="2100" dirty="0"/>
              <a:t>תנאי שני - </a:t>
            </a:r>
            <a:r>
              <a:rPr lang="he-IL" altLang="he-IL" sz="2100" dirty="0" err="1"/>
              <a:t>החנ"ז</a:t>
            </a:r>
            <a:r>
              <a:rPr lang="he-IL" altLang="he-IL" sz="2100" dirty="0"/>
              <a:t> מוחזק בידי בעל שליטה.</a:t>
            </a:r>
          </a:p>
          <a:p>
            <a:pPr algn="just">
              <a:lnSpc>
                <a:spcPct val="150000"/>
              </a:lnSpc>
              <a:spcBef>
                <a:spcPct val="0"/>
              </a:spcBef>
            </a:pPr>
            <a:r>
              <a:rPr lang="he-IL" altLang="he-IL" sz="2100" dirty="0"/>
              <a:t>תנאי שלישי - בחברה צבורים רווחים שלא שולמו.</a:t>
            </a:r>
          </a:p>
          <a:p>
            <a:pPr marL="0" indent="0" algn="just">
              <a:lnSpc>
                <a:spcPct val="150000"/>
              </a:lnSpc>
              <a:spcBef>
                <a:spcPct val="0"/>
              </a:spcBef>
              <a:buNone/>
            </a:pPr>
            <a:r>
              <a:rPr lang="he-IL" altLang="he-IL" sz="2100" u="sng" dirty="0"/>
              <a:t>סוגיות בחברה נשלטת זרה</a:t>
            </a:r>
            <a:endParaRPr lang="he-IL" altLang="he-IL" sz="2100" dirty="0"/>
          </a:p>
          <a:p>
            <a:pPr marL="457200" indent="-457200" algn="just">
              <a:lnSpc>
                <a:spcPct val="150000"/>
              </a:lnSpc>
              <a:spcBef>
                <a:spcPct val="0"/>
              </a:spcBef>
              <a:buFont typeface="+mj-cs"/>
              <a:buAutoNum type="hebrew2Minus"/>
            </a:pPr>
            <a:r>
              <a:rPr lang="he-IL" altLang="he-IL" sz="2100" dirty="0"/>
              <a:t>מתן זיכוי בגין מס זר – סעיף 75ב(ד1) לפקודה.</a:t>
            </a:r>
          </a:p>
          <a:p>
            <a:pPr marL="457200" indent="-457200" algn="just">
              <a:lnSpc>
                <a:spcPct val="150000"/>
              </a:lnSpc>
              <a:spcBef>
                <a:spcPct val="0"/>
              </a:spcBef>
              <a:buFont typeface="+mj-cs"/>
              <a:buAutoNum type="hebrew2Minus"/>
            </a:pPr>
            <a:r>
              <a:rPr lang="he-IL" altLang="he-IL" sz="2100" dirty="0"/>
              <a:t>מכירת מניות בחברה נשלטת זרה.</a:t>
            </a:r>
          </a:p>
        </p:txBody>
      </p:sp>
      <p:sp>
        <p:nvSpPr>
          <p:cNvPr id="12292" name="Slide Number Placeholder 3">
            <a:extLst>
              <a:ext uri="{FF2B5EF4-FFF2-40B4-BE49-F238E27FC236}">
                <a16:creationId xmlns:a16="http://schemas.microsoft.com/office/drawing/2014/main" id="{49DF766C-8029-4D15-B814-2E9322310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34CE0137-C998-4CBE-A0F8-FEC9A5A3C5ED}" type="slidenum">
              <a:rPr lang="he-IL" altLang="he-IL" sz="1400" smtClean="0"/>
              <a:pPr algn="l">
                <a:spcBef>
                  <a:spcPct val="0"/>
                </a:spcBef>
                <a:buFontTx/>
                <a:buNone/>
              </a:pPr>
              <a:t>32</a:t>
            </a:fld>
            <a:endParaRPr lang="en-US" altLang="he-IL" sz="1400"/>
          </a:p>
        </p:txBody>
      </p:sp>
    </p:spTree>
    <p:extLst>
      <p:ext uri="{BB962C8B-B14F-4D97-AF65-F5344CB8AC3E}">
        <p14:creationId xmlns:p14="http://schemas.microsoft.com/office/powerpoint/2010/main" val="1196520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dirty="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33</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3209287" y="1590067"/>
            <a:ext cx="2725426" cy="118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just">
              <a:lnSpc>
                <a:spcPct val="150000"/>
              </a:lnSpc>
            </a:pPr>
            <a:r>
              <a:rPr lang="he-IL" altLang="he-IL" sz="5400" b="1" dirty="0"/>
              <a:t>רקע כללי</a:t>
            </a:r>
          </a:p>
        </p:txBody>
      </p:sp>
    </p:spTree>
    <p:extLst>
      <p:ext uri="{BB962C8B-B14F-4D97-AF65-F5344CB8AC3E}">
        <p14:creationId xmlns:p14="http://schemas.microsoft.com/office/powerpoint/2010/main" val="28844686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3AB90CCA-2848-4BFB-947C-2A828B993D91}"/>
              </a:ext>
            </a:extLst>
          </p:cNvPr>
          <p:cNvSpPr>
            <a:spLocks noGrp="1" noChangeArrowheads="1"/>
          </p:cNvSpPr>
          <p:nvPr>
            <p:ph idx="1"/>
          </p:nvPr>
        </p:nvSpPr>
        <p:spPr>
          <a:xfrm>
            <a:off x="611560" y="774700"/>
            <a:ext cx="8229600" cy="4929188"/>
          </a:xfrm>
        </p:spPr>
        <p:txBody>
          <a:bodyPr/>
          <a:lstStyle/>
          <a:p>
            <a:pPr marL="0" indent="0" algn="just">
              <a:lnSpc>
                <a:spcPct val="150000"/>
              </a:lnSpc>
              <a:spcBef>
                <a:spcPct val="0"/>
              </a:spcBef>
              <a:buFontTx/>
              <a:buNone/>
            </a:pPr>
            <a:r>
              <a:rPr lang="he-IL" sz="2400" dirty="0"/>
              <a:t>הוראות הפקודה בעניין </a:t>
            </a:r>
            <a:r>
              <a:rPr lang="he-IL" sz="2400" dirty="0" err="1"/>
              <a:t>החנ"ז</a:t>
            </a:r>
            <a:r>
              <a:rPr lang="he-IL" sz="2400" dirty="0"/>
              <a:t>, חוקקו לשם אכיפת שיטת המיסוי הפרסונאלי, ונועדו למנוע תכנון מס שבו מבוצעת הסטה מלאכותית של הכנסות פאסיביות שהופקו מחוץ לישראל, לחבר בני אדם תושב חוץ תוך דחיית אירוע המס בישראל למועד חלוקת הדיבידנד בפועל או למועד מימוש ההשקעה באותו חבר בני אדם תושב החוץ. על מנת להתמודד עם תכנון מס זה, קובע סעיף 75ב, כי יראו את בעל השליטה </a:t>
            </a:r>
            <a:r>
              <a:rPr lang="he-IL" sz="2400" dirty="0" err="1"/>
              <a:t>בחנ"ז</a:t>
            </a:r>
            <a:r>
              <a:rPr lang="he-IL" sz="2400" dirty="0"/>
              <a:t> כאילו קיבל דיבידנד בגובה הרווחים הפאסיביים (כפי שיוגדרו להלן) שהופקו ע"י </a:t>
            </a:r>
            <a:r>
              <a:rPr lang="he-IL" sz="2400" dirty="0" err="1"/>
              <a:t>החנ"ז</a:t>
            </a:r>
            <a:r>
              <a:rPr lang="he-IL" sz="2400" dirty="0"/>
              <a:t> בשנת המס השוטפת. </a:t>
            </a:r>
            <a:endParaRPr lang="he-IL" altLang="he-IL" sz="2400" dirty="0"/>
          </a:p>
        </p:txBody>
      </p:sp>
      <p:sp>
        <p:nvSpPr>
          <p:cNvPr id="15363" name="Slide Number Placeholder 3">
            <a:extLst>
              <a:ext uri="{FF2B5EF4-FFF2-40B4-BE49-F238E27FC236}">
                <a16:creationId xmlns:a16="http://schemas.microsoft.com/office/drawing/2014/main" id="{229E7E48-0401-4351-9D5D-7F49D933FFC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B3DA7CD-BDB6-4431-A630-F3A2A1D0B62A}" type="slidenum">
              <a:rPr lang="he-IL" altLang="he-IL" sz="1400" smtClean="0">
                <a:solidFill>
                  <a:srgbClr val="000000"/>
                </a:solidFill>
              </a:rPr>
              <a:pPr algn="l">
                <a:spcBef>
                  <a:spcPct val="0"/>
                </a:spcBef>
                <a:buFontTx/>
                <a:buNone/>
              </a:pPr>
              <a:t>34</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952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כללי </a:t>
            </a:r>
            <a:endParaRPr lang="he-IL" altLang="he-IL" sz="2600" kern="0" dirty="0">
              <a:solidFill>
                <a:srgbClr val="000000"/>
              </a:solidFill>
            </a:endParaRPr>
          </a:p>
        </p:txBody>
      </p:sp>
    </p:spTree>
    <p:extLst>
      <p:ext uri="{BB962C8B-B14F-4D97-AF65-F5344CB8AC3E}">
        <p14:creationId xmlns:p14="http://schemas.microsoft.com/office/powerpoint/2010/main" val="31290805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3AB90CCA-2848-4BFB-947C-2A828B993D91}"/>
              </a:ext>
            </a:extLst>
          </p:cNvPr>
          <p:cNvSpPr>
            <a:spLocks noGrp="1" noChangeArrowheads="1"/>
          </p:cNvSpPr>
          <p:nvPr>
            <p:ph idx="1"/>
          </p:nvPr>
        </p:nvSpPr>
        <p:spPr>
          <a:xfrm>
            <a:off x="611560" y="774700"/>
            <a:ext cx="8229600" cy="4929188"/>
          </a:xfrm>
        </p:spPr>
        <p:txBody>
          <a:bodyPr/>
          <a:lstStyle/>
          <a:p>
            <a:pPr marL="0" indent="0" algn="just">
              <a:lnSpc>
                <a:spcPct val="150000"/>
              </a:lnSpc>
              <a:spcBef>
                <a:spcPct val="0"/>
              </a:spcBef>
              <a:buNone/>
            </a:pPr>
            <a:r>
              <a:rPr lang="he-IL" altLang="he-IL" sz="2300" dirty="0"/>
              <a:t>מיסוי </a:t>
            </a:r>
            <a:r>
              <a:rPr lang="he-IL" altLang="he-IL" sz="2300" dirty="0" err="1"/>
              <a:t>חנ"ז</a:t>
            </a:r>
            <a:r>
              <a:rPr lang="he-IL" altLang="he-IL" sz="2300" dirty="0"/>
              <a:t> מוסדר בסעיף 75ב לפקודה וקובע, כי יראו את בעל השליטה </a:t>
            </a:r>
            <a:r>
              <a:rPr lang="he-IL" altLang="he-IL" sz="2300" dirty="0" err="1"/>
              <a:t>בחנ"ז</a:t>
            </a:r>
            <a:r>
              <a:rPr lang="he-IL" altLang="he-IL" sz="2300" dirty="0"/>
              <a:t> כאילו קיבל "דיבידנד רעיוני" בגובה </a:t>
            </a:r>
            <a:r>
              <a:rPr lang="he-IL" altLang="he-IL" sz="2300" u="sng" dirty="0"/>
              <a:t>הרווחים הפאסיביים</a:t>
            </a:r>
            <a:r>
              <a:rPr lang="he-IL" altLang="he-IL" sz="2300" dirty="0"/>
              <a:t> שהופקו ע"י </a:t>
            </a:r>
            <a:r>
              <a:rPr lang="he-IL" altLang="he-IL" sz="2300" dirty="0" err="1"/>
              <a:t>החנ"ז</a:t>
            </a:r>
            <a:r>
              <a:rPr lang="he-IL" altLang="he-IL" sz="2300" dirty="0"/>
              <a:t> בשנת המס השוטפת.</a:t>
            </a:r>
          </a:p>
          <a:p>
            <a:pPr marL="0" indent="0" algn="just">
              <a:lnSpc>
                <a:spcPct val="150000"/>
              </a:lnSpc>
              <a:spcBef>
                <a:spcPct val="0"/>
              </a:spcBef>
              <a:buNone/>
            </a:pPr>
            <a:endParaRPr lang="he-IL" altLang="he-IL" sz="1000" b="1" dirty="0">
              <a:solidFill>
                <a:srgbClr val="000000"/>
              </a:solidFill>
            </a:endParaRPr>
          </a:p>
          <a:p>
            <a:pPr marL="0" indent="0" algn="just">
              <a:lnSpc>
                <a:spcPct val="150000"/>
              </a:lnSpc>
              <a:spcBef>
                <a:spcPct val="0"/>
              </a:spcBef>
              <a:buNone/>
            </a:pPr>
            <a:r>
              <a:rPr lang="he-IL" altLang="he-IL" sz="2300" dirty="0"/>
              <a:t>ישנם שלושה תנאים מצטברים לצורך מיסוי כאמור:</a:t>
            </a:r>
          </a:p>
          <a:p>
            <a:pPr marL="457200" indent="-457200" algn="just">
              <a:lnSpc>
                <a:spcPct val="150000"/>
              </a:lnSpc>
              <a:spcBef>
                <a:spcPct val="0"/>
              </a:spcBef>
              <a:buAutoNum type="arabicPeriod"/>
            </a:pPr>
            <a:r>
              <a:rPr lang="he-IL" altLang="he-IL" sz="2100" dirty="0"/>
              <a:t>חבר בני אדם (תושב החוץ) העונה על הקריטריונים להגדרת </a:t>
            </a:r>
            <a:r>
              <a:rPr lang="he-IL" altLang="he-IL" sz="2100" b="1" dirty="0"/>
              <a:t>חברה נשלטת זרה</a:t>
            </a:r>
            <a:r>
              <a:rPr lang="he-IL" altLang="he-IL" sz="2100" dirty="0"/>
              <a:t>.</a:t>
            </a:r>
          </a:p>
          <a:p>
            <a:pPr marL="457200" indent="-457200" algn="just">
              <a:lnSpc>
                <a:spcPct val="150000"/>
              </a:lnSpc>
              <a:spcBef>
                <a:spcPct val="0"/>
              </a:spcBef>
              <a:buAutoNum type="arabicPeriod"/>
            </a:pPr>
            <a:r>
              <a:rPr lang="he-IL" altLang="he-IL" sz="2100" dirty="0" err="1"/>
              <a:t>החנ"ז</a:t>
            </a:r>
            <a:r>
              <a:rPr lang="he-IL" altLang="he-IL" sz="2100" dirty="0"/>
              <a:t> מוחזק בידי </a:t>
            </a:r>
            <a:r>
              <a:rPr lang="he-IL" altLang="he-IL" sz="2100" b="1" dirty="0"/>
              <a:t>בעל שליטה</a:t>
            </a:r>
            <a:r>
              <a:rPr lang="he-IL" altLang="he-IL" sz="2100" dirty="0"/>
              <a:t>.</a:t>
            </a:r>
          </a:p>
          <a:p>
            <a:pPr marL="457200" indent="-457200" algn="just">
              <a:lnSpc>
                <a:spcPct val="150000"/>
              </a:lnSpc>
              <a:spcBef>
                <a:spcPct val="0"/>
              </a:spcBef>
              <a:buAutoNum type="arabicPeriod"/>
            </a:pPr>
            <a:r>
              <a:rPr lang="he-IL" altLang="he-IL" sz="2100" dirty="0" err="1"/>
              <a:t>בחנ"ז</a:t>
            </a:r>
            <a:r>
              <a:rPr lang="he-IL" altLang="he-IL" sz="2100" dirty="0"/>
              <a:t> צבורים </a:t>
            </a:r>
            <a:r>
              <a:rPr lang="he-IL" altLang="he-IL" sz="2100" b="1" dirty="0"/>
              <a:t>רווחים שלא שולמו</a:t>
            </a:r>
            <a:r>
              <a:rPr lang="he-IL" altLang="he-IL" sz="2100" dirty="0"/>
              <a:t>.</a:t>
            </a:r>
          </a:p>
          <a:p>
            <a:pPr marL="0" indent="0" algn="just">
              <a:lnSpc>
                <a:spcPct val="150000"/>
              </a:lnSpc>
              <a:spcBef>
                <a:spcPct val="0"/>
              </a:spcBef>
              <a:buNone/>
            </a:pPr>
            <a:endParaRPr lang="he-IL" altLang="he-IL" sz="2300" dirty="0"/>
          </a:p>
          <a:p>
            <a:pPr marL="0" indent="0" algn="just">
              <a:lnSpc>
                <a:spcPct val="150000"/>
              </a:lnSpc>
              <a:spcBef>
                <a:spcPct val="0"/>
              </a:spcBef>
              <a:buNone/>
            </a:pPr>
            <a:r>
              <a:rPr lang="he-IL" altLang="he-IL" sz="2300" dirty="0"/>
              <a:t> </a:t>
            </a:r>
          </a:p>
          <a:p>
            <a:pPr marL="0" indent="0" algn="just">
              <a:lnSpc>
                <a:spcPct val="150000"/>
              </a:lnSpc>
              <a:spcBef>
                <a:spcPct val="0"/>
              </a:spcBef>
              <a:buFontTx/>
              <a:buNone/>
            </a:pPr>
            <a:endParaRPr lang="he-IL" altLang="he-IL" sz="3000" dirty="0"/>
          </a:p>
        </p:txBody>
      </p:sp>
      <p:sp>
        <p:nvSpPr>
          <p:cNvPr id="15363" name="Slide Number Placeholder 3">
            <a:extLst>
              <a:ext uri="{FF2B5EF4-FFF2-40B4-BE49-F238E27FC236}">
                <a16:creationId xmlns:a16="http://schemas.microsoft.com/office/drawing/2014/main" id="{229E7E48-0401-4351-9D5D-7F49D933FFC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B3DA7CD-BDB6-4431-A630-F3A2A1D0B62A}" type="slidenum">
              <a:rPr lang="he-IL" altLang="he-IL" sz="1400" smtClean="0">
                <a:solidFill>
                  <a:srgbClr val="000000"/>
                </a:solidFill>
              </a:rPr>
              <a:pPr algn="l">
                <a:spcBef>
                  <a:spcPct val="0"/>
                </a:spcBef>
                <a:buFontTx/>
                <a:buNone/>
              </a:pPr>
              <a:t>35</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952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כללי - המשך </a:t>
            </a:r>
            <a:endParaRPr lang="he-IL" altLang="he-IL" sz="2600" kern="0" dirty="0">
              <a:solidFill>
                <a:srgbClr val="000000"/>
              </a:solidFill>
            </a:endParaRPr>
          </a:p>
        </p:txBody>
      </p:sp>
    </p:spTree>
    <p:extLst>
      <p:ext uri="{BB962C8B-B14F-4D97-AF65-F5344CB8AC3E}">
        <p14:creationId xmlns:p14="http://schemas.microsoft.com/office/powerpoint/2010/main" val="21476267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dirty="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36</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872113" y="1590067"/>
            <a:ext cx="7399783" cy="24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lnSpc>
                <a:spcPct val="150000"/>
              </a:lnSpc>
            </a:pPr>
            <a:r>
              <a:rPr lang="he-IL" altLang="he-IL" sz="5400" b="1" dirty="0"/>
              <a:t>תנאי ראשון – </a:t>
            </a:r>
          </a:p>
          <a:p>
            <a:pPr algn="ctr">
              <a:lnSpc>
                <a:spcPct val="150000"/>
              </a:lnSpc>
            </a:pPr>
            <a:r>
              <a:rPr lang="he-IL" altLang="he-IL" sz="5400" b="1" dirty="0"/>
              <a:t>הגדרת חברה נשלטת זרה</a:t>
            </a:r>
          </a:p>
        </p:txBody>
      </p:sp>
    </p:spTree>
    <p:extLst>
      <p:ext uri="{BB962C8B-B14F-4D97-AF65-F5344CB8AC3E}">
        <p14:creationId xmlns:p14="http://schemas.microsoft.com/office/powerpoint/2010/main" val="32498329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ACA86AA7-FAFB-41D3-B065-4EE20FB386D6}"/>
              </a:ext>
            </a:extLst>
          </p:cNvPr>
          <p:cNvSpPr>
            <a:spLocks noGrp="1" noChangeArrowheads="1"/>
          </p:cNvSpPr>
          <p:nvPr>
            <p:ph idx="1"/>
          </p:nvPr>
        </p:nvSpPr>
        <p:spPr>
          <a:xfrm>
            <a:off x="468313" y="759592"/>
            <a:ext cx="8229600" cy="4929187"/>
          </a:xfrm>
        </p:spPr>
        <p:txBody>
          <a:bodyPr/>
          <a:lstStyle/>
          <a:p>
            <a:pPr marL="0" indent="0" algn="just">
              <a:lnSpc>
                <a:spcPct val="150000"/>
              </a:lnSpc>
              <a:spcBef>
                <a:spcPct val="0"/>
              </a:spcBef>
              <a:buFontTx/>
              <a:buNone/>
            </a:pPr>
            <a:r>
              <a:rPr lang="he-IL" altLang="he-IL" sz="2000" b="1" dirty="0"/>
              <a:t>חבר בני אדם תושב חוץ יחשב </a:t>
            </a:r>
            <a:r>
              <a:rPr lang="he-IL" altLang="he-IL" sz="2000" b="1" dirty="0" err="1"/>
              <a:t>לחנ"ז</a:t>
            </a:r>
            <a:r>
              <a:rPr lang="he-IL" altLang="he-IL" sz="2000" b="1" dirty="0"/>
              <a:t> אם מתקיימים לגביו </a:t>
            </a:r>
            <a:r>
              <a:rPr lang="he-IL" altLang="he-IL" sz="2000" b="1" u="sng" dirty="0"/>
              <a:t>חמשת</a:t>
            </a:r>
            <a:r>
              <a:rPr lang="he-IL" altLang="he-IL" sz="2000" b="1" dirty="0"/>
              <a:t> התנאים שלהלן:</a:t>
            </a:r>
          </a:p>
          <a:p>
            <a:pPr marL="457200" indent="-457200" algn="just">
              <a:lnSpc>
                <a:spcPct val="150000"/>
              </a:lnSpc>
              <a:spcBef>
                <a:spcPct val="0"/>
              </a:spcBef>
              <a:buFont typeface="+mj-lt"/>
              <a:buAutoNum type="arabicPeriod"/>
            </a:pPr>
            <a:r>
              <a:rPr lang="he-IL" altLang="he-IL" sz="2000" u="sng" dirty="0"/>
              <a:t>תושבות זרה</a:t>
            </a:r>
            <a:r>
              <a:rPr lang="he-IL" altLang="he-IL" sz="2000" dirty="0"/>
              <a:t> - מנגנון המיסוי יחול רק על הכנסות הנובעות מחבר בני אדם תושב חוץ (קרי, התאגד בחו"ל והשליטה והניהול הינן מחוץ לישראל).</a:t>
            </a:r>
          </a:p>
          <a:p>
            <a:pPr marL="457200" indent="-457200" algn="just">
              <a:lnSpc>
                <a:spcPct val="150000"/>
              </a:lnSpc>
              <a:spcBef>
                <a:spcPct val="0"/>
              </a:spcBef>
              <a:buFont typeface="+mj-lt"/>
              <a:buAutoNum type="arabicPeriod"/>
            </a:pPr>
            <a:r>
              <a:rPr lang="he-IL" altLang="he-IL" sz="2000" u="sng" dirty="0"/>
              <a:t>תנאי הסחירות</a:t>
            </a:r>
            <a:r>
              <a:rPr lang="he-IL" altLang="he-IL" sz="2000" dirty="0"/>
              <a:t> - הזכויות בחבר בני האדם אינן רשומות למסחר ואם נרשמו בחלקן - פחות מ- 30% מזכויות חבר בני אדם הונפקו לציבור או נרשמו למסחר.</a:t>
            </a:r>
          </a:p>
          <a:p>
            <a:pPr marL="457200" indent="-457200" algn="just">
              <a:lnSpc>
                <a:spcPct val="150000"/>
              </a:lnSpc>
              <a:spcBef>
                <a:spcPct val="0"/>
              </a:spcBef>
              <a:buFont typeface="+mj-lt"/>
              <a:buAutoNum type="arabicPeriod"/>
            </a:pPr>
            <a:r>
              <a:rPr lang="he-IL" altLang="he-IL" sz="2000" u="sng" dirty="0"/>
              <a:t>תנאי הרווח הפאסיבי</a:t>
            </a:r>
            <a:r>
              <a:rPr lang="he-IL" altLang="he-IL" sz="2000" dirty="0"/>
              <a:t> - רוב הכנסתו או רוב רווחיו בשנת המס של חבר בני האדם נובעים מהכנסה פאסיבית - יורחב בהמשך.</a:t>
            </a:r>
          </a:p>
          <a:p>
            <a:pPr marL="457200" indent="-457200" algn="just">
              <a:lnSpc>
                <a:spcPct val="150000"/>
              </a:lnSpc>
              <a:spcBef>
                <a:spcPct val="0"/>
              </a:spcBef>
              <a:buFont typeface="+mj-lt"/>
              <a:buAutoNum type="arabicPeriod"/>
            </a:pPr>
            <a:r>
              <a:rPr lang="he-IL" altLang="he-IL" sz="2000" u="sng" dirty="0"/>
              <a:t>תנאי המס</a:t>
            </a:r>
            <a:r>
              <a:rPr lang="he-IL" altLang="he-IL" sz="2000" dirty="0"/>
              <a:t> -</a:t>
            </a:r>
            <a:r>
              <a:rPr lang="he-IL" altLang="he-IL" sz="2000" b="1" dirty="0"/>
              <a:t> </a:t>
            </a:r>
            <a:r>
              <a:rPr lang="he-IL" altLang="he-IL" sz="2000" dirty="0"/>
              <a:t>שיעור המס החל על הכנסותיו הפאסיביות במדינות החוץ אינו עולה על 15%.</a:t>
            </a:r>
          </a:p>
          <a:p>
            <a:pPr marL="457200" indent="-457200" algn="just">
              <a:lnSpc>
                <a:spcPct val="150000"/>
              </a:lnSpc>
              <a:spcBef>
                <a:spcPct val="0"/>
              </a:spcBef>
              <a:buFont typeface="+mj-lt"/>
              <a:buAutoNum type="arabicPeriod"/>
            </a:pPr>
            <a:endParaRPr lang="he-IL" altLang="he-IL" sz="2000" dirty="0"/>
          </a:p>
          <a:p>
            <a:pPr marL="457200" indent="-457200" algn="just">
              <a:lnSpc>
                <a:spcPct val="150000"/>
              </a:lnSpc>
              <a:spcBef>
                <a:spcPct val="0"/>
              </a:spcBef>
              <a:buFont typeface="+mj-lt"/>
              <a:buAutoNum type="arabicPeriod"/>
            </a:pPr>
            <a:endParaRPr lang="he-IL" altLang="he-IL" sz="2000" dirty="0"/>
          </a:p>
          <a:p>
            <a:pPr marL="0" indent="0" algn="just">
              <a:lnSpc>
                <a:spcPct val="150000"/>
              </a:lnSpc>
              <a:spcBef>
                <a:spcPct val="0"/>
              </a:spcBef>
              <a:buFontTx/>
              <a:buNone/>
            </a:pPr>
            <a:endParaRPr lang="he-IL" altLang="he-IL" sz="2000" b="1" dirty="0"/>
          </a:p>
          <a:p>
            <a:pPr marL="0" indent="0" algn="just">
              <a:lnSpc>
                <a:spcPct val="150000"/>
              </a:lnSpc>
              <a:spcBef>
                <a:spcPct val="0"/>
              </a:spcBef>
              <a:buFontTx/>
              <a:buNone/>
            </a:pPr>
            <a:endParaRPr lang="he-IL" altLang="he-IL" sz="2000" dirty="0"/>
          </a:p>
        </p:txBody>
      </p:sp>
      <p:sp>
        <p:nvSpPr>
          <p:cNvPr id="18435" name="Slide Number Placeholder 3">
            <a:extLst>
              <a:ext uri="{FF2B5EF4-FFF2-40B4-BE49-F238E27FC236}">
                <a16:creationId xmlns:a16="http://schemas.microsoft.com/office/drawing/2014/main" id="{8E80C8F9-51BC-46BE-A3A3-1DEA2C2318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6B6407F-FEFB-4482-82CE-9F1063D57D4A}" type="slidenum">
              <a:rPr lang="he-IL" altLang="he-IL" sz="1400" smtClean="0">
                <a:solidFill>
                  <a:srgbClr val="000000"/>
                </a:solidFill>
              </a:rPr>
              <a:pPr algn="l">
                <a:spcBef>
                  <a:spcPct val="0"/>
                </a:spcBef>
                <a:buFontTx/>
                <a:buNone/>
              </a:pPr>
              <a:t>37</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הגדרת חברה נשלטת זרה – סעיף 75ב(א) לפקודה</a:t>
            </a:r>
            <a:endParaRPr lang="he-IL" altLang="he-IL" sz="2600" kern="0" dirty="0">
              <a:solidFill>
                <a:srgbClr val="000000"/>
              </a:solidFill>
            </a:endParaRPr>
          </a:p>
        </p:txBody>
      </p:sp>
    </p:spTree>
    <p:extLst>
      <p:ext uri="{BB962C8B-B14F-4D97-AF65-F5344CB8AC3E}">
        <p14:creationId xmlns:p14="http://schemas.microsoft.com/office/powerpoint/2010/main" val="18793192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ACA86AA7-FAFB-41D3-B065-4EE20FB386D6}"/>
              </a:ext>
            </a:extLst>
          </p:cNvPr>
          <p:cNvSpPr>
            <a:spLocks noGrp="1" noChangeArrowheads="1"/>
          </p:cNvSpPr>
          <p:nvPr>
            <p:ph idx="1"/>
          </p:nvPr>
        </p:nvSpPr>
        <p:spPr>
          <a:xfrm>
            <a:off x="468313" y="759592"/>
            <a:ext cx="8229600" cy="4929187"/>
          </a:xfrm>
        </p:spPr>
        <p:txBody>
          <a:bodyPr/>
          <a:lstStyle/>
          <a:p>
            <a:pPr marL="0" indent="0" algn="just">
              <a:lnSpc>
                <a:spcPct val="150000"/>
              </a:lnSpc>
              <a:spcBef>
                <a:spcPct val="0"/>
              </a:spcBef>
              <a:buFontTx/>
              <a:buNone/>
            </a:pPr>
            <a:r>
              <a:rPr lang="he-IL" altLang="he-IL" sz="2200" b="1" dirty="0"/>
              <a:t>חבר בני אדם תושב חוץ יחשב </a:t>
            </a:r>
            <a:r>
              <a:rPr lang="he-IL" altLang="he-IL" sz="2200" b="1" dirty="0" err="1"/>
              <a:t>לחנ"ז</a:t>
            </a:r>
            <a:r>
              <a:rPr lang="he-IL" altLang="he-IL" sz="2200" b="1" dirty="0"/>
              <a:t> אם מתקיימים לגביו </a:t>
            </a:r>
            <a:r>
              <a:rPr lang="he-IL" altLang="he-IL" sz="2200" b="1" u="sng" dirty="0"/>
              <a:t>חמשת</a:t>
            </a:r>
            <a:r>
              <a:rPr lang="he-IL" altLang="he-IL" sz="2200" b="1" dirty="0"/>
              <a:t> התנאים שלהלן (המשך):</a:t>
            </a:r>
          </a:p>
          <a:p>
            <a:pPr marL="457200" indent="-457200" algn="just">
              <a:lnSpc>
                <a:spcPct val="150000"/>
              </a:lnSpc>
              <a:spcBef>
                <a:spcPct val="0"/>
              </a:spcBef>
              <a:buFont typeface="+mj-lt"/>
              <a:buAutoNum type="arabicPeriod" startAt="5"/>
            </a:pPr>
            <a:r>
              <a:rPr lang="he-IL" altLang="he-IL" sz="2200" u="sng" dirty="0"/>
              <a:t>תנאי ההחזקה</a:t>
            </a:r>
            <a:r>
              <a:rPr lang="he-IL" altLang="he-IL" sz="2200" dirty="0"/>
              <a:t> - מתקיים אחד מהתנאים הבאים:</a:t>
            </a:r>
          </a:p>
          <a:p>
            <a:pPr marL="857250" lvl="1" indent="-407988" algn="just">
              <a:lnSpc>
                <a:spcPct val="150000"/>
              </a:lnSpc>
              <a:spcBef>
                <a:spcPct val="0"/>
              </a:spcBef>
              <a:buFont typeface="Arial" panose="020B0604020202020204" pitchFamily="34" charset="0"/>
              <a:buChar char="•"/>
            </a:pPr>
            <a:r>
              <a:rPr lang="he-IL" altLang="he-IL" sz="2100" dirty="0"/>
              <a:t>למעלה מ 50% מאמצעי השליטה </a:t>
            </a:r>
            <a:r>
              <a:rPr lang="he-IL" altLang="he-IL" sz="2100" dirty="0" err="1"/>
              <a:t>בחנ"ז</a:t>
            </a:r>
            <a:r>
              <a:rPr lang="he-IL" altLang="he-IL" sz="2100" dirty="0"/>
              <a:t> מוחזק ע"י תושבי ישראל (אין חובה לקרבה משפחתית).</a:t>
            </a:r>
          </a:p>
          <a:p>
            <a:pPr marL="857250" lvl="1" indent="-407988" algn="just">
              <a:lnSpc>
                <a:spcPct val="150000"/>
              </a:lnSpc>
              <a:spcBef>
                <a:spcPct val="0"/>
              </a:spcBef>
              <a:buFont typeface="Arial" panose="020B0604020202020204" pitchFamily="34" charset="0"/>
              <a:buChar char="•"/>
            </a:pPr>
            <a:r>
              <a:rPr lang="he-IL" altLang="he-IL" sz="2100" dirty="0"/>
              <a:t>למעלה מ 40% מאמצעי השליטה </a:t>
            </a:r>
            <a:r>
              <a:rPr lang="he-IL" altLang="he-IL" sz="2100" dirty="0" err="1"/>
              <a:t>בחנ"ז</a:t>
            </a:r>
            <a:r>
              <a:rPr lang="he-IL" altLang="he-IL" sz="2100" dirty="0"/>
              <a:t> מוחזק ע"י תושבי ישראל שיחד עם קרובו מחזיק מעל 50% מאמצעי שליטה.</a:t>
            </a:r>
          </a:p>
          <a:p>
            <a:pPr marL="857250" lvl="1" indent="-407988" algn="just">
              <a:lnSpc>
                <a:spcPct val="150000"/>
              </a:lnSpc>
              <a:spcBef>
                <a:spcPct val="0"/>
              </a:spcBef>
              <a:buFont typeface="Arial" panose="020B0604020202020204" pitchFamily="34" charset="0"/>
              <a:buChar char="•"/>
            </a:pPr>
            <a:r>
              <a:rPr lang="he-IL" altLang="he-IL" sz="2100" dirty="0"/>
              <a:t>תושב ישראל הוא בעל זכות הוטו בקבלת החלטות מהותיות.</a:t>
            </a:r>
            <a:endParaRPr lang="he-IL" altLang="he-IL" sz="2200" u="sng" dirty="0"/>
          </a:p>
          <a:p>
            <a:pPr marL="0" indent="0" algn="just">
              <a:lnSpc>
                <a:spcPct val="150000"/>
              </a:lnSpc>
              <a:spcBef>
                <a:spcPct val="0"/>
              </a:spcBef>
              <a:buNone/>
            </a:pPr>
            <a:endParaRPr lang="he-IL" altLang="he-IL" sz="1000" dirty="0"/>
          </a:p>
          <a:p>
            <a:pPr marL="0" indent="0" algn="just">
              <a:lnSpc>
                <a:spcPct val="150000"/>
              </a:lnSpc>
              <a:spcBef>
                <a:spcPct val="0"/>
              </a:spcBef>
              <a:buNone/>
            </a:pPr>
            <a:r>
              <a:rPr lang="he-IL" altLang="he-IL" sz="2200" dirty="0"/>
              <a:t>תושב ישראל אינו כולל עולה חדש ותושב חוזר ותיק בתקופת ההטבות.</a:t>
            </a:r>
            <a:endParaRPr lang="he-IL" altLang="he-IL" sz="2100" dirty="0"/>
          </a:p>
          <a:p>
            <a:pPr marL="857250" lvl="1" indent="-457200" algn="just">
              <a:lnSpc>
                <a:spcPct val="150000"/>
              </a:lnSpc>
              <a:spcBef>
                <a:spcPct val="0"/>
              </a:spcBef>
              <a:buFont typeface="Arial" panose="020B0604020202020204" pitchFamily="34" charset="0"/>
              <a:buChar char="•"/>
            </a:pPr>
            <a:endParaRPr lang="he-IL" altLang="he-IL" sz="2100" dirty="0"/>
          </a:p>
          <a:p>
            <a:pPr marL="857250" lvl="1" indent="-457200" algn="just">
              <a:lnSpc>
                <a:spcPct val="150000"/>
              </a:lnSpc>
              <a:spcBef>
                <a:spcPct val="0"/>
              </a:spcBef>
              <a:buFont typeface="Arial" panose="020B0604020202020204" pitchFamily="34" charset="0"/>
              <a:buChar char="•"/>
            </a:pPr>
            <a:endParaRPr lang="he-IL" altLang="he-IL" sz="2100" dirty="0"/>
          </a:p>
          <a:p>
            <a:pPr marL="457200" indent="-457200" algn="just">
              <a:lnSpc>
                <a:spcPct val="150000"/>
              </a:lnSpc>
              <a:spcBef>
                <a:spcPct val="0"/>
              </a:spcBef>
              <a:buFont typeface="+mj-lt"/>
              <a:buAutoNum type="arabicPeriod" startAt="5"/>
            </a:pPr>
            <a:endParaRPr lang="he-IL" altLang="he-IL" sz="2200" dirty="0"/>
          </a:p>
          <a:p>
            <a:pPr marL="457200" indent="-457200" algn="just">
              <a:lnSpc>
                <a:spcPct val="150000"/>
              </a:lnSpc>
              <a:spcBef>
                <a:spcPct val="0"/>
              </a:spcBef>
              <a:buFont typeface="+mj-lt"/>
              <a:buAutoNum type="arabicPeriod" startAt="5"/>
            </a:pPr>
            <a:endParaRPr lang="he-IL" altLang="he-IL" sz="2100" dirty="0"/>
          </a:p>
          <a:p>
            <a:pPr marL="0" indent="0" algn="just">
              <a:lnSpc>
                <a:spcPct val="150000"/>
              </a:lnSpc>
              <a:spcBef>
                <a:spcPct val="0"/>
              </a:spcBef>
              <a:buFontTx/>
              <a:buNone/>
            </a:pPr>
            <a:endParaRPr lang="he-IL" altLang="he-IL" sz="2200" b="1" dirty="0"/>
          </a:p>
          <a:p>
            <a:pPr marL="0" indent="0" algn="just">
              <a:lnSpc>
                <a:spcPct val="150000"/>
              </a:lnSpc>
              <a:spcBef>
                <a:spcPct val="0"/>
              </a:spcBef>
              <a:buFontTx/>
              <a:buNone/>
            </a:pPr>
            <a:endParaRPr lang="he-IL" altLang="he-IL" sz="2200" dirty="0"/>
          </a:p>
        </p:txBody>
      </p:sp>
      <p:sp>
        <p:nvSpPr>
          <p:cNvPr id="18435" name="Slide Number Placeholder 3">
            <a:extLst>
              <a:ext uri="{FF2B5EF4-FFF2-40B4-BE49-F238E27FC236}">
                <a16:creationId xmlns:a16="http://schemas.microsoft.com/office/drawing/2014/main" id="{8E80C8F9-51BC-46BE-A3A3-1DEA2C2318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6B6407F-FEFB-4482-82CE-9F1063D57D4A}" type="slidenum">
              <a:rPr lang="he-IL" altLang="he-IL" sz="1400" smtClean="0">
                <a:solidFill>
                  <a:srgbClr val="000000"/>
                </a:solidFill>
              </a:rPr>
              <a:pPr algn="l">
                <a:spcBef>
                  <a:spcPct val="0"/>
                </a:spcBef>
                <a:buFontTx/>
                <a:buNone/>
              </a:pPr>
              <a:t>38</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הגדרת חברה נשלטת זרה – סעיף 75ב(א) לפקודה - המשך</a:t>
            </a:r>
            <a:endParaRPr lang="he-IL" altLang="he-IL" sz="2600" kern="0" dirty="0">
              <a:solidFill>
                <a:srgbClr val="000000"/>
              </a:solidFill>
            </a:endParaRPr>
          </a:p>
        </p:txBody>
      </p:sp>
    </p:spTree>
    <p:extLst>
      <p:ext uri="{BB962C8B-B14F-4D97-AF65-F5344CB8AC3E}">
        <p14:creationId xmlns:p14="http://schemas.microsoft.com/office/powerpoint/2010/main" val="42893030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dirty="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39</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179513" y="1590067"/>
            <a:ext cx="8507288" cy="2315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lnSpc>
                <a:spcPct val="150000"/>
              </a:lnSpc>
            </a:pPr>
            <a:r>
              <a:rPr lang="he-IL" altLang="he-IL" sz="4000" b="1" dirty="0"/>
              <a:t>תנאי הרווח הפאסיבי</a:t>
            </a:r>
          </a:p>
          <a:p>
            <a:pPr algn="ctr">
              <a:lnSpc>
                <a:spcPct val="150000"/>
              </a:lnSpc>
            </a:pPr>
            <a:r>
              <a:rPr lang="he-IL" altLang="he-IL" sz="3000" dirty="0"/>
              <a:t>רוב הכנסתו או רוב רווחיו בשנת המס של חבר בני האדם נובעים מהכנסה פאסיבית</a:t>
            </a:r>
            <a:endParaRPr lang="he-IL" altLang="he-IL" sz="3000" b="1" dirty="0"/>
          </a:p>
        </p:txBody>
      </p:sp>
    </p:spTree>
    <p:extLst>
      <p:ext uri="{BB962C8B-B14F-4D97-AF65-F5344CB8AC3E}">
        <p14:creationId xmlns:p14="http://schemas.microsoft.com/office/powerpoint/2010/main" val="87309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4C753DC-12D8-46AD-A5DF-ADE30615E9CB}"/>
              </a:ext>
            </a:extLst>
          </p:cNvPr>
          <p:cNvSpPr>
            <a:spLocks noGrp="1" noChangeArrowheads="1"/>
          </p:cNvSpPr>
          <p:nvPr>
            <p:ph type="title"/>
          </p:nvPr>
        </p:nvSpPr>
        <p:spPr>
          <a:xfrm>
            <a:off x="179388" y="-26988"/>
            <a:ext cx="8785225" cy="763588"/>
          </a:xfrm>
        </p:spPr>
        <p:txBody>
          <a:bodyPr/>
          <a:lstStyle/>
          <a:p>
            <a:r>
              <a:rPr lang="he-IL" altLang="he-IL" sz="3600" b="1" dirty="0"/>
              <a:t>נושאי ההרצאה - המשך</a:t>
            </a:r>
          </a:p>
        </p:txBody>
      </p:sp>
      <p:sp>
        <p:nvSpPr>
          <p:cNvPr id="12291" name="Content Placeholder 2">
            <a:extLst>
              <a:ext uri="{FF2B5EF4-FFF2-40B4-BE49-F238E27FC236}">
                <a16:creationId xmlns:a16="http://schemas.microsoft.com/office/drawing/2014/main" id="{13C95955-06C3-4431-905E-0B06DF042B9C}"/>
              </a:ext>
            </a:extLst>
          </p:cNvPr>
          <p:cNvSpPr>
            <a:spLocks noGrp="1" noChangeArrowheads="1"/>
          </p:cNvSpPr>
          <p:nvPr>
            <p:ph idx="1"/>
          </p:nvPr>
        </p:nvSpPr>
        <p:spPr>
          <a:xfrm>
            <a:off x="735012" y="736600"/>
            <a:ext cx="8229600" cy="4927600"/>
          </a:xfrm>
        </p:spPr>
        <p:txBody>
          <a:bodyPr/>
          <a:lstStyle/>
          <a:p>
            <a:pPr marL="514350" indent="-514350" algn="just">
              <a:lnSpc>
                <a:spcPct val="150000"/>
              </a:lnSpc>
              <a:spcBef>
                <a:spcPct val="0"/>
              </a:spcBef>
              <a:buFont typeface="+mj-lt"/>
              <a:buAutoNum type="arabicPeriod" startAt="3"/>
            </a:pPr>
            <a:r>
              <a:rPr lang="he-IL" altLang="he-IL" dirty="0"/>
              <a:t>מיסוי חברות </a:t>
            </a:r>
            <a:r>
              <a:rPr lang="en-US" altLang="he-IL" dirty="0"/>
              <a:t>LLC</a:t>
            </a:r>
          </a:p>
          <a:p>
            <a:pPr marL="514350" indent="-514350" algn="just">
              <a:lnSpc>
                <a:spcPct val="150000"/>
              </a:lnSpc>
              <a:spcBef>
                <a:spcPct val="0"/>
              </a:spcBef>
              <a:buFont typeface="+mj-lt"/>
              <a:buAutoNum type="arabicPeriod" startAt="3"/>
            </a:pPr>
            <a:r>
              <a:rPr lang="he-IL" altLang="he-IL" dirty="0"/>
              <a:t>חבויות דיווח בדו"ח השנתי.</a:t>
            </a:r>
          </a:p>
          <a:p>
            <a:pPr marL="514350" indent="-514350" algn="just">
              <a:lnSpc>
                <a:spcPct val="150000"/>
              </a:lnSpc>
              <a:spcBef>
                <a:spcPct val="0"/>
              </a:spcBef>
              <a:buFont typeface="+mj-lt"/>
              <a:buAutoNum type="arabicPeriod" startAt="3"/>
            </a:pPr>
            <a:r>
              <a:rPr lang="he-IL" altLang="he-IL" dirty="0"/>
              <a:t>מצבי המיסוי השונים של חברות זרות המוחזקות על ידי תושב ישראל.</a:t>
            </a:r>
          </a:p>
        </p:txBody>
      </p:sp>
      <p:sp>
        <p:nvSpPr>
          <p:cNvPr id="12292" name="Slide Number Placeholder 3">
            <a:extLst>
              <a:ext uri="{FF2B5EF4-FFF2-40B4-BE49-F238E27FC236}">
                <a16:creationId xmlns:a16="http://schemas.microsoft.com/office/drawing/2014/main" id="{49DF766C-8029-4D15-B814-2E9322310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34CE0137-C998-4CBE-A0F8-FEC9A5A3C5ED}" type="slidenum">
              <a:rPr lang="he-IL" altLang="he-IL" sz="1400" smtClean="0"/>
              <a:pPr algn="l">
                <a:spcBef>
                  <a:spcPct val="0"/>
                </a:spcBef>
                <a:buFontTx/>
                <a:buNone/>
              </a:pPr>
              <a:t>4</a:t>
            </a:fld>
            <a:endParaRPr lang="en-US" altLang="he-IL" sz="1400"/>
          </a:p>
        </p:txBody>
      </p:sp>
    </p:spTree>
    <p:extLst>
      <p:ext uri="{BB962C8B-B14F-4D97-AF65-F5344CB8AC3E}">
        <p14:creationId xmlns:p14="http://schemas.microsoft.com/office/powerpoint/2010/main" val="18970293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ACA86AA7-FAFB-41D3-B065-4EE20FB386D6}"/>
              </a:ext>
            </a:extLst>
          </p:cNvPr>
          <p:cNvSpPr>
            <a:spLocks noGrp="1" noChangeArrowheads="1"/>
          </p:cNvSpPr>
          <p:nvPr>
            <p:ph idx="1"/>
          </p:nvPr>
        </p:nvSpPr>
        <p:spPr>
          <a:xfrm>
            <a:off x="483770" y="964406"/>
            <a:ext cx="8229600" cy="4929187"/>
          </a:xfrm>
        </p:spPr>
        <p:txBody>
          <a:bodyPr/>
          <a:lstStyle/>
          <a:p>
            <a:pPr marL="0" indent="0" algn="just">
              <a:lnSpc>
                <a:spcPct val="150000"/>
              </a:lnSpc>
              <a:spcBef>
                <a:spcPct val="0"/>
              </a:spcBef>
              <a:buFontTx/>
              <a:buNone/>
            </a:pPr>
            <a:r>
              <a:rPr lang="he-IL" altLang="he-IL" sz="2200" b="1" dirty="0"/>
              <a:t>כאמור, חבר בני אדם יסווג </a:t>
            </a:r>
            <a:r>
              <a:rPr lang="he-IL" altLang="he-IL" sz="2200" b="1" dirty="0" err="1"/>
              <a:t>כחנ"ז</a:t>
            </a:r>
            <a:r>
              <a:rPr lang="he-IL" altLang="he-IL" sz="2200" b="1" dirty="0"/>
              <a:t>, אם רוב הכנסותיו או רוב רווחיו נובעים מהכנסה פאסיבית.</a:t>
            </a:r>
          </a:p>
          <a:p>
            <a:pPr marL="0" indent="0" algn="just">
              <a:lnSpc>
                <a:spcPct val="150000"/>
              </a:lnSpc>
              <a:spcBef>
                <a:spcPct val="0"/>
              </a:spcBef>
              <a:buFontTx/>
              <a:buNone/>
            </a:pPr>
            <a:r>
              <a:rPr lang="he-IL" altLang="he-IL" sz="2200" dirty="0"/>
              <a:t>הכנסה פאסיבית מוגדרת בסעיף 75ב(א)(5) כהכנסה </a:t>
            </a:r>
            <a:r>
              <a:rPr lang="he-IL" altLang="he-IL" sz="2200" u="sng" dirty="0"/>
              <a:t>שאינה</a:t>
            </a:r>
            <a:r>
              <a:rPr lang="he-IL" altLang="he-IL" sz="2200" dirty="0"/>
              <a:t> מגיעה לכדי עסק או משלח יד והיא נובעת מהמקורות </a:t>
            </a:r>
            <a:r>
              <a:rPr lang="he-IL" altLang="he-IL" sz="2200" u="sng" dirty="0"/>
              <a:t>הבאים</a:t>
            </a:r>
            <a:r>
              <a:rPr lang="he-IL" altLang="he-IL" sz="2200" dirty="0"/>
              <a:t>:</a:t>
            </a:r>
          </a:p>
          <a:p>
            <a:pPr marL="0" indent="0" algn="just">
              <a:lnSpc>
                <a:spcPct val="150000"/>
              </a:lnSpc>
              <a:spcBef>
                <a:spcPct val="0"/>
              </a:spcBef>
              <a:buFontTx/>
              <a:buNone/>
            </a:pPr>
            <a:r>
              <a:rPr lang="he-IL" altLang="he-IL" sz="2200" dirty="0"/>
              <a:t>הכנסה מריבית או מהפרשי הצמדה; הכנסה מדיבידנד; הכנסה מתמלוגים; הכנסה מדמי שכירות; תמורה ממכירת נכס, שלא שימש את החברה בעסק או במשלח יד או שאינו נייר ערך (למשל: קרקע); כל הכנסה שמקורה בהכנסות או בתמורה פאסיבית (כגון דמי ניהול).</a:t>
            </a:r>
          </a:p>
          <a:p>
            <a:pPr marL="457200" indent="-457200" algn="just">
              <a:lnSpc>
                <a:spcPct val="150000"/>
              </a:lnSpc>
              <a:spcBef>
                <a:spcPct val="0"/>
              </a:spcBef>
              <a:buFont typeface="+mj-lt"/>
              <a:buAutoNum type="arabicPeriod" startAt="5"/>
            </a:pPr>
            <a:endParaRPr lang="he-IL" altLang="he-IL" sz="2200" dirty="0"/>
          </a:p>
          <a:p>
            <a:pPr marL="457200" indent="-457200" algn="just">
              <a:lnSpc>
                <a:spcPct val="150000"/>
              </a:lnSpc>
              <a:spcBef>
                <a:spcPct val="0"/>
              </a:spcBef>
              <a:buFont typeface="+mj-lt"/>
              <a:buAutoNum type="arabicPeriod" startAt="5"/>
            </a:pPr>
            <a:endParaRPr lang="he-IL" altLang="he-IL" sz="2100" dirty="0"/>
          </a:p>
          <a:p>
            <a:pPr marL="0" indent="0" algn="just">
              <a:lnSpc>
                <a:spcPct val="150000"/>
              </a:lnSpc>
              <a:spcBef>
                <a:spcPct val="0"/>
              </a:spcBef>
              <a:buFontTx/>
              <a:buNone/>
            </a:pPr>
            <a:endParaRPr lang="he-IL" altLang="he-IL" sz="2200" b="1" dirty="0"/>
          </a:p>
          <a:p>
            <a:pPr marL="0" indent="0" algn="just">
              <a:lnSpc>
                <a:spcPct val="150000"/>
              </a:lnSpc>
              <a:spcBef>
                <a:spcPct val="0"/>
              </a:spcBef>
              <a:buFontTx/>
              <a:buNone/>
            </a:pPr>
            <a:endParaRPr lang="he-IL" altLang="he-IL" sz="2200" dirty="0"/>
          </a:p>
        </p:txBody>
      </p:sp>
      <p:sp>
        <p:nvSpPr>
          <p:cNvPr id="18435" name="Slide Number Placeholder 3">
            <a:extLst>
              <a:ext uri="{FF2B5EF4-FFF2-40B4-BE49-F238E27FC236}">
                <a16:creationId xmlns:a16="http://schemas.microsoft.com/office/drawing/2014/main" id="{8E80C8F9-51BC-46BE-A3A3-1DEA2C2318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6B6407F-FEFB-4482-82CE-9F1063D57D4A}" type="slidenum">
              <a:rPr lang="he-IL" altLang="he-IL" sz="1400" smtClean="0">
                <a:solidFill>
                  <a:srgbClr val="000000"/>
                </a:solidFill>
              </a:rPr>
              <a:pPr algn="l">
                <a:spcBef>
                  <a:spcPct val="0"/>
                </a:spcBef>
                <a:buFontTx/>
                <a:buNone/>
              </a:pPr>
              <a:t>40</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תנאי הרווח הפאסיבי והגדרת הכנסה פאסיבית</a:t>
            </a:r>
            <a:endParaRPr lang="he-IL" altLang="he-IL" sz="2600" kern="0" dirty="0">
              <a:solidFill>
                <a:srgbClr val="000000"/>
              </a:solidFill>
            </a:endParaRPr>
          </a:p>
        </p:txBody>
      </p:sp>
    </p:spTree>
    <p:extLst>
      <p:ext uri="{BB962C8B-B14F-4D97-AF65-F5344CB8AC3E}">
        <p14:creationId xmlns:p14="http://schemas.microsoft.com/office/powerpoint/2010/main" val="30258336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ACA86AA7-FAFB-41D3-B065-4EE20FB386D6}"/>
              </a:ext>
            </a:extLst>
          </p:cNvPr>
          <p:cNvSpPr>
            <a:spLocks noGrp="1" noChangeArrowheads="1"/>
          </p:cNvSpPr>
          <p:nvPr>
            <p:ph idx="1"/>
          </p:nvPr>
        </p:nvSpPr>
        <p:spPr>
          <a:xfrm>
            <a:off x="483770" y="964406"/>
            <a:ext cx="8229600" cy="4929187"/>
          </a:xfrm>
        </p:spPr>
        <p:txBody>
          <a:bodyPr/>
          <a:lstStyle/>
          <a:p>
            <a:pPr marL="0" indent="0" algn="just">
              <a:lnSpc>
                <a:spcPct val="150000"/>
              </a:lnSpc>
              <a:spcBef>
                <a:spcPct val="0"/>
              </a:spcBef>
              <a:buFontTx/>
              <a:buNone/>
            </a:pPr>
            <a:r>
              <a:rPr lang="he-IL" altLang="he-IL" sz="2200" b="1" u="sng" dirty="0"/>
              <a:t>חריגים לעניין הכנסה פאסיבית</a:t>
            </a:r>
            <a:r>
              <a:rPr lang="he-IL" altLang="he-IL" sz="2200" dirty="0"/>
              <a:t>:</a:t>
            </a:r>
          </a:p>
          <a:p>
            <a:pPr marL="457200" indent="-457200" algn="just">
              <a:lnSpc>
                <a:spcPct val="150000"/>
              </a:lnSpc>
              <a:spcBef>
                <a:spcPct val="0"/>
              </a:spcBef>
              <a:buFontTx/>
              <a:buAutoNum type="arabicPeriod"/>
            </a:pPr>
            <a:r>
              <a:rPr lang="he-IL" altLang="he-IL" sz="2200" dirty="0"/>
              <a:t>דיבידנד שמקורו בהכנסה ששולם עליה מס זר בשיעור העולה על 15%, ובלבד ששיעור ההחזקה, במישרין או בעקיפין, של החברה מקבלת הדיבידנד בחברה משלמת הדיבידנד הוא 5% לפחות בחברה הנסחרת בבורסה מחוץ לישראל או 10% לפחות בחברה אחרת.</a:t>
            </a:r>
          </a:p>
          <a:p>
            <a:pPr marL="457200" indent="-457200" algn="just">
              <a:lnSpc>
                <a:spcPct val="150000"/>
              </a:lnSpc>
              <a:spcBef>
                <a:spcPct val="0"/>
              </a:spcBef>
              <a:buFontTx/>
              <a:buAutoNum type="arabicPeriod"/>
            </a:pPr>
            <a:r>
              <a:rPr lang="he-IL" altLang="he-IL" sz="2200" dirty="0"/>
              <a:t>נייר ערך שהוחזק לתקופה של </a:t>
            </a:r>
            <a:r>
              <a:rPr lang="he-IL" altLang="he-IL" sz="2200" u="sng" dirty="0"/>
              <a:t>עד</a:t>
            </a:r>
            <a:r>
              <a:rPr lang="he-IL" altLang="he-IL" sz="2200" dirty="0"/>
              <a:t> שנה והוכח להנחת דעתו של פקיד השומה, כי שימש בידי החברה בעסק או במשלח יד.</a:t>
            </a:r>
          </a:p>
          <a:p>
            <a:pPr marL="457200" indent="-457200" algn="just">
              <a:lnSpc>
                <a:spcPct val="150000"/>
              </a:lnSpc>
              <a:spcBef>
                <a:spcPct val="0"/>
              </a:spcBef>
              <a:buFontTx/>
              <a:buAutoNum type="arabicPeriod"/>
            </a:pPr>
            <a:endParaRPr lang="he-IL" altLang="he-IL" sz="2200" dirty="0"/>
          </a:p>
          <a:p>
            <a:pPr marL="0" indent="0" algn="just">
              <a:lnSpc>
                <a:spcPct val="150000"/>
              </a:lnSpc>
              <a:spcBef>
                <a:spcPct val="0"/>
              </a:spcBef>
              <a:buFontTx/>
              <a:buNone/>
            </a:pPr>
            <a:endParaRPr lang="he-IL" altLang="he-IL" sz="2200" dirty="0"/>
          </a:p>
          <a:p>
            <a:pPr marL="457200" indent="-457200" algn="just">
              <a:lnSpc>
                <a:spcPct val="150000"/>
              </a:lnSpc>
              <a:spcBef>
                <a:spcPct val="0"/>
              </a:spcBef>
              <a:buFont typeface="+mj-lt"/>
              <a:buAutoNum type="arabicPeriod" startAt="5"/>
            </a:pPr>
            <a:endParaRPr lang="he-IL" altLang="he-IL" sz="2200" dirty="0"/>
          </a:p>
          <a:p>
            <a:pPr marL="457200" indent="-457200" algn="just">
              <a:lnSpc>
                <a:spcPct val="150000"/>
              </a:lnSpc>
              <a:spcBef>
                <a:spcPct val="0"/>
              </a:spcBef>
              <a:buFont typeface="+mj-lt"/>
              <a:buAutoNum type="arabicPeriod" startAt="5"/>
            </a:pPr>
            <a:endParaRPr lang="he-IL" altLang="he-IL" sz="2100" dirty="0"/>
          </a:p>
          <a:p>
            <a:pPr marL="0" indent="0" algn="just">
              <a:lnSpc>
                <a:spcPct val="150000"/>
              </a:lnSpc>
              <a:spcBef>
                <a:spcPct val="0"/>
              </a:spcBef>
              <a:buFontTx/>
              <a:buNone/>
            </a:pPr>
            <a:endParaRPr lang="he-IL" altLang="he-IL" sz="2200" b="1" dirty="0"/>
          </a:p>
          <a:p>
            <a:pPr marL="0" indent="0" algn="just">
              <a:lnSpc>
                <a:spcPct val="150000"/>
              </a:lnSpc>
              <a:spcBef>
                <a:spcPct val="0"/>
              </a:spcBef>
              <a:buFontTx/>
              <a:buNone/>
            </a:pPr>
            <a:endParaRPr lang="he-IL" altLang="he-IL" sz="2200" dirty="0"/>
          </a:p>
        </p:txBody>
      </p:sp>
      <p:sp>
        <p:nvSpPr>
          <p:cNvPr id="18435" name="Slide Number Placeholder 3">
            <a:extLst>
              <a:ext uri="{FF2B5EF4-FFF2-40B4-BE49-F238E27FC236}">
                <a16:creationId xmlns:a16="http://schemas.microsoft.com/office/drawing/2014/main" id="{8E80C8F9-51BC-46BE-A3A3-1DEA2C2318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6B6407F-FEFB-4482-82CE-9F1063D57D4A}" type="slidenum">
              <a:rPr lang="he-IL" altLang="he-IL" sz="1400" smtClean="0">
                <a:solidFill>
                  <a:srgbClr val="000000"/>
                </a:solidFill>
              </a:rPr>
              <a:pPr algn="l">
                <a:spcBef>
                  <a:spcPct val="0"/>
                </a:spcBef>
                <a:buFontTx/>
                <a:buNone/>
              </a:pPr>
              <a:t>41</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תנאי הרווח הפאסיבי והגדרת הכנסה פאסיבית - המשך</a:t>
            </a:r>
            <a:endParaRPr lang="he-IL" altLang="he-IL" sz="2600" kern="0" dirty="0">
              <a:solidFill>
                <a:srgbClr val="000000"/>
              </a:solidFill>
            </a:endParaRPr>
          </a:p>
        </p:txBody>
      </p:sp>
    </p:spTree>
    <p:extLst>
      <p:ext uri="{BB962C8B-B14F-4D97-AF65-F5344CB8AC3E}">
        <p14:creationId xmlns:p14="http://schemas.microsoft.com/office/powerpoint/2010/main" val="25661656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288925" y="793750"/>
            <a:ext cx="8675687" cy="4929187"/>
          </a:xfrm>
        </p:spPr>
        <p:txBody>
          <a:bodyPr/>
          <a:lstStyle/>
          <a:p>
            <a:pPr marL="0" indent="0" algn="just">
              <a:lnSpc>
                <a:spcPct val="150000"/>
              </a:lnSpc>
              <a:spcBef>
                <a:spcPct val="0"/>
              </a:spcBef>
              <a:buNone/>
            </a:pPr>
            <a:r>
              <a:rPr lang="he-IL" altLang="he-IL" sz="2200" dirty="0"/>
              <a:t>הכנסתה, הכנסתה הפאסיבית ורווחיה של </a:t>
            </a:r>
            <a:r>
              <a:rPr lang="he-IL" altLang="he-IL" sz="2200" dirty="0" err="1"/>
              <a:t>חנ"ז</a:t>
            </a:r>
            <a:r>
              <a:rPr lang="he-IL" altLang="he-IL" sz="2200" dirty="0"/>
              <a:t> המגישה דוח במדינה </a:t>
            </a:r>
            <a:r>
              <a:rPr lang="he-IL" altLang="he-IL" sz="2200" u="sng" dirty="0"/>
              <a:t>גומלת</a:t>
            </a:r>
            <a:r>
              <a:rPr lang="he-IL" altLang="he-IL" sz="2200" dirty="0"/>
              <a:t> - </a:t>
            </a:r>
            <a:r>
              <a:rPr lang="he-IL" altLang="he-IL" sz="2200" b="1" dirty="0"/>
              <a:t>יחושבו על פי דיני המס של אותה מדינה. </a:t>
            </a:r>
            <a:r>
              <a:rPr lang="he-IL" altLang="he-IL" sz="2200" dirty="0"/>
              <a:t>לסכומים אלו, יש לבצע את ההתאמות שלהלן:</a:t>
            </a:r>
          </a:p>
          <a:p>
            <a:pPr marL="457200" indent="-457200" algn="just">
              <a:lnSpc>
                <a:spcPct val="150000"/>
              </a:lnSpc>
              <a:spcBef>
                <a:spcPct val="0"/>
              </a:spcBef>
              <a:buAutoNum type="arabicPeriod"/>
            </a:pPr>
            <a:r>
              <a:rPr lang="he-IL" altLang="he-IL" sz="2200" dirty="0"/>
              <a:t>יש להוסיף הכנסות מדיבידנד ורווחי הון (גם אם הם פטורים ממס באותה מדינה גומלת).</a:t>
            </a:r>
          </a:p>
          <a:p>
            <a:pPr marL="457200" indent="-457200" algn="just">
              <a:lnSpc>
                <a:spcPct val="150000"/>
              </a:lnSpc>
              <a:spcBef>
                <a:spcPct val="0"/>
              </a:spcBef>
              <a:buAutoNum type="arabicPeriod"/>
            </a:pPr>
            <a:r>
              <a:rPr lang="he-IL" altLang="he-IL" sz="2200" dirty="0"/>
              <a:t>יש להוסיף סכומים שנוכו במדינה גומלת ואינם מוכרים כהוצאה בהתאם לכללי חשבונאות מקובלים (ריבית ותמלוגים רעיוניים; פחת מעבר לעלות ששולמה בפועל וכו').</a:t>
            </a:r>
          </a:p>
          <a:p>
            <a:pPr marL="0" indent="0" algn="just">
              <a:lnSpc>
                <a:spcPct val="150000"/>
              </a:lnSpc>
              <a:spcBef>
                <a:spcPct val="0"/>
              </a:spcBef>
              <a:buNone/>
            </a:pPr>
            <a:r>
              <a:rPr lang="he-IL" altLang="he-IL" sz="2200" dirty="0"/>
              <a:t>במידה וחבר בני אדם </a:t>
            </a:r>
            <a:r>
              <a:rPr lang="he-IL" altLang="he-IL" sz="2200" u="sng" dirty="0"/>
              <a:t>אינו</a:t>
            </a:r>
            <a:r>
              <a:rPr lang="he-IL" altLang="he-IL" sz="2200" dirty="0"/>
              <a:t> תושב מדינה גומלת או שאינו מגיש בה דוח – סכומים אלו יחושבו לפי </a:t>
            </a:r>
            <a:r>
              <a:rPr lang="he-IL" altLang="he-IL" sz="2200" b="1" dirty="0"/>
              <a:t>דיני המס בישראל</a:t>
            </a:r>
            <a:r>
              <a:rPr lang="he-IL" altLang="he-IL" sz="2200" dirty="0"/>
              <a:t>.</a:t>
            </a:r>
          </a:p>
          <a:p>
            <a:pPr marL="0" indent="0" algn="just">
              <a:lnSpc>
                <a:spcPct val="150000"/>
              </a:lnSpc>
              <a:spcBef>
                <a:spcPct val="0"/>
              </a:spcBef>
              <a:buNone/>
            </a:pPr>
            <a:endParaRPr lang="he-IL" altLang="he-IL" sz="2150" dirty="0"/>
          </a:p>
          <a:p>
            <a:pPr marL="457200" indent="-457200" algn="just">
              <a:lnSpc>
                <a:spcPct val="150000"/>
              </a:lnSpc>
              <a:spcBef>
                <a:spcPct val="0"/>
              </a:spcBef>
              <a:buAutoNum type="arabicPeriod"/>
            </a:pPr>
            <a:endParaRPr lang="he-IL" altLang="he-IL" sz="2150"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42</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69850"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תנאי הרווח הפאסיבי והגדרת הכנסה פאסיבית - המשך</a:t>
            </a:r>
            <a:endParaRPr lang="he-IL" altLang="he-IL" sz="2600" kern="0" dirty="0">
              <a:solidFill>
                <a:srgbClr val="000000"/>
              </a:solidFill>
            </a:endParaRPr>
          </a:p>
        </p:txBody>
      </p:sp>
    </p:spTree>
    <p:extLst>
      <p:ext uri="{BB962C8B-B14F-4D97-AF65-F5344CB8AC3E}">
        <p14:creationId xmlns:p14="http://schemas.microsoft.com/office/powerpoint/2010/main" val="40890865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288925" y="793750"/>
            <a:ext cx="8675687" cy="4929187"/>
          </a:xfrm>
        </p:spPr>
        <p:txBody>
          <a:bodyPr/>
          <a:lstStyle/>
          <a:p>
            <a:pPr marL="0" indent="0" algn="just">
              <a:lnSpc>
                <a:spcPct val="150000"/>
              </a:lnSpc>
              <a:spcBef>
                <a:spcPct val="0"/>
              </a:spcBef>
              <a:buFontTx/>
              <a:buNone/>
            </a:pPr>
            <a:r>
              <a:rPr lang="he-IL" altLang="he-IL" sz="2100" b="1" u="sng" dirty="0"/>
              <a:t>פס"ד </a:t>
            </a:r>
            <a:r>
              <a:rPr lang="he-IL" altLang="he-IL" sz="2100" b="1" u="sng" dirty="0" err="1"/>
              <a:t>רוזבאד</a:t>
            </a:r>
            <a:r>
              <a:rPr lang="he-IL" altLang="he-IL" sz="2100" b="1" dirty="0"/>
              <a:t> (ע"מ 7678-09-11, ניתן ביום 15.08.2017) – פסיקת ביהמ"ש המחוזי</a:t>
            </a:r>
          </a:p>
          <a:p>
            <a:pPr marL="0" indent="0" algn="just">
              <a:lnSpc>
                <a:spcPct val="150000"/>
              </a:lnSpc>
              <a:spcBef>
                <a:spcPct val="0"/>
              </a:spcBef>
              <a:buFontTx/>
              <a:buNone/>
            </a:pPr>
            <a:r>
              <a:rPr lang="he-IL" altLang="he-IL" sz="2100" dirty="0"/>
              <a:t>פס"ד </a:t>
            </a:r>
            <a:r>
              <a:rPr lang="he-IL" altLang="he-IL" sz="2100" dirty="0" err="1"/>
              <a:t>רוזבאד</a:t>
            </a:r>
            <a:r>
              <a:rPr lang="he-IL" altLang="he-IL" sz="2100" dirty="0"/>
              <a:t> דן ב</a:t>
            </a:r>
            <a:r>
              <a:rPr lang="he-IL" sz="2100" dirty="0"/>
              <a:t>סיווגן של השקעות שביצעו חברות זרות בשליטת חברות ישראליות. </a:t>
            </a:r>
          </a:p>
          <a:p>
            <a:pPr marL="0" indent="0" algn="just">
              <a:lnSpc>
                <a:spcPct val="150000"/>
              </a:lnSpc>
              <a:spcBef>
                <a:spcPct val="0"/>
              </a:spcBef>
              <a:buFontTx/>
              <a:buNone/>
            </a:pPr>
            <a:r>
              <a:rPr lang="he-IL" sz="2100" dirty="0"/>
              <a:t>אחת מהחברות הזרות, מכרה נדל"ן תמורת 134 מיליון ש"ח. בנוסף, אחת החברות הזרות רכשה מניות של חברה זרה אחרת אשר נמכרו לאחר שנתיים.</a:t>
            </a:r>
          </a:p>
          <a:p>
            <a:pPr marL="0" indent="0" algn="just">
              <a:lnSpc>
                <a:spcPct val="150000"/>
              </a:lnSpc>
              <a:spcBef>
                <a:spcPct val="0"/>
              </a:spcBef>
              <a:buFontTx/>
              <a:buNone/>
            </a:pPr>
            <a:r>
              <a:rPr lang="he-IL" sz="2100" dirty="0"/>
              <a:t>עיקר המחלוקת הייתה האם עסקת מכירת הנדל"ן ועסקת מכירת המניות היא הכנסה פאסיבית לצורך החלת כללי </a:t>
            </a:r>
            <a:r>
              <a:rPr lang="he-IL" sz="2100" dirty="0" err="1"/>
              <a:t>החנ"ז</a:t>
            </a:r>
            <a:r>
              <a:rPr lang="he-IL" sz="2100" dirty="0"/>
              <a:t>.</a:t>
            </a:r>
          </a:p>
          <a:p>
            <a:pPr marL="0" indent="0" algn="just">
              <a:lnSpc>
                <a:spcPct val="150000"/>
              </a:lnSpc>
              <a:spcBef>
                <a:spcPct val="0"/>
              </a:spcBef>
              <a:buFontTx/>
              <a:buNone/>
            </a:pPr>
            <a:r>
              <a:rPr lang="he-IL" sz="2100" dirty="0"/>
              <a:t>ביהמ"ש </a:t>
            </a:r>
            <a:r>
              <a:rPr lang="he-IL" sz="2100" u="sng" dirty="0"/>
              <a:t>המחוזי</a:t>
            </a:r>
            <a:r>
              <a:rPr lang="he-IL" sz="2100" dirty="0"/>
              <a:t>, קיבל את הערעור וקבע, כי קבוצת החברות מאתרת, מנהלת ומשביחה נכסי נדל"ן. לכן, הכנסתה של קבוצת החברות עולה כדי עסק, ומשכך אינה פאסיבית.</a:t>
            </a:r>
          </a:p>
          <a:p>
            <a:pPr marL="0" indent="0" algn="just">
              <a:lnSpc>
                <a:spcPct val="150000"/>
              </a:lnSpc>
              <a:spcBef>
                <a:spcPct val="0"/>
              </a:spcBef>
              <a:buNone/>
            </a:pPr>
            <a:endParaRPr lang="he-IL" altLang="he-IL" sz="2150" dirty="0"/>
          </a:p>
          <a:p>
            <a:pPr marL="457200" indent="-457200" algn="just">
              <a:lnSpc>
                <a:spcPct val="150000"/>
              </a:lnSpc>
              <a:spcBef>
                <a:spcPct val="0"/>
              </a:spcBef>
              <a:buAutoNum type="arabicPeriod"/>
            </a:pPr>
            <a:endParaRPr lang="he-IL" altLang="he-IL" sz="2150"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43</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69850"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פס"ד </a:t>
            </a:r>
            <a:r>
              <a:rPr lang="he-IL" altLang="he-IL" sz="2600" b="1" dirty="0" err="1">
                <a:solidFill>
                  <a:srgbClr val="000000"/>
                </a:solidFill>
              </a:rPr>
              <a:t>רוזבאד</a:t>
            </a:r>
            <a:endParaRPr lang="he-IL" altLang="he-IL" sz="2600" kern="0" dirty="0">
              <a:solidFill>
                <a:srgbClr val="000000"/>
              </a:solidFill>
            </a:endParaRPr>
          </a:p>
        </p:txBody>
      </p:sp>
    </p:spTree>
    <p:extLst>
      <p:ext uri="{BB962C8B-B14F-4D97-AF65-F5344CB8AC3E}">
        <p14:creationId xmlns:p14="http://schemas.microsoft.com/office/powerpoint/2010/main" val="28059787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288925" y="793750"/>
            <a:ext cx="8675687" cy="4929187"/>
          </a:xfrm>
        </p:spPr>
        <p:txBody>
          <a:bodyPr/>
          <a:lstStyle/>
          <a:p>
            <a:pPr marL="0" indent="0" algn="just">
              <a:lnSpc>
                <a:spcPct val="150000"/>
              </a:lnSpc>
              <a:spcBef>
                <a:spcPct val="0"/>
              </a:spcBef>
              <a:buFontTx/>
              <a:buNone/>
            </a:pPr>
            <a:r>
              <a:rPr lang="he-IL" altLang="he-IL" sz="2100" b="1" u="sng" dirty="0"/>
              <a:t>פס"ד </a:t>
            </a:r>
            <a:r>
              <a:rPr lang="he-IL" altLang="he-IL" sz="2100" b="1" u="sng" dirty="0" err="1"/>
              <a:t>רוזבאד</a:t>
            </a:r>
            <a:r>
              <a:rPr lang="he-IL" altLang="he-IL" sz="2100" b="1" dirty="0"/>
              <a:t> (ע"א 10241/17, ניתן ביום 25.02.2019) - פסיקת בית המשפט העליון</a:t>
            </a:r>
          </a:p>
          <a:p>
            <a:pPr marL="0" indent="0" algn="just">
              <a:lnSpc>
                <a:spcPct val="150000"/>
              </a:lnSpc>
              <a:spcBef>
                <a:spcPct val="0"/>
              </a:spcBef>
              <a:buFontTx/>
              <a:buNone/>
            </a:pPr>
            <a:r>
              <a:rPr lang="he-IL" altLang="he-IL" sz="1800" dirty="0"/>
              <a:t>פקיד השומה הגיש לבית המשפט העליון ערעור על החלטת בית המשפט המחוזי, שקבע כדלקמן:</a:t>
            </a:r>
          </a:p>
          <a:p>
            <a:pPr algn="just"/>
            <a:r>
              <a:rPr lang="he-IL" sz="1800" dirty="0"/>
              <a:t>"צדק בית המשפט המחוזי בהעמידו כך את המחלוקת בין הצדדים: 'לצורך הקביעה האם יש לראות בחברות הלוקסמבורגיות או ברוז 'חברה נשלטת זרה', נדרש לבחון האם הכנסות החברות האמורות הן הכנסות מעסק כטענת המערערות או שמא מדובר בהכנסות פסיביות כטענת המשיב."</a:t>
            </a:r>
          </a:p>
          <a:p>
            <a:pPr algn="just"/>
            <a:endParaRPr lang="en-IL" sz="1800" dirty="0"/>
          </a:p>
          <a:p>
            <a:pPr algn="just"/>
            <a:r>
              <a:rPr lang="he-IL" sz="1800" dirty="0"/>
              <a:t>"בית המשפט המחוזי הוסיף וקבע, כי אין לבחון את השאלה אם הכנסות כל אחת מהחברות הזרות היו "הכנסה פסיבית", אלא שיש לבחון את סיווג ההכנסה "בראיה רחבה" של הקבוצה כולה. בהסתמך על "ראיה רחבה" זו, קבע בית המשפט המחוזי כי ההכנסה שנדונה בעניין דנן, היא הכנסה עסקית; </a:t>
            </a:r>
            <a:r>
              <a:rPr lang="he-IL" sz="1800" u="sng" dirty="0"/>
              <a:t>גם זו, לדעתנו, טעות</a:t>
            </a:r>
            <a:r>
              <a:rPr lang="he-IL" sz="1800" dirty="0"/>
              <a:t>. צודק המערער בטענתו, לפיה פסק בית המשפט המחוזי בניגוד להוראת סעיף 75ב לפקודת מס הכנסה, סטה בפסיקתו מעקרון יסוד שבדין בישראל למיסוי חברות, </a:t>
            </a:r>
            <a:r>
              <a:rPr lang="he-IL" sz="1800" u="sng" dirty="0"/>
              <a:t>שלפיו חברה היא יחידת מס נפרדת</a:t>
            </a:r>
            <a:r>
              <a:rPr lang="he-IL" sz="1800" dirty="0"/>
              <a:t>, ויצר, באופן תקדימי וללא אסמכתא בדין, יחידת מיסוי חדשה, היא קבוצת חברות."</a:t>
            </a:r>
            <a:endParaRPr lang="en-IL" sz="1800" dirty="0"/>
          </a:p>
          <a:p>
            <a:pPr marL="0" indent="0" algn="just">
              <a:lnSpc>
                <a:spcPct val="150000"/>
              </a:lnSpc>
              <a:spcBef>
                <a:spcPct val="0"/>
              </a:spcBef>
              <a:buFontTx/>
              <a:buNone/>
            </a:pPr>
            <a:endParaRPr lang="he-IL" altLang="he-IL" sz="2100" dirty="0"/>
          </a:p>
          <a:p>
            <a:pPr marL="0" indent="0" algn="just">
              <a:lnSpc>
                <a:spcPct val="150000"/>
              </a:lnSpc>
              <a:spcBef>
                <a:spcPct val="0"/>
              </a:spcBef>
              <a:buFontTx/>
              <a:buNone/>
            </a:pPr>
            <a:endParaRPr lang="he-IL" sz="2100" dirty="0"/>
          </a:p>
          <a:p>
            <a:pPr marL="0" indent="0" algn="just">
              <a:lnSpc>
                <a:spcPct val="150000"/>
              </a:lnSpc>
              <a:spcBef>
                <a:spcPct val="0"/>
              </a:spcBef>
              <a:buNone/>
            </a:pPr>
            <a:endParaRPr lang="he-IL" altLang="he-IL" sz="2150" dirty="0"/>
          </a:p>
          <a:p>
            <a:pPr marL="457200" indent="-457200" algn="just">
              <a:lnSpc>
                <a:spcPct val="150000"/>
              </a:lnSpc>
              <a:spcBef>
                <a:spcPct val="0"/>
              </a:spcBef>
              <a:buAutoNum type="arabicPeriod"/>
            </a:pPr>
            <a:endParaRPr lang="he-IL" altLang="he-IL" sz="2150"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44</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69850"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פס"ד </a:t>
            </a:r>
            <a:r>
              <a:rPr lang="he-IL" altLang="he-IL" sz="2600" b="1" dirty="0" err="1">
                <a:solidFill>
                  <a:srgbClr val="000000"/>
                </a:solidFill>
              </a:rPr>
              <a:t>רוזבאד</a:t>
            </a:r>
            <a:endParaRPr lang="he-IL" altLang="he-IL" sz="2600" kern="0" dirty="0">
              <a:solidFill>
                <a:srgbClr val="000000"/>
              </a:solidFill>
            </a:endParaRPr>
          </a:p>
        </p:txBody>
      </p:sp>
    </p:spTree>
    <p:extLst>
      <p:ext uri="{BB962C8B-B14F-4D97-AF65-F5344CB8AC3E}">
        <p14:creationId xmlns:p14="http://schemas.microsoft.com/office/powerpoint/2010/main" val="5651297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288925" y="793750"/>
            <a:ext cx="8675687" cy="4929187"/>
          </a:xfrm>
        </p:spPr>
        <p:txBody>
          <a:bodyPr/>
          <a:lstStyle/>
          <a:p>
            <a:pPr marL="0" indent="0" algn="just">
              <a:lnSpc>
                <a:spcPct val="150000"/>
              </a:lnSpc>
              <a:spcBef>
                <a:spcPts val="0"/>
              </a:spcBef>
              <a:buFontTx/>
              <a:buNone/>
              <a:defRPr/>
            </a:pPr>
            <a:r>
              <a:rPr lang="he-IL" sz="2400" dirty="0"/>
              <a:t>במסגרת התיקון מוצע לשנות את הגדרת "הכנסה פאסיבית" שתכלול גם הכנסות מריבית או מהפרשי הצמדה, מדיבידנד, מתמלוגים ומדמי שכירות, </a:t>
            </a:r>
            <a:r>
              <a:rPr lang="he-IL" sz="2400" u="sng" dirty="0"/>
              <a:t>גם אם הן עולות כדי עסק</a:t>
            </a:r>
            <a:r>
              <a:rPr lang="he-IL" sz="2400" dirty="0"/>
              <a:t>.</a:t>
            </a:r>
          </a:p>
          <a:p>
            <a:pPr marL="0" indent="0" algn="just">
              <a:lnSpc>
                <a:spcPct val="150000"/>
              </a:lnSpc>
              <a:spcBef>
                <a:spcPts val="0"/>
              </a:spcBef>
              <a:buFontTx/>
              <a:buNone/>
              <a:defRPr/>
            </a:pPr>
            <a:r>
              <a:rPr lang="he-IL" sz="2400" dirty="0"/>
              <a:t>כמו כן, מוצע להכניס להגדרת הכנסה פאסיבית כל הכנסה מריבית ותמלוגים שהתקבלה מצד קשור, וכן כל הכנסה מריבית מנכס שמושכר מעל שנה.</a:t>
            </a:r>
          </a:p>
          <a:p>
            <a:pPr marL="0" indent="0" algn="just">
              <a:lnSpc>
                <a:spcPct val="150000"/>
              </a:lnSpc>
              <a:spcBef>
                <a:spcPts val="0"/>
              </a:spcBef>
              <a:buFontTx/>
              <a:buNone/>
              <a:defRPr/>
            </a:pPr>
            <a:endParaRPr lang="he-IL" sz="2400" dirty="0"/>
          </a:p>
          <a:p>
            <a:pPr marL="0" indent="0" algn="just">
              <a:lnSpc>
                <a:spcPct val="150000"/>
              </a:lnSpc>
              <a:spcBef>
                <a:spcPct val="0"/>
              </a:spcBef>
              <a:buNone/>
            </a:pPr>
            <a:endParaRPr lang="he-IL" altLang="he-IL" sz="2150" dirty="0"/>
          </a:p>
          <a:p>
            <a:pPr marL="457200" indent="-457200" algn="just">
              <a:lnSpc>
                <a:spcPct val="150000"/>
              </a:lnSpc>
              <a:spcBef>
                <a:spcPct val="0"/>
              </a:spcBef>
              <a:buAutoNum type="arabicPeriod"/>
            </a:pPr>
            <a:endParaRPr lang="he-IL" altLang="he-IL" sz="2150"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45</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69850"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400" b="1" kern="0" dirty="0">
                <a:solidFill>
                  <a:srgbClr val="000000"/>
                </a:solidFill>
              </a:rPr>
              <a:t>הצעה 238 לתיקון פקודת מס הכנסה</a:t>
            </a:r>
            <a:br>
              <a:rPr lang="he-IL" altLang="he-IL" sz="2400" b="1" kern="0" dirty="0">
                <a:solidFill>
                  <a:srgbClr val="000000"/>
                </a:solidFill>
              </a:rPr>
            </a:br>
            <a:r>
              <a:rPr lang="he-IL" altLang="he-IL" sz="2400" b="1" kern="0" dirty="0">
                <a:solidFill>
                  <a:srgbClr val="000000"/>
                </a:solidFill>
              </a:rPr>
              <a:t>תשלום מס בישראל על ידי חברות זרות המפיקות הכנסות פאסיביות</a:t>
            </a:r>
            <a:endParaRPr lang="he-IL" altLang="he-IL" sz="2400" b="1" kern="0" dirty="0"/>
          </a:p>
        </p:txBody>
      </p:sp>
    </p:spTree>
    <p:extLst>
      <p:ext uri="{BB962C8B-B14F-4D97-AF65-F5344CB8AC3E}">
        <p14:creationId xmlns:p14="http://schemas.microsoft.com/office/powerpoint/2010/main" val="32310253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dirty="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46</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439299" y="1590067"/>
            <a:ext cx="8265404" cy="24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lnSpc>
                <a:spcPct val="150000"/>
              </a:lnSpc>
            </a:pPr>
            <a:r>
              <a:rPr lang="he-IL" altLang="he-IL" sz="5400" b="1" dirty="0"/>
              <a:t>תנאי שני - </a:t>
            </a:r>
          </a:p>
          <a:p>
            <a:pPr algn="ctr">
              <a:lnSpc>
                <a:spcPct val="150000"/>
              </a:lnSpc>
            </a:pPr>
            <a:r>
              <a:rPr lang="he-IL" altLang="he-IL" sz="5400" dirty="0" err="1"/>
              <a:t>החנ"ז</a:t>
            </a:r>
            <a:r>
              <a:rPr lang="he-IL" altLang="he-IL" sz="5400" dirty="0"/>
              <a:t> מוחזק בידי </a:t>
            </a:r>
            <a:r>
              <a:rPr lang="he-IL" altLang="he-IL" sz="5400" b="1" dirty="0"/>
              <a:t>בעל שליטה</a:t>
            </a:r>
          </a:p>
        </p:txBody>
      </p:sp>
    </p:spTree>
    <p:extLst>
      <p:ext uri="{BB962C8B-B14F-4D97-AF65-F5344CB8AC3E}">
        <p14:creationId xmlns:p14="http://schemas.microsoft.com/office/powerpoint/2010/main" val="28125329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ACA86AA7-FAFB-41D3-B065-4EE20FB386D6}"/>
              </a:ext>
            </a:extLst>
          </p:cNvPr>
          <p:cNvSpPr>
            <a:spLocks noGrp="1" noChangeArrowheads="1"/>
          </p:cNvSpPr>
          <p:nvPr>
            <p:ph idx="1"/>
          </p:nvPr>
        </p:nvSpPr>
        <p:spPr>
          <a:xfrm>
            <a:off x="468313" y="807827"/>
            <a:ext cx="8229600" cy="4929187"/>
          </a:xfrm>
        </p:spPr>
        <p:txBody>
          <a:bodyPr/>
          <a:lstStyle/>
          <a:p>
            <a:pPr marL="0" indent="0" algn="just">
              <a:lnSpc>
                <a:spcPct val="150000"/>
              </a:lnSpc>
              <a:spcBef>
                <a:spcPct val="0"/>
              </a:spcBef>
              <a:buFontTx/>
              <a:buNone/>
            </a:pPr>
            <a:r>
              <a:rPr lang="he-IL" altLang="he-IL" sz="2000" b="1" u="sng" dirty="0"/>
              <a:t>בעל שליטה </a:t>
            </a:r>
            <a:r>
              <a:rPr lang="he-IL" altLang="he-IL" sz="2000" b="1" u="sng" dirty="0" err="1"/>
              <a:t>בחנ"ז</a:t>
            </a:r>
            <a:r>
              <a:rPr lang="he-IL" altLang="he-IL" sz="2000" dirty="0"/>
              <a:t> - תושב ישראל המחזיק ב- 10% ומעלה באחד או יותר </a:t>
            </a:r>
            <a:r>
              <a:rPr lang="he-IL" altLang="he-IL" sz="2000" u="sng" dirty="0"/>
              <a:t>מאמצעי השליטה</a:t>
            </a:r>
            <a:r>
              <a:rPr lang="he-IL" altLang="he-IL" sz="2000" dirty="0"/>
              <a:t> </a:t>
            </a:r>
            <a:r>
              <a:rPr lang="he-IL" altLang="he-IL" sz="2000" dirty="0" err="1"/>
              <a:t>בחנ"ז</a:t>
            </a:r>
            <a:r>
              <a:rPr lang="he-IL" altLang="he-IL" sz="2000" dirty="0"/>
              <a:t>, במישרין או עקיפין, לבד או </a:t>
            </a:r>
            <a:r>
              <a:rPr lang="he-IL" altLang="he-IL" sz="2000" u="sng" dirty="0"/>
              <a:t>יחד עם אחר</a:t>
            </a:r>
            <a:r>
              <a:rPr lang="he-IL" altLang="he-IL" sz="2000" dirty="0"/>
              <a:t>.</a:t>
            </a:r>
          </a:p>
          <a:p>
            <a:pPr marL="0" indent="0" algn="just">
              <a:lnSpc>
                <a:spcPct val="150000"/>
              </a:lnSpc>
              <a:spcBef>
                <a:spcPct val="0"/>
              </a:spcBef>
              <a:buFontTx/>
              <a:buNone/>
            </a:pPr>
            <a:r>
              <a:rPr lang="he-IL" altLang="he-IL" sz="2000" dirty="0"/>
              <a:t>אמצעי שליטה הינם (בהתאם לסעיף 88):</a:t>
            </a:r>
          </a:p>
          <a:p>
            <a:pPr marL="457200" indent="-457200" algn="just">
              <a:buFont typeface="+mj-lt"/>
              <a:buAutoNum type="arabicPeriod"/>
            </a:pPr>
            <a:r>
              <a:rPr lang="he-IL" sz="2000" dirty="0"/>
              <a:t>הזכות לרווחים;</a:t>
            </a:r>
          </a:p>
          <a:p>
            <a:pPr marL="457200" indent="-457200" algn="just">
              <a:buFont typeface="+mj-lt"/>
              <a:buAutoNum type="arabicPeriod"/>
            </a:pPr>
            <a:r>
              <a:rPr lang="he-IL" sz="2000" u="sng" dirty="0"/>
              <a:t>הזכות למנות דירקטור או מנהל כללי בחברה</a:t>
            </a:r>
            <a:r>
              <a:rPr lang="he-IL" sz="2000" dirty="0"/>
              <a:t>, או בעלי תפקידים דומים בחבר-בני-אדם אחר;</a:t>
            </a:r>
          </a:p>
          <a:p>
            <a:pPr marL="457200" indent="-457200" algn="just">
              <a:buFont typeface="+mj-lt"/>
              <a:buAutoNum type="arabicPeriod"/>
            </a:pPr>
            <a:r>
              <a:rPr lang="he-IL" sz="2000" dirty="0"/>
              <a:t>זכות הצבעה באסיפה כללית בחברה, או בגוף מקביל לה בחבר-בני-אדם אחר;</a:t>
            </a:r>
          </a:p>
          <a:p>
            <a:pPr marL="457200" indent="-457200" algn="just">
              <a:buFont typeface="+mj-lt"/>
              <a:buAutoNum type="arabicPeriod"/>
            </a:pPr>
            <a:r>
              <a:rPr lang="he-IL" sz="2000" dirty="0"/>
              <a:t>הזכות לחלק ביתרת הנכסים לאחר סילוק החובות בעת פירוק;</a:t>
            </a:r>
          </a:p>
          <a:p>
            <a:pPr marL="457200" indent="-457200" algn="just">
              <a:buFont typeface="+mj-lt"/>
              <a:buAutoNum type="arabicPeriod"/>
            </a:pPr>
            <a:r>
              <a:rPr lang="he-IL" sz="2000" dirty="0"/>
              <a:t>הזכות להורות למי שלו זכות מן הזכויות האמורות בפסקאות (1) עד (4) על הדרך להפעלת זכותו.</a:t>
            </a:r>
          </a:p>
          <a:p>
            <a:pPr algn="just"/>
            <a:r>
              <a:rPr lang="he-IL" sz="2000" dirty="0"/>
              <a:t>והכל, בין שהיא מכוח מניות, זכויות למניות או זכויות אחרות, ובין בכל דרך אחרת, לרבות באמצעות הסכמי הצבעה או נאמנות.</a:t>
            </a:r>
          </a:p>
          <a:p>
            <a:pPr marL="0" indent="0" algn="just">
              <a:lnSpc>
                <a:spcPct val="150000"/>
              </a:lnSpc>
              <a:spcBef>
                <a:spcPct val="0"/>
              </a:spcBef>
              <a:buFontTx/>
              <a:buNone/>
            </a:pPr>
            <a:endParaRPr lang="he-IL" altLang="he-IL" sz="2000" dirty="0"/>
          </a:p>
          <a:p>
            <a:pPr marL="457200" indent="-457200" algn="just">
              <a:lnSpc>
                <a:spcPct val="150000"/>
              </a:lnSpc>
              <a:spcBef>
                <a:spcPct val="0"/>
              </a:spcBef>
              <a:buFont typeface="+mj-lt"/>
              <a:buAutoNum type="arabicPeriod" startAt="5"/>
            </a:pPr>
            <a:endParaRPr lang="he-IL" altLang="he-IL" sz="2000" dirty="0"/>
          </a:p>
          <a:p>
            <a:pPr marL="0" indent="0" algn="just">
              <a:lnSpc>
                <a:spcPct val="150000"/>
              </a:lnSpc>
              <a:spcBef>
                <a:spcPct val="0"/>
              </a:spcBef>
              <a:buFontTx/>
              <a:buNone/>
            </a:pPr>
            <a:endParaRPr lang="he-IL" altLang="he-IL" sz="2000" b="1" dirty="0"/>
          </a:p>
          <a:p>
            <a:pPr marL="0" indent="0" algn="just">
              <a:lnSpc>
                <a:spcPct val="150000"/>
              </a:lnSpc>
              <a:spcBef>
                <a:spcPct val="0"/>
              </a:spcBef>
              <a:buFontTx/>
              <a:buNone/>
            </a:pPr>
            <a:endParaRPr lang="he-IL" altLang="he-IL" sz="2000" dirty="0"/>
          </a:p>
        </p:txBody>
      </p:sp>
      <p:sp>
        <p:nvSpPr>
          <p:cNvPr id="18435" name="Slide Number Placeholder 3">
            <a:extLst>
              <a:ext uri="{FF2B5EF4-FFF2-40B4-BE49-F238E27FC236}">
                <a16:creationId xmlns:a16="http://schemas.microsoft.com/office/drawing/2014/main" id="{8E80C8F9-51BC-46BE-A3A3-1DEA2C2318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6B6407F-FEFB-4482-82CE-9F1063D57D4A}" type="slidenum">
              <a:rPr lang="he-IL" altLang="he-IL" sz="1400" smtClean="0">
                <a:solidFill>
                  <a:srgbClr val="000000"/>
                </a:solidFill>
              </a:rPr>
              <a:pPr algn="l">
                <a:spcBef>
                  <a:spcPct val="0"/>
                </a:spcBef>
                <a:buFontTx/>
                <a:buNone/>
              </a:pPr>
              <a:t>47</a:t>
            </a:fld>
            <a:endParaRPr lang="en-US" altLang="he-IL" sz="1400" dirty="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בעל שליטה </a:t>
            </a:r>
            <a:r>
              <a:rPr lang="he-IL" altLang="he-IL" sz="2600" b="1" dirty="0" err="1">
                <a:solidFill>
                  <a:srgbClr val="000000"/>
                </a:solidFill>
              </a:rPr>
              <a:t>בחנ"ז</a:t>
            </a:r>
            <a:endParaRPr lang="he-IL" altLang="he-IL" sz="2600" kern="0" dirty="0">
              <a:solidFill>
                <a:srgbClr val="000000"/>
              </a:solidFill>
            </a:endParaRPr>
          </a:p>
        </p:txBody>
      </p:sp>
    </p:spTree>
    <p:extLst>
      <p:ext uri="{BB962C8B-B14F-4D97-AF65-F5344CB8AC3E}">
        <p14:creationId xmlns:p14="http://schemas.microsoft.com/office/powerpoint/2010/main" val="21064044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ACA86AA7-FAFB-41D3-B065-4EE20FB386D6}"/>
              </a:ext>
            </a:extLst>
          </p:cNvPr>
          <p:cNvSpPr>
            <a:spLocks noGrp="1" noChangeArrowheads="1"/>
          </p:cNvSpPr>
          <p:nvPr>
            <p:ph idx="1"/>
          </p:nvPr>
        </p:nvSpPr>
        <p:spPr>
          <a:xfrm>
            <a:off x="468313" y="807827"/>
            <a:ext cx="8229600" cy="4929187"/>
          </a:xfrm>
        </p:spPr>
        <p:txBody>
          <a:bodyPr/>
          <a:lstStyle/>
          <a:p>
            <a:pPr marL="0" indent="0" algn="just">
              <a:lnSpc>
                <a:spcPct val="150000"/>
              </a:lnSpc>
              <a:spcBef>
                <a:spcPct val="0"/>
              </a:spcBef>
              <a:buFontTx/>
              <a:buNone/>
            </a:pPr>
            <a:r>
              <a:rPr lang="he-IL" altLang="he-IL" sz="2200" dirty="0"/>
              <a:t>הבחינה של קיומו של בעל שליטה תעשה במועדים שלהלן:</a:t>
            </a:r>
          </a:p>
          <a:p>
            <a:pPr marL="457200" indent="-457200" algn="just">
              <a:lnSpc>
                <a:spcPct val="150000"/>
              </a:lnSpc>
              <a:spcBef>
                <a:spcPct val="0"/>
              </a:spcBef>
              <a:buAutoNum type="arabicPeriod"/>
            </a:pPr>
            <a:r>
              <a:rPr lang="he-IL" altLang="he-IL" sz="2200" dirty="0"/>
              <a:t>תום שנת המס, </a:t>
            </a:r>
            <a:r>
              <a:rPr lang="he-IL" altLang="he-IL" sz="2200" u="sng" dirty="0"/>
              <a:t>או</a:t>
            </a:r>
          </a:p>
          <a:p>
            <a:pPr marL="457200" indent="-457200" algn="just">
              <a:lnSpc>
                <a:spcPct val="150000"/>
              </a:lnSpc>
              <a:spcBef>
                <a:spcPct val="0"/>
              </a:spcBef>
              <a:buAutoNum type="arabicPeriod"/>
            </a:pPr>
            <a:r>
              <a:rPr lang="he-IL" altLang="he-IL" sz="2200" dirty="0"/>
              <a:t>ביום כלשהו בשנת המס, וגם;</a:t>
            </a:r>
          </a:p>
          <a:p>
            <a:pPr marL="457200" indent="-457200" algn="just">
              <a:lnSpc>
                <a:spcPct val="150000"/>
              </a:lnSpc>
              <a:spcBef>
                <a:spcPct val="0"/>
              </a:spcBef>
              <a:buAutoNum type="arabicPeriod"/>
            </a:pPr>
            <a:r>
              <a:rPr lang="he-IL" altLang="he-IL" sz="2200" dirty="0"/>
              <a:t>ביום כלשהו בשנת המס שלאחריה.</a:t>
            </a:r>
          </a:p>
          <a:p>
            <a:pPr marL="457200" indent="-457200" algn="just">
              <a:lnSpc>
                <a:spcPct val="150000"/>
              </a:lnSpc>
              <a:spcBef>
                <a:spcPct val="0"/>
              </a:spcBef>
              <a:buAutoNum type="arabicPeriod"/>
            </a:pPr>
            <a:endParaRPr lang="he-IL" altLang="he-IL" sz="2200" dirty="0"/>
          </a:p>
          <a:p>
            <a:pPr marL="0" indent="0" algn="just">
              <a:lnSpc>
                <a:spcPct val="150000"/>
              </a:lnSpc>
              <a:spcBef>
                <a:spcPct val="0"/>
              </a:spcBef>
              <a:buNone/>
            </a:pPr>
            <a:r>
              <a:rPr lang="he-IL" altLang="he-IL" sz="2200" u="sng" dirty="0"/>
              <a:t>"יחד עם אחר"</a:t>
            </a:r>
            <a:endParaRPr lang="he-IL" altLang="he-IL" sz="2200" dirty="0"/>
          </a:p>
          <a:p>
            <a:pPr marL="0" indent="0" algn="just">
              <a:lnSpc>
                <a:spcPct val="150000"/>
              </a:lnSpc>
              <a:spcBef>
                <a:spcPct val="0"/>
              </a:spcBef>
              <a:buNone/>
            </a:pPr>
            <a:r>
              <a:rPr lang="he-IL" altLang="he-IL" sz="2200" dirty="0"/>
              <a:t>משמעו יחד עם קרובו או מי שאינו קרובו, תושב ישראל אשר להם שיתוף פעולה דרך קבע על פי הסכם בעניינים מהותיים בחברה.</a:t>
            </a:r>
          </a:p>
          <a:p>
            <a:pPr marL="457200" indent="-457200" algn="just">
              <a:lnSpc>
                <a:spcPct val="150000"/>
              </a:lnSpc>
              <a:spcBef>
                <a:spcPct val="0"/>
              </a:spcBef>
              <a:buFont typeface="+mj-lt"/>
              <a:buAutoNum type="arabicPeriod" startAt="5"/>
            </a:pPr>
            <a:endParaRPr lang="he-IL" altLang="he-IL" sz="2100" dirty="0"/>
          </a:p>
          <a:p>
            <a:pPr marL="0" indent="0" algn="just">
              <a:lnSpc>
                <a:spcPct val="150000"/>
              </a:lnSpc>
              <a:spcBef>
                <a:spcPct val="0"/>
              </a:spcBef>
              <a:buFontTx/>
              <a:buNone/>
            </a:pPr>
            <a:endParaRPr lang="he-IL" altLang="he-IL" sz="2200" b="1" dirty="0"/>
          </a:p>
          <a:p>
            <a:pPr marL="0" indent="0" algn="just">
              <a:lnSpc>
                <a:spcPct val="150000"/>
              </a:lnSpc>
              <a:spcBef>
                <a:spcPct val="0"/>
              </a:spcBef>
              <a:buFontTx/>
              <a:buNone/>
            </a:pPr>
            <a:endParaRPr lang="he-IL" altLang="he-IL" sz="2200" dirty="0"/>
          </a:p>
        </p:txBody>
      </p:sp>
      <p:sp>
        <p:nvSpPr>
          <p:cNvPr id="18435" name="Slide Number Placeholder 3">
            <a:extLst>
              <a:ext uri="{FF2B5EF4-FFF2-40B4-BE49-F238E27FC236}">
                <a16:creationId xmlns:a16="http://schemas.microsoft.com/office/drawing/2014/main" id="{8E80C8F9-51BC-46BE-A3A3-1DEA2C2318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6B6407F-FEFB-4482-82CE-9F1063D57D4A}" type="slidenum">
              <a:rPr lang="he-IL" altLang="he-IL" sz="1400" smtClean="0">
                <a:solidFill>
                  <a:srgbClr val="000000"/>
                </a:solidFill>
              </a:rPr>
              <a:pPr algn="l">
                <a:spcBef>
                  <a:spcPct val="0"/>
                </a:spcBef>
                <a:buFontTx/>
                <a:buNone/>
              </a:pPr>
              <a:t>48</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בעל שליטה </a:t>
            </a:r>
            <a:r>
              <a:rPr lang="he-IL" altLang="he-IL" sz="2600" b="1" dirty="0" err="1">
                <a:solidFill>
                  <a:srgbClr val="000000"/>
                </a:solidFill>
              </a:rPr>
              <a:t>בחנ"ז</a:t>
            </a:r>
            <a:r>
              <a:rPr lang="he-IL" altLang="he-IL" sz="2600" b="1" dirty="0">
                <a:solidFill>
                  <a:srgbClr val="000000"/>
                </a:solidFill>
              </a:rPr>
              <a:t> - המשך</a:t>
            </a:r>
            <a:endParaRPr lang="he-IL" altLang="he-IL" sz="2600" kern="0" dirty="0">
              <a:solidFill>
                <a:srgbClr val="000000"/>
              </a:solidFill>
            </a:endParaRPr>
          </a:p>
        </p:txBody>
      </p:sp>
    </p:spTree>
    <p:extLst>
      <p:ext uri="{BB962C8B-B14F-4D97-AF65-F5344CB8AC3E}">
        <p14:creationId xmlns:p14="http://schemas.microsoft.com/office/powerpoint/2010/main" val="15841983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ACA86AA7-FAFB-41D3-B065-4EE20FB386D6}"/>
              </a:ext>
            </a:extLst>
          </p:cNvPr>
          <p:cNvSpPr>
            <a:spLocks noGrp="1" noChangeArrowheads="1"/>
          </p:cNvSpPr>
          <p:nvPr>
            <p:ph idx="1"/>
          </p:nvPr>
        </p:nvSpPr>
        <p:spPr>
          <a:xfrm>
            <a:off x="468313" y="807827"/>
            <a:ext cx="8229600" cy="4929187"/>
          </a:xfrm>
        </p:spPr>
        <p:txBody>
          <a:bodyPr/>
          <a:lstStyle/>
          <a:p>
            <a:pPr marL="0" indent="0" algn="just">
              <a:lnSpc>
                <a:spcPct val="150000"/>
              </a:lnSpc>
              <a:spcBef>
                <a:spcPct val="0"/>
              </a:spcBef>
              <a:buFontTx/>
              <a:buNone/>
            </a:pPr>
            <a:r>
              <a:rPr lang="he-IL" altLang="he-IL" sz="2400" dirty="0"/>
              <a:t>ייחוס הרווח לבעל שליטה יעשה לפי חלקו היחסי של בעל השליטה </a:t>
            </a:r>
            <a:r>
              <a:rPr lang="he-IL" altLang="he-IL" sz="2400" u="sng" dirty="0"/>
              <a:t>בזכויות לרווחים </a:t>
            </a:r>
            <a:r>
              <a:rPr lang="he-IL" altLang="he-IL" sz="2400" u="sng" dirty="0" err="1"/>
              <a:t>בחנ"ז</a:t>
            </a:r>
            <a:r>
              <a:rPr lang="he-IL" altLang="he-IL" sz="2400" u="sng" dirty="0"/>
              <a:t> בתום שנת המס</a:t>
            </a:r>
            <a:r>
              <a:rPr lang="he-IL" altLang="he-IL" sz="2400" dirty="0"/>
              <a:t>.</a:t>
            </a:r>
          </a:p>
          <a:p>
            <a:pPr marL="0" indent="0" algn="just">
              <a:lnSpc>
                <a:spcPct val="150000"/>
              </a:lnSpc>
              <a:spcBef>
                <a:spcPct val="0"/>
              </a:spcBef>
              <a:buFontTx/>
              <a:buNone/>
            </a:pPr>
            <a:r>
              <a:rPr lang="he-IL" altLang="he-IL" sz="2200" b="1" dirty="0"/>
              <a:t>שיעורי המס אשר יחולו על בעל שליטה </a:t>
            </a:r>
            <a:r>
              <a:rPr lang="he-IL" altLang="he-IL" sz="2200" b="1" dirty="0" err="1"/>
              <a:t>בחנ"ז</a:t>
            </a:r>
            <a:r>
              <a:rPr lang="he-IL" altLang="he-IL" sz="2200" b="1" dirty="0"/>
              <a:t> בשל יחוס דיבידנד רעיוני:</a:t>
            </a:r>
          </a:p>
          <a:p>
            <a:pPr marL="0" indent="0" algn="just">
              <a:lnSpc>
                <a:spcPct val="150000"/>
              </a:lnSpc>
              <a:spcBef>
                <a:spcPct val="0"/>
              </a:spcBef>
              <a:buFontTx/>
              <a:buNone/>
            </a:pPr>
            <a:r>
              <a:rPr lang="he-IL" altLang="he-IL" sz="2200" dirty="0"/>
              <a:t>יחיד - 30% בהתאם לסעיף 125ב(2).</a:t>
            </a:r>
          </a:p>
          <a:p>
            <a:pPr marL="0" indent="0" algn="just">
              <a:lnSpc>
                <a:spcPct val="150000"/>
              </a:lnSpc>
              <a:spcBef>
                <a:spcPct val="0"/>
              </a:spcBef>
              <a:buFontTx/>
              <a:buNone/>
            </a:pPr>
            <a:r>
              <a:rPr lang="he-IL" altLang="he-IL" sz="2200" dirty="0"/>
              <a:t>חברה - מס חברות (23%).</a:t>
            </a:r>
          </a:p>
          <a:p>
            <a:pPr marL="0" indent="0" algn="just">
              <a:lnSpc>
                <a:spcPct val="150000"/>
              </a:lnSpc>
              <a:spcBef>
                <a:spcPct val="0"/>
              </a:spcBef>
              <a:buFontTx/>
              <a:buNone/>
            </a:pPr>
            <a:r>
              <a:rPr lang="he-IL" altLang="he-IL" sz="2200" dirty="0"/>
              <a:t>בתנאים מסוימים, חברה יכולה להיות ממוסה על הכנסה מדיבידנד ברוטו (בתוספת המס ששולם בחו"ל), בשיעור מס חברות ולקבל זיכוי על המס הזר ששולם (זיכוי עקיף).</a:t>
            </a:r>
            <a:endParaRPr lang="he-IL" altLang="he-IL" sz="2100" dirty="0">
              <a:highlight>
                <a:srgbClr val="FFFF00"/>
              </a:highlight>
            </a:endParaRPr>
          </a:p>
          <a:p>
            <a:pPr marL="0" indent="0" algn="just">
              <a:lnSpc>
                <a:spcPct val="150000"/>
              </a:lnSpc>
              <a:spcBef>
                <a:spcPct val="0"/>
              </a:spcBef>
              <a:buFontTx/>
              <a:buNone/>
            </a:pPr>
            <a:endParaRPr lang="he-IL" altLang="he-IL" sz="2200" b="1" dirty="0"/>
          </a:p>
          <a:p>
            <a:pPr marL="0" indent="0" algn="just">
              <a:lnSpc>
                <a:spcPct val="150000"/>
              </a:lnSpc>
              <a:spcBef>
                <a:spcPct val="0"/>
              </a:spcBef>
              <a:buFontTx/>
              <a:buNone/>
            </a:pPr>
            <a:endParaRPr lang="he-IL" altLang="he-IL" sz="2200" dirty="0"/>
          </a:p>
        </p:txBody>
      </p:sp>
      <p:sp>
        <p:nvSpPr>
          <p:cNvPr id="18435" name="Slide Number Placeholder 3">
            <a:extLst>
              <a:ext uri="{FF2B5EF4-FFF2-40B4-BE49-F238E27FC236}">
                <a16:creationId xmlns:a16="http://schemas.microsoft.com/office/drawing/2014/main" id="{8E80C8F9-51BC-46BE-A3A3-1DEA2C2318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6B6407F-FEFB-4482-82CE-9F1063D57D4A}" type="slidenum">
              <a:rPr lang="he-IL" altLang="he-IL" sz="1400" smtClean="0">
                <a:solidFill>
                  <a:srgbClr val="000000"/>
                </a:solidFill>
              </a:rPr>
              <a:pPr algn="l">
                <a:spcBef>
                  <a:spcPct val="0"/>
                </a:spcBef>
                <a:buFontTx/>
                <a:buNone/>
              </a:pPr>
              <a:t>49</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בעל שליטה </a:t>
            </a:r>
            <a:r>
              <a:rPr lang="he-IL" altLang="he-IL" sz="2600" b="1" dirty="0" err="1">
                <a:solidFill>
                  <a:srgbClr val="000000"/>
                </a:solidFill>
              </a:rPr>
              <a:t>בחנ"ז</a:t>
            </a:r>
            <a:r>
              <a:rPr lang="he-IL" altLang="he-IL" sz="2600" b="1" dirty="0">
                <a:solidFill>
                  <a:srgbClr val="000000"/>
                </a:solidFill>
              </a:rPr>
              <a:t> - המשך</a:t>
            </a:r>
            <a:endParaRPr lang="he-IL" altLang="he-IL" sz="2600" kern="0" dirty="0">
              <a:solidFill>
                <a:srgbClr val="000000"/>
              </a:solidFill>
            </a:endParaRPr>
          </a:p>
        </p:txBody>
      </p:sp>
    </p:spTree>
    <p:extLst>
      <p:ext uri="{BB962C8B-B14F-4D97-AF65-F5344CB8AC3E}">
        <p14:creationId xmlns:p14="http://schemas.microsoft.com/office/powerpoint/2010/main" val="2850461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5</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1385871" y="1590067"/>
            <a:ext cx="6372257" cy="3677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lnSpc>
                <a:spcPct val="150000"/>
              </a:lnSpc>
            </a:pPr>
            <a:r>
              <a:rPr lang="he-IL" altLang="he-IL" sz="5400" b="1" dirty="0"/>
              <a:t>חברת משלח יד זרה - </a:t>
            </a:r>
          </a:p>
          <a:p>
            <a:pPr algn="ctr">
              <a:lnSpc>
                <a:spcPct val="150000"/>
              </a:lnSpc>
            </a:pPr>
            <a:r>
              <a:rPr lang="he-IL" altLang="he-IL" sz="5400" b="1" dirty="0"/>
              <a:t>סעיף 75ב1 לפקודה</a:t>
            </a:r>
          </a:p>
          <a:p>
            <a:pPr algn="ctr">
              <a:lnSpc>
                <a:spcPct val="150000"/>
              </a:lnSpc>
            </a:pPr>
            <a:r>
              <a:rPr lang="he-IL" altLang="he-IL" sz="5400" b="1" dirty="0"/>
              <a:t> (להלן: "</a:t>
            </a:r>
            <a:r>
              <a:rPr lang="he-IL" altLang="he-IL" sz="5400" b="1" dirty="0" err="1"/>
              <a:t>חמי"ז</a:t>
            </a:r>
            <a:r>
              <a:rPr lang="he-IL" altLang="he-IL" sz="5400" b="1" dirty="0"/>
              <a: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dirty="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50</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145151" y="1590067"/>
            <a:ext cx="8853706" cy="2258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lnSpc>
                <a:spcPct val="150000"/>
              </a:lnSpc>
            </a:pPr>
            <a:r>
              <a:rPr lang="he-IL" altLang="he-IL" sz="5000" b="1" dirty="0"/>
              <a:t>תנאי שלישי - </a:t>
            </a:r>
          </a:p>
          <a:p>
            <a:pPr algn="just">
              <a:lnSpc>
                <a:spcPct val="150000"/>
              </a:lnSpc>
            </a:pPr>
            <a:r>
              <a:rPr lang="he-IL" altLang="he-IL" sz="5000" b="1" dirty="0"/>
              <a:t>בחברה צבורים רווחים שלא שולמו</a:t>
            </a:r>
          </a:p>
        </p:txBody>
      </p:sp>
    </p:spTree>
    <p:extLst>
      <p:ext uri="{BB962C8B-B14F-4D97-AF65-F5344CB8AC3E}">
        <p14:creationId xmlns:p14="http://schemas.microsoft.com/office/powerpoint/2010/main" val="29900401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ACA86AA7-FAFB-41D3-B065-4EE20FB386D6}"/>
              </a:ext>
            </a:extLst>
          </p:cNvPr>
          <p:cNvSpPr>
            <a:spLocks noGrp="1" noChangeArrowheads="1"/>
          </p:cNvSpPr>
          <p:nvPr>
            <p:ph idx="1"/>
          </p:nvPr>
        </p:nvSpPr>
        <p:spPr>
          <a:xfrm>
            <a:off x="468313" y="807827"/>
            <a:ext cx="8229600" cy="4929187"/>
          </a:xfrm>
        </p:spPr>
        <p:txBody>
          <a:bodyPr/>
          <a:lstStyle/>
          <a:p>
            <a:pPr marL="0" indent="0" algn="just">
              <a:lnSpc>
                <a:spcPct val="150000"/>
              </a:lnSpc>
              <a:spcBef>
                <a:spcPct val="0"/>
              </a:spcBef>
              <a:buNone/>
            </a:pPr>
            <a:r>
              <a:rPr lang="he-IL" altLang="he-IL" sz="2400" u="sng" dirty="0">
                <a:highlight>
                  <a:srgbClr val="FFFFFF"/>
                </a:highlight>
              </a:rPr>
              <a:t>רווחים שלא שולמו</a:t>
            </a:r>
            <a:r>
              <a:rPr lang="he-IL" altLang="he-IL" sz="2400" dirty="0">
                <a:highlight>
                  <a:srgbClr val="FFFFFF"/>
                </a:highlight>
              </a:rPr>
              <a:t> הינם סכום הרווחים הפאסיביים של החברה הנשלטת הזרה אשר נצברו בשנת המס וניתן היה לחלקם כדיבידנד.</a:t>
            </a:r>
          </a:p>
          <a:p>
            <a:pPr marL="0" indent="0" algn="just">
              <a:lnSpc>
                <a:spcPct val="150000"/>
              </a:lnSpc>
              <a:spcBef>
                <a:spcPct val="0"/>
              </a:spcBef>
              <a:buNone/>
            </a:pPr>
            <a:r>
              <a:rPr lang="he-IL" altLang="he-IL" sz="2400" dirty="0">
                <a:highlight>
                  <a:srgbClr val="FFFFFF"/>
                </a:highlight>
              </a:rPr>
              <a:t>מסכום זה יש </a:t>
            </a:r>
            <a:r>
              <a:rPr lang="he-IL" altLang="he-IL" sz="2400" u="sng" dirty="0">
                <a:highlight>
                  <a:srgbClr val="FFFFFF"/>
                </a:highlight>
              </a:rPr>
              <a:t>להחסיר</a:t>
            </a:r>
            <a:r>
              <a:rPr lang="he-IL" altLang="he-IL" sz="2400" dirty="0">
                <a:highlight>
                  <a:srgbClr val="FFFFFF"/>
                </a:highlight>
              </a:rPr>
              <a:t> את הסכומים הבאים:</a:t>
            </a:r>
          </a:p>
          <a:p>
            <a:pPr marL="457200" indent="-457200" algn="just">
              <a:lnSpc>
                <a:spcPct val="150000"/>
              </a:lnSpc>
              <a:spcBef>
                <a:spcPct val="0"/>
              </a:spcBef>
              <a:buAutoNum type="arabicPeriod"/>
            </a:pPr>
            <a:r>
              <a:rPr lang="he-IL" altLang="he-IL" sz="2400" dirty="0">
                <a:highlight>
                  <a:srgbClr val="FFFFFF"/>
                </a:highlight>
              </a:rPr>
              <a:t>סכום המס הזר ששולם בגינם בפועל.</a:t>
            </a:r>
          </a:p>
          <a:p>
            <a:pPr marL="457200" indent="-457200" algn="just">
              <a:lnSpc>
                <a:spcPct val="150000"/>
              </a:lnSpc>
              <a:spcBef>
                <a:spcPct val="0"/>
              </a:spcBef>
              <a:buAutoNum type="arabicPeriod"/>
            </a:pPr>
            <a:r>
              <a:rPr lang="he-IL" altLang="he-IL" sz="2400" dirty="0">
                <a:highlight>
                  <a:srgbClr val="FFFFFF"/>
                </a:highlight>
              </a:rPr>
              <a:t>הפסדיה של החברה לאותה שנה (ללא תלות במקור ההכנסה ממנו נובע ההפסד).</a:t>
            </a:r>
          </a:p>
          <a:p>
            <a:pPr marL="457200" indent="-457200" algn="just">
              <a:lnSpc>
                <a:spcPct val="150000"/>
              </a:lnSpc>
              <a:spcBef>
                <a:spcPct val="0"/>
              </a:spcBef>
              <a:buAutoNum type="arabicPeriod"/>
            </a:pPr>
            <a:r>
              <a:rPr lang="he-IL" altLang="he-IL" sz="2400" dirty="0">
                <a:highlight>
                  <a:srgbClr val="FFFFFF"/>
                </a:highlight>
              </a:rPr>
              <a:t>הפסדים מועברים משנים קודמות שמקורם בהכנסה פאסיבית בלבד.</a:t>
            </a:r>
          </a:p>
          <a:p>
            <a:pPr marL="0" indent="0" algn="just">
              <a:lnSpc>
                <a:spcPct val="150000"/>
              </a:lnSpc>
              <a:spcBef>
                <a:spcPct val="0"/>
              </a:spcBef>
              <a:buFontTx/>
              <a:buNone/>
            </a:pPr>
            <a:endParaRPr lang="he-IL" altLang="he-IL" sz="2200" b="1" dirty="0"/>
          </a:p>
          <a:p>
            <a:pPr marL="0" indent="0" algn="just">
              <a:lnSpc>
                <a:spcPct val="150000"/>
              </a:lnSpc>
              <a:spcBef>
                <a:spcPct val="0"/>
              </a:spcBef>
              <a:buFontTx/>
              <a:buNone/>
            </a:pPr>
            <a:endParaRPr lang="he-IL" altLang="he-IL" sz="2200" dirty="0"/>
          </a:p>
        </p:txBody>
      </p:sp>
      <p:sp>
        <p:nvSpPr>
          <p:cNvPr id="18435" name="Slide Number Placeholder 3">
            <a:extLst>
              <a:ext uri="{FF2B5EF4-FFF2-40B4-BE49-F238E27FC236}">
                <a16:creationId xmlns:a16="http://schemas.microsoft.com/office/drawing/2014/main" id="{8E80C8F9-51BC-46BE-A3A3-1DEA2C2318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6B6407F-FEFB-4482-82CE-9F1063D57D4A}" type="slidenum">
              <a:rPr lang="he-IL" altLang="he-IL" sz="1400" smtClean="0">
                <a:solidFill>
                  <a:srgbClr val="000000"/>
                </a:solidFill>
              </a:rPr>
              <a:pPr algn="l">
                <a:spcBef>
                  <a:spcPct val="0"/>
                </a:spcBef>
                <a:buFontTx/>
                <a:buNone/>
              </a:pPr>
              <a:t>51</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בחברה צבורים רווחים שלא שולמו</a:t>
            </a:r>
            <a:endParaRPr lang="he-IL" altLang="he-IL" sz="2600" kern="0" dirty="0">
              <a:solidFill>
                <a:srgbClr val="000000"/>
              </a:solidFill>
            </a:endParaRPr>
          </a:p>
        </p:txBody>
      </p:sp>
    </p:spTree>
    <p:extLst>
      <p:ext uri="{BB962C8B-B14F-4D97-AF65-F5344CB8AC3E}">
        <p14:creationId xmlns:p14="http://schemas.microsoft.com/office/powerpoint/2010/main" val="34626624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199830" y="764704"/>
            <a:ext cx="8675687" cy="4929187"/>
          </a:xfrm>
        </p:spPr>
        <p:txBody>
          <a:bodyPr/>
          <a:lstStyle/>
          <a:p>
            <a:pPr algn="just">
              <a:lnSpc>
                <a:spcPct val="150000"/>
              </a:lnSpc>
              <a:spcBef>
                <a:spcPct val="0"/>
              </a:spcBef>
            </a:pPr>
            <a:r>
              <a:rPr lang="he-IL" sz="2300" dirty="0"/>
              <a:t>מנגנון המיסוי של </a:t>
            </a:r>
            <a:r>
              <a:rPr lang="he-IL" sz="2300" dirty="0" err="1"/>
              <a:t>חנ"ז</a:t>
            </a:r>
            <a:r>
              <a:rPr lang="he-IL" sz="2300" dirty="0"/>
              <a:t> נועד למנוע הסטה של הכנסות פאסיביות שהופקו מחוץ לישראל לחבר בני אדם תושב חוץ תוך דחיית אירוע המס בישראל.</a:t>
            </a:r>
          </a:p>
          <a:p>
            <a:pPr algn="just">
              <a:lnSpc>
                <a:spcPct val="150000"/>
              </a:lnSpc>
              <a:spcBef>
                <a:spcPct val="0"/>
              </a:spcBef>
            </a:pPr>
            <a:r>
              <a:rPr lang="he-IL" sz="2300" dirty="0" err="1"/>
              <a:t>חנ"ז</a:t>
            </a:r>
            <a:r>
              <a:rPr lang="he-IL" sz="2300" dirty="0"/>
              <a:t> הינה חברה שהתאגדה מחוץ לישראל והשליטה והניהול בה מחוץ לישראל.</a:t>
            </a:r>
          </a:p>
          <a:p>
            <a:pPr algn="just">
              <a:lnSpc>
                <a:spcPct val="150000"/>
              </a:lnSpc>
              <a:spcBef>
                <a:spcPct val="0"/>
              </a:spcBef>
            </a:pPr>
            <a:r>
              <a:rPr lang="he-IL" sz="2300" dirty="0"/>
              <a:t>שיעור אחזקה על ידי תושב ישראל הינו 50% ומעלה.</a:t>
            </a:r>
          </a:p>
          <a:p>
            <a:pPr algn="just">
              <a:lnSpc>
                <a:spcPct val="150000"/>
              </a:lnSpc>
              <a:spcBef>
                <a:spcPct val="0"/>
              </a:spcBef>
            </a:pPr>
            <a:r>
              <a:rPr lang="he-IL" sz="2300" dirty="0"/>
              <a:t>מרבית הכנסותיה או רווחיה הינם הכנסה פאסיבית.</a:t>
            </a:r>
          </a:p>
          <a:p>
            <a:pPr algn="just">
              <a:lnSpc>
                <a:spcPct val="150000"/>
              </a:lnSpc>
              <a:spcBef>
                <a:spcPct val="0"/>
              </a:spcBef>
            </a:pPr>
            <a:r>
              <a:rPr lang="he-IL" sz="2300" dirty="0"/>
              <a:t>שיעור המס המינימאלי שחל מחוץ לישראל לצורך תחולת הסעיף הינו 15%. </a:t>
            </a:r>
          </a:p>
          <a:p>
            <a:pPr algn="just">
              <a:lnSpc>
                <a:spcPct val="150000"/>
              </a:lnSpc>
              <a:spcBef>
                <a:spcPct val="0"/>
              </a:spcBef>
            </a:pPr>
            <a:r>
              <a:rPr lang="he-IL" sz="2300" dirty="0"/>
              <a:t>חבות המס בישראל - שיעור מס הזהה לשיעור מס על דיבידנד.</a:t>
            </a:r>
          </a:p>
          <a:p>
            <a:pPr marL="0" indent="0" algn="just">
              <a:lnSpc>
                <a:spcPct val="150000"/>
              </a:lnSpc>
              <a:spcBef>
                <a:spcPct val="0"/>
              </a:spcBef>
              <a:buNone/>
            </a:pPr>
            <a:endParaRPr lang="he-IL" sz="2300" b="1" dirty="0"/>
          </a:p>
          <a:p>
            <a:pPr algn="just">
              <a:lnSpc>
                <a:spcPct val="150000"/>
              </a:lnSpc>
              <a:spcBef>
                <a:spcPct val="0"/>
              </a:spcBef>
            </a:pPr>
            <a:endParaRPr lang="he-IL" sz="23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nSpc>
                <a:spcPct val="150000"/>
              </a:lnSpc>
              <a:spcBef>
                <a:spcPct val="0"/>
              </a:spcBef>
              <a:buNone/>
            </a:pPr>
            <a:endParaRPr lang="he-IL" altLang="he-IL" sz="2100" b="1" dirty="0"/>
          </a:p>
          <a:p>
            <a:pPr marL="0" indent="0">
              <a:lnSpc>
                <a:spcPct val="150000"/>
              </a:lnSpc>
              <a:spcBef>
                <a:spcPct val="0"/>
              </a:spcBef>
              <a:buNone/>
            </a:pPr>
            <a:endParaRPr lang="he-IL" altLang="he-IL" sz="2100" b="1" dirty="0"/>
          </a:p>
          <a:p>
            <a:pPr marL="457200" indent="-457200" algn="just">
              <a:lnSpc>
                <a:spcPct val="150000"/>
              </a:lnSpc>
              <a:spcBef>
                <a:spcPct val="0"/>
              </a:spcBef>
              <a:buAutoNum type="arabicPeriod"/>
            </a:pPr>
            <a:endParaRPr lang="he-IL" altLang="he-IL" sz="2600" b="1"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52</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90292" y="116632"/>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800" b="1" kern="0" dirty="0">
                <a:solidFill>
                  <a:srgbClr val="000000"/>
                </a:solidFill>
              </a:rPr>
              <a:t>חברה נשלטת זרה - סיכום</a:t>
            </a:r>
          </a:p>
        </p:txBody>
      </p:sp>
    </p:spTree>
    <p:extLst>
      <p:ext uri="{BB962C8B-B14F-4D97-AF65-F5344CB8AC3E}">
        <p14:creationId xmlns:p14="http://schemas.microsoft.com/office/powerpoint/2010/main" val="40940569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dirty="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53</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2642630" y="1590067"/>
            <a:ext cx="3858749" cy="118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just">
              <a:lnSpc>
                <a:spcPct val="150000"/>
              </a:lnSpc>
            </a:pPr>
            <a:r>
              <a:rPr lang="he-IL" altLang="he-IL" sz="5400" b="1" dirty="0"/>
              <a:t>סוגיות </a:t>
            </a:r>
            <a:r>
              <a:rPr lang="he-IL" altLang="he-IL" sz="5400" b="1" dirty="0" err="1"/>
              <a:t>בחנ"ז</a:t>
            </a:r>
            <a:endParaRPr lang="he-IL" altLang="he-IL" sz="5400" b="1" dirty="0"/>
          </a:p>
        </p:txBody>
      </p:sp>
    </p:spTree>
    <p:extLst>
      <p:ext uri="{BB962C8B-B14F-4D97-AF65-F5344CB8AC3E}">
        <p14:creationId xmlns:p14="http://schemas.microsoft.com/office/powerpoint/2010/main" val="29394947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dirty="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54</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1296906" y="1590067"/>
            <a:ext cx="6550191" cy="24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just">
              <a:lnSpc>
                <a:spcPct val="150000"/>
              </a:lnSpc>
            </a:pPr>
            <a:r>
              <a:rPr lang="he-IL" altLang="he-IL" sz="5400" b="1" dirty="0"/>
              <a:t>מתן זיכוי בגין מס זר – </a:t>
            </a:r>
          </a:p>
          <a:p>
            <a:pPr algn="just">
              <a:lnSpc>
                <a:spcPct val="150000"/>
              </a:lnSpc>
            </a:pPr>
            <a:r>
              <a:rPr lang="he-IL" altLang="he-IL" sz="5400" b="1" dirty="0"/>
              <a:t>סעיף 75ב(ד1) לפקודה</a:t>
            </a:r>
          </a:p>
        </p:txBody>
      </p:sp>
    </p:spTree>
    <p:extLst>
      <p:ext uri="{BB962C8B-B14F-4D97-AF65-F5344CB8AC3E}">
        <p14:creationId xmlns:p14="http://schemas.microsoft.com/office/powerpoint/2010/main" val="10873092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ACA86AA7-FAFB-41D3-B065-4EE20FB386D6}"/>
              </a:ext>
            </a:extLst>
          </p:cNvPr>
          <p:cNvSpPr>
            <a:spLocks noGrp="1" noChangeArrowheads="1"/>
          </p:cNvSpPr>
          <p:nvPr>
            <p:ph idx="1"/>
          </p:nvPr>
        </p:nvSpPr>
        <p:spPr>
          <a:xfrm>
            <a:off x="468313" y="807827"/>
            <a:ext cx="8229600" cy="4929187"/>
          </a:xfrm>
        </p:spPr>
        <p:txBody>
          <a:bodyPr/>
          <a:lstStyle/>
          <a:p>
            <a:pPr marL="0" indent="0" algn="just">
              <a:lnSpc>
                <a:spcPct val="150000"/>
              </a:lnSpc>
              <a:spcBef>
                <a:spcPct val="0"/>
              </a:spcBef>
              <a:buFontTx/>
              <a:buNone/>
            </a:pPr>
            <a:r>
              <a:rPr lang="he-IL" altLang="he-IL" sz="2100" dirty="0"/>
              <a:t>ב</a:t>
            </a:r>
            <a:r>
              <a:rPr lang="he-IL" sz="2100" dirty="0"/>
              <a:t>שנת החלוקה </a:t>
            </a:r>
            <a:r>
              <a:rPr lang="he-IL" sz="2100" b="1" dirty="0"/>
              <a:t>בפועל</a:t>
            </a:r>
            <a:r>
              <a:rPr lang="he-IL" sz="2100" dirty="0"/>
              <a:t> של הרווחים שלא שולמו, אשר התחייבו בשנות המס הקודמות כדיבידנד רעיוני, יזוכה המס הזר שיוטל בפועל בשל חלוקת הדיבידנד כנגד מסי ישראל בהתאם למדרג הבא:</a:t>
            </a:r>
            <a:endParaRPr lang="he-IL" altLang="he-IL" sz="2100" dirty="0"/>
          </a:p>
          <a:p>
            <a:pPr marL="457200" indent="-457200" algn="just">
              <a:lnSpc>
                <a:spcPct val="150000"/>
              </a:lnSpc>
              <a:spcBef>
                <a:spcPct val="0"/>
              </a:spcBef>
              <a:buFontTx/>
              <a:buAutoNum type="arabicPeriod"/>
            </a:pPr>
            <a:r>
              <a:rPr lang="he-IL" altLang="he-IL" sz="2100" dirty="0"/>
              <a:t>תחילה, כנגד המס החל על הכנסות </a:t>
            </a:r>
            <a:r>
              <a:rPr lang="he-IL" altLang="he-IL" sz="2100" u="sng" dirty="0"/>
              <a:t>חוץ</a:t>
            </a:r>
            <a:r>
              <a:rPr lang="he-IL" altLang="he-IL" sz="2100" dirty="0"/>
              <a:t> של בעל השליטה מכל </a:t>
            </a:r>
            <a:r>
              <a:rPr lang="he-IL" altLang="he-IL" sz="2100" u="sng" dirty="0"/>
              <a:t>מקור שהוא</a:t>
            </a:r>
            <a:r>
              <a:rPr lang="he-IL" altLang="he-IL" sz="2100" dirty="0"/>
              <a:t>.</a:t>
            </a:r>
          </a:p>
          <a:p>
            <a:pPr marL="457200" indent="-457200" algn="just">
              <a:lnSpc>
                <a:spcPct val="150000"/>
              </a:lnSpc>
              <a:spcBef>
                <a:spcPct val="0"/>
              </a:spcBef>
              <a:buFontTx/>
              <a:buAutoNum type="arabicPeriod"/>
            </a:pPr>
            <a:r>
              <a:rPr lang="he-IL" altLang="he-IL" sz="2100" dirty="0"/>
              <a:t>במידה ונותרה יתרת זיכוי לתשלום, כנגד המס החל על הכנסות בעל שליטה </a:t>
            </a:r>
            <a:r>
              <a:rPr lang="he-IL" altLang="he-IL" sz="2100" u="sng" dirty="0"/>
              <a:t>שהופקו בישראל</a:t>
            </a:r>
            <a:r>
              <a:rPr lang="he-IL" altLang="he-IL" sz="2100" dirty="0"/>
              <a:t>.</a:t>
            </a:r>
          </a:p>
          <a:p>
            <a:pPr marL="457200" indent="-457200" algn="just">
              <a:lnSpc>
                <a:spcPct val="150000"/>
              </a:lnSpc>
              <a:spcBef>
                <a:spcPct val="0"/>
              </a:spcBef>
              <a:buFontTx/>
              <a:buAutoNum type="arabicPeriod"/>
            </a:pPr>
            <a:r>
              <a:rPr lang="he-IL" altLang="he-IL" sz="2100" dirty="0"/>
              <a:t>היתרה, </a:t>
            </a:r>
            <a:r>
              <a:rPr lang="he-IL" altLang="he-IL" sz="2100" u="sng" dirty="0"/>
              <a:t>תשולם בפועל</a:t>
            </a:r>
            <a:r>
              <a:rPr lang="he-IL" altLang="he-IL" sz="2100" dirty="0"/>
              <a:t> לבעל השליטה במועד הגשת הדוח בשנה בה ניתן הזיכוי.</a:t>
            </a:r>
          </a:p>
          <a:p>
            <a:pPr marL="0" indent="0" algn="just">
              <a:lnSpc>
                <a:spcPct val="150000"/>
              </a:lnSpc>
              <a:spcBef>
                <a:spcPts val="1200"/>
              </a:spcBef>
              <a:buNone/>
            </a:pPr>
            <a:r>
              <a:rPr lang="he-IL" altLang="he-IL" sz="2100" u="sng" dirty="0">
                <a:highlight>
                  <a:srgbClr val="FFFFFF"/>
                </a:highlight>
              </a:rPr>
              <a:t>מגבלת הזיכוי</a:t>
            </a:r>
            <a:r>
              <a:rPr lang="he-IL" altLang="he-IL" sz="2100" dirty="0">
                <a:highlight>
                  <a:srgbClr val="FFFFFF"/>
                </a:highlight>
              </a:rPr>
              <a:t> – סכום הזיכוי לא יעלה על סכום המס ששולם בפועל ע"י בעל השליטה או על הסכום החל בישראל על אותן הכנסות.</a:t>
            </a:r>
          </a:p>
          <a:p>
            <a:pPr marL="0" indent="0" algn="just">
              <a:lnSpc>
                <a:spcPct val="150000"/>
              </a:lnSpc>
              <a:spcBef>
                <a:spcPct val="0"/>
              </a:spcBef>
              <a:buFontTx/>
              <a:buNone/>
            </a:pPr>
            <a:endParaRPr lang="he-IL" altLang="he-IL" sz="2100" b="1" dirty="0"/>
          </a:p>
          <a:p>
            <a:pPr marL="0" indent="0" algn="just">
              <a:lnSpc>
                <a:spcPct val="150000"/>
              </a:lnSpc>
              <a:spcBef>
                <a:spcPct val="0"/>
              </a:spcBef>
              <a:buFontTx/>
              <a:buNone/>
            </a:pPr>
            <a:endParaRPr lang="he-IL" altLang="he-IL" sz="2100" dirty="0"/>
          </a:p>
        </p:txBody>
      </p:sp>
      <p:sp>
        <p:nvSpPr>
          <p:cNvPr id="18435" name="Slide Number Placeholder 3">
            <a:extLst>
              <a:ext uri="{FF2B5EF4-FFF2-40B4-BE49-F238E27FC236}">
                <a16:creationId xmlns:a16="http://schemas.microsoft.com/office/drawing/2014/main" id="{8E80C8F9-51BC-46BE-A3A3-1DEA2C2318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6B6407F-FEFB-4482-82CE-9F1063D57D4A}" type="slidenum">
              <a:rPr lang="he-IL" altLang="he-IL" sz="1400" smtClean="0">
                <a:solidFill>
                  <a:srgbClr val="000000"/>
                </a:solidFill>
              </a:rPr>
              <a:pPr algn="l">
                <a:spcBef>
                  <a:spcPct val="0"/>
                </a:spcBef>
                <a:buFontTx/>
                <a:buNone/>
              </a:pPr>
              <a:t>55</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זיכוי בגין מס זר</a:t>
            </a:r>
            <a:endParaRPr lang="he-IL" altLang="he-IL" sz="2600" kern="0" dirty="0">
              <a:solidFill>
                <a:srgbClr val="000000"/>
              </a:solidFill>
            </a:endParaRPr>
          </a:p>
        </p:txBody>
      </p:sp>
    </p:spTree>
    <p:extLst>
      <p:ext uri="{BB962C8B-B14F-4D97-AF65-F5344CB8AC3E}">
        <p14:creationId xmlns:p14="http://schemas.microsoft.com/office/powerpoint/2010/main" val="16823375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dirty="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56</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1743343" y="1590067"/>
            <a:ext cx="5657318" cy="24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lnSpc>
                <a:spcPct val="150000"/>
              </a:lnSpc>
            </a:pPr>
            <a:r>
              <a:rPr lang="he-IL" altLang="he-IL" sz="5400" b="1" dirty="0"/>
              <a:t>מכירת מניות </a:t>
            </a:r>
          </a:p>
          <a:p>
            <a:pPr algn="ctr">
              <a:lnSpc>
                <a:spcPct val="150000"/>
              </a:lnSpc>
            </a:pPr>
            <a:r>
              <a:rPr lang="he-IL" altLang="he-IL" sz="5400" b="1" dirty="0"/>
              <a:t>בחברה נשלטת זרה</a:t>
            </a:r>
          </a:p>
        </p:txBody>
      </p:sp>
    </p:spTree>
    <p:extLst>
      <p:ext uri="{BB962C8B-B14F-4D97-AF65-F5344CB8AC3E}">
        <p14:creationId xmlns:p14="http://schemas.microsoft.com/office/powerpoint/2010/main" val="34461667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ACA86AA7-FAFB-41D3-B065-4EE20FB386D6}"/>
              </a:ext>
            </a:extLst>
          </p:cNvPr>
          <p:cNvSpPr>
            <a:spLocks noGrp="1" noChangeArrowheads="1"/>
          </p:cNvSpPr>
          <p:nvPr>
            <p:ph idx="1"/>
          </p:nvPr>
        </p:nvSpPr>
        <p:spPr>
          <a:xfrm>
            <a:off x="457200" y="1120072"/>
            <a:ext cx="8229600" cy="4929187"/>
          </a:xfrm>
        </p:spPr>
        <p:txBody>
          <a:bodyPr/>
          <a:lstStyle/>
          <a:p>
            <a:pPr marL="0" indent="0" algn="just">
              <a:lnSpc>
                <a:spcPct val="150000"/>
              </a:lnSpc>
              <a:spcBef>
                <a:spcPct val="0"/>
              </a:spcBef>
              <a:buNone/>
            </a:pPr>
            <a:r>
              <a:rPr lang="he-IL" altLang="he-IL" sz="2400" dirty="0">
                <a:highlight>
                  <a:srgbClr val="FFFFFF"/>
                </a:highlight>
              </a:rPr>
              <a:t>כאשר בעל שליטה מוכר מניות </a:t>
            </a:r>
            <a:r>
              <a:rPr lang="he-IL" altLang="he-IL" sz="2400" dirty="0" err="1">
                <a:highlight>
                  <a:srgbClr val="FFFFFF"/>
                </a:highlight>
              </a:rPr>
              <a:t>בחנ"ז</a:t>
            </a:r>
            <a:r>
              <a:rPr lang="he-IL" altLang="he-IL" sz="2400" dirty="0">
                <a:highlight>
                  <a:srgbClr val="FFFFFF"/>
                </a:highlight>
              </a:rPr>
              <a:t>, אשר התחייב במס על רווחיה שלא שולמו, יש להפחית מהתמורה את סכום הרווחים שלא שולמו (ושולמו בעבר על ידי בעל השליטה) כל עוד טרם חולקו עד למועד מכירת המניות.</a:t>
            </a:r>
          </a:p>
          <a:p>
            <a:pPr marL="0" indent="0" algn="just">
              <a:lnSpc>
                <a:spcPct val="150000"/>
              </a:lnSpc>
              <a:spcBef>
                <a:spcPct val="0"/>
              </a:spcBef>
              <a:buFontTx/>
              <a:buNone/>
            </a:pPr>
            <a:endParaRPr lang="he-IL" altLang="he-IL" sz="2400" dirty="0">
              <a:highlight>
                <a:srgbClr val="FFFFFF"/>
              </a:highlight>
            </a:endParaRPr>
          </a:p>
          <a:p>
            <a:pPr marL="0" indent="0" algn="just">
              <a:lnSpc>
                <a:spcPct val="150000"/>
              </a:lnSpc>
              <a:spcBef>
                <a:spcPct val="0"/>
              </a:spcBef>
              <a:buFontTx/>
              <a:buNone/>
            </a:pPr>
            <a:endParaRPr lang="he-IL" altLang="he-IL" sz="2200" dirty="0">
              <a:highlight>
                <a:srgbClr val="FFFFFF"/>
              </a:highlight>
            </a:endParaRPr>
          </a:p>
          <a:p>
            <a:pPr marL="0" indent="0" algn="just">
              <a:lnSpc>
                <a:spcPct val="150000"/>
              </a:lnSpc>
              <a:spcBef>
                <a:spcPct val="0"/>
              </a:spcBef>
              <a:buFontTx/>
              <a:buNone/>
            </a:pPr>
            <a:endParaRPr lang="he-IL" altLang="he-IL" sz="2200" b="1" dirty="0"/>
          </a:p>
          <a:p>
            <a:pPr marL="0" indent="0" algn="just">
              <a:lnSpc>
                <a:spcPct val="150000"/>
              </a:lnSpc>
              <a:spcBef>
                <a:spcPct val="0"/>
              </a:spcBef>
              <a:buFontTx/>
              <a:buNone/>
            </a:pPr>
            <a:endParaRPr lang="he-IL" altLang="he-IL" sz="2200" dirty="0"/>
          </a:p>
        </p:txBody>
      </p:sp>
      <p:sp>
        <p:nvSpPr>
          <p:cNvPr id="18435" name="Slide Number Placeholder 3">
            <a:extLst>
              <a:ext uri="{FF2B5EF4-FFF2-40B4-BE49-F238E27FC236}">
                <a16:creationId xmlns:a16="http://schemas.microsoft.com/office/drawing/2014/main" id="{8E80C8F9-51BC-46BE-A3A3-1DEA2C2318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6B6407F-FEFB-4482-82CE-9F1063D57D4A}" type="slidenum">
              <a:rPr lang="he-IL" altLang="he-IL" sz="1400" smtClean="0">
                <a:solidFill>
                  <a:srgbClr val="000000"/>
                </a:solidFill>
              </a:rPr>
              <a:pPr algn="l">
                <a:spcBef>
                  <a:spcPct val="0"/>
                </a:spcBef>
                <a:buFontTx/>
                <a:buNone/>
              </a:pPr>
              <a:t>57</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2857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מכירת מניות של חברה נשלטת זרה</a:t>
            </a:r>
            <a:endParaRPr lang="he-IL" altLang="he-IL" sz="2600" kern="0" dirty="0">
              <a:solidFill>
                <a:srgbClr val="000000"/>
              </a:solidFill>
            </a:endParaRPr>
          </a:p>
        </p:txBody>
      </p:sp>
    </p:spTree>
    <p:extLst>
      <p:ext uri="{BB962C8B-B14F-4D97-AF65-F5344CB8AC3E}">
        <p14:creationId xmlns:p14="http://schemas.microsoft.com/office/powerpoint/2010/main" val="15435358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60A3142-AACA-435F-94B1-0BE82AED19B7}"/>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9219" name="Content Placeholder 2">
            <a:extLst>
              <a:ext uri="{FF2B5EF4-FFF2-40B4-BE49-F238E27FC236}">
                <a16:creationId xmlns:a16="http://schemas.microsoft.com/office/drawing/2014/main" id="{03770A76-E156-4E75-8B55-8BBEABA72E5F}"/>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dirty="0"/>
          </a:p>
          <a:p>
            <a:pPr marL="0" indent="0" algn="just">
              <a:lnSpc>
                <a:spcPct val="150000"/>
              </a:lnSpc>
              <a:spcBef>
                <a:spcPct val="0"/>
              </a:spcBef>
              <a:buFontTx/>
              <a:buNone/>
            </a:pPr>
            <a:endParaRPr lang="he-IL" altLang="he-IL" sz="2300" dirty="0"/>
          </a:p>
          <a:p>
            <a:pPr marL="0" indent="0" algn="ctr">
              <a:lnSpc>
                <a:spcPct val="150000"/>
              </a:lnSpc>
              <a:spcBef>
                <a:spcPct val="0"/>
              </a:spcBef>
              <a:buNone/>
            </a:pPr>
            <a:r>
              <a:rPr lang="he-IL" altLang="he-IL" sz="5000" b="1" kern="1200" dirty="0">
                <a:latin typeface="Garamond" panose="02020404030301010803" pitchFamily="18" charset="0"/>
                <a:cs typeface="Arial" panose="020B0604020202020204" pitchFamily="34" charset="0"/>
              </a:rPr>
              <a:t>מיסוי חברות</a:t>
            </a:r>
            <a:r>
              <a:rPr lang="en-US" altLang="he-IL" sz="5000" b="1" kern="1200" dirty="0">
                <a:latin typeface="Garamond" panose="02020404030301010803" pitchFamily="18" charset="0"/>
                <a:cs typeface="Arial" panose="020B0604020202020204" pitchFamily="34" charset="0"/>
              </a:rPr>
              <a:t>L.L.C </a:t>
            </a:r>
            <a:endParaRPr lang="he-IL" altLang="he-IL" sz="5000" b="1" kern="1200" dirty="0">
              <a:latin typeface="Garamond" panose="02020404030301010803" pitchFamily="18" charset="0"/>
              <a:cs typeface="Arial" panose="020B0604020202020204" pitchFamily="34" charset="0"/>
            </a:endParaRPr>
          </a:p>
          <a:p>
            <a:pPr marL="0" indent="0" algn="ctr">
              <a:lnSpc>
                <a:spcPct val="150000"/>
              </a:lnSpc>
              <a:spcBef>
                <a:spcPct val="0"/>
              </a:spcBef>
              <a:buFontTx/>
              <a:buNone/>
            </a:pPr>
            <a:r>
              <a:rPr lang="en-US" altLang="he-IL" sz="3000" b="1" dirty="0"/>
              <a:t>(Limited Liability Company)</a:t>
            </a:r>
            <a:endParaRPr lang="he-IL" altLang="he-IL" sz="5400" b="1" dirty="0"/>
          </a:p>
        </p:txBody>
      </p:sp>
      <p:sp>
        <p:nvSpPr>
          <p:cNvPr id="9220" name="Slide Number Placeholder 3">
            <a:extLst>
              <a:ext uri="{FF2B5EF4-FFF2-40B4-BE49-F238E27FC236}">
                <a16:creationId xmlns:a16="http://schemas.microsoft.com/office/drawing/2014/main" id="{E9E3B2B6-D615-4AE9-8496-E82891C5DE0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2F66F209-12D7-47C4-BD6C-A24DDF2A70C8}" type="slidenum">
              <a:rPr lang="he-IL" altLang="he-IL" sz="1400" smtClean="0"/>
              <a:pPr algn="l">
                <a:spcBef>
                  <a:spcPct val="0"/>
                </a:spcBef>
                <a:buFontTx/>
                <a:buNone/>
              </a:pPr>
              <a:t>58</a:t>
            </a:fld>
            <a:endParaRPr lang="en-US" altLang="he-IL" sz="1400"/>
          </a:p>
        </p:txBody>
      </p:sp>
    </p:spTree>
    <p:extLst>
      <p:ext uri="{BB962C8B-B14F-4D97-AF65-F5344CB8AC3E}">
        <p14:creationId xmlns:p14="http://schemas.microsoft.com/office/powerpoint/2010/main" val="13294142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B68A3DC8-E3C0-4D0C-93B1-D7C607521F44}"/>
              </a:ext>
            </a:extLst>
          </p:cNvPr>
          <p:cNvSpPr>
            <a:spLocks noGrp="1" noChangeArrowheads="1"/>
          </p:cNvSpPr>
          <p:nvPr>
            <p:ph type="title"/>
          </p:nvPr>
        </p:nvSpPr>
        <p:spPr>
          <a:xfrm>
            <a:off x="179388" y="0"/>
            <a:ext cx="8805862" cy="765175"/>
          </a:xfrm>
        </p:spPr>
        <p:txBody>
          <a:bodyPr/>
          <a:lstStyle/>
          <a:p>
            <a:r>
              <a:rPr lang="en-US" altLang="he-IL" sz="3000" b="1" dirty="0">
                <a:cs typeface="+mn-cs"/>
              </a:rPr>
              <a:t>L.L.C</a:t>
            </a:r>
            <a:r>
              <a:rPr lang="he-IL" altLang="he-IL" sz="3000" b="1" dirty="0">
                <a:cs typeface="+mn-cs"/>
              </a:rPr>
              <a:t> - כללי</a:t>
            </a:r>
          </a:p>
        </p:txBody>
      </p:sp>
      <p:sp>
        <p:nvSpPr>
          <p:cNvPr id="44035" name="Content Placeholder 2">
            <a:extLst>
              <a:ext uri="{FF2B5EF4-FFF2-40B4-BE49-F238E27FC236}">
                <a16:creationId xmlns:a16="http://schemas.microsoft.com/office/drawing/2014/main" id="{C34777F5-0A5C-45BA-A148-3578E2A9788E}"/>
              </a:ext>
            </a:extLst>
          </p:cNvPr>
          <p:cNvSpPr>
            <a:spLocks noGrp="1" noChangeArrowheads="1"/>
          </p:cNvSpPr>
          <p:nvPr>
            <p:ph idx="1"/>
          </p:nvPr>
        </p:nvSpPr>
        <p:spPr>
          <a:xfrm>
            <a:off x="277018" y="1017587"/>
            <a:ext cx="8589963" cy="5111750"/>
          </a:xfrm>
        </p:spPr>
        <p:txBody>
          <a:bodyPr/>
          <a:lstStyle/>
          <a:p>
            <a:pPr algn="just">
              <a:lnSpc>
                <a:spcPct val="150000"/>
              </a:lnSpc>
              <a:spcBef>
                <a:spcPct val="0"/>
              </a:spcBef>
            </a:pPr>
            <a:r>
              <a:rPr lang="he-IL" altLang="he-IL" sz="2400" dirty="0"/>
              <a:t>ה- </a:t>
            </a:r>
            <a:r>
              <a:rPr lang="en-US" altLang="he-IL" sz="2400" dirty="0"/>
              <a:t>L.L.C</a:t>
            </a:r>
            <a:r>
              <a:rPr lang="he-IL" altLang="he-IL" sz="2400" dirty="0"/>
              <a:t> הינו גוף משפטי הקיים במדינות השונות בארה"ב ובדומה לחברה בע"מ.</a:t>
            </a:r>
          </a:p>
          <a:p>
            <a:pPr algn="just">
              <a:lnSpc>
                <a:spcPct val="150000"/>
              </a:lnSpc>
              <a:spcBef>
                <a:spcPct val="0"/>
              </a:spcBef>
            </a:pPr>
            <a:r>
              <a:rPr lang="he-IL" altLang="he-IL" sz="2400" dirty="0"/>
              <a:t>מדובר בישות משפטית נפרדת.</a:t>
            </a:r>
          </a:p>
          <a:p>
            <a:pPr algn="just">
              <a:lnSpc>
                <a:spcPct val="150000"/>
              </a:lnSpc>
              <a:spcBef>
                <a:spcPct val="0"/>
              </a:spcBef>
            </a:pPr>
            <a:r>
              <a:rPr lang="he-IL" altLang="he-IL" sz="2400" dirty="0"/>
              <a:t>החברים מחזיקים בתעודת חברות ולא מניות - "מעין שותפות".</a:t>
            </a:r>
          </a:p>
          <a:p>
            <a:pPr algn="just">
              <a:lnSpc>
                <a:spcPct val="150000"/>
              </a:lnSpc>
              <a:spcBef>
                <a:spcPct val="0"/>
              </a:spcBef>
            </a:pPr>
            <a:r>
              <a:rPr lang="he-IL" altLang="he-IL" sz="2400" dirty="0"/>
              <a:t>בארה"ב ה- </a:t>
            </a:r>
            <a:r>
              <a:rPr lang="en-US" altLang="he-IL" sz="2400" dirty="0"/>
              <a:t>L.L.C</a:t>
            </a:r>
            <a:r>
              <a:rPr lang="he-IL" altLang="he-IL" sz="2400" dirty="0"/>
              <a:t> </a:t>
            </a:r>
            <a:r>
              <a:rPr lang="he-IL" altLang="he-IL" sz="2400" dirty="0" err="1"/>
              <a:t>ימוסה</a:t>
            </a:r>
            <a:r>
              <a:rPr lang="he-IL" altLang="he-IL" sz="2400" dirty="0"/>
              <a:t> כישות </a:t>
            </a:r>
            <a:r>
              <a:rPr lang="he-IL" altLang="he-IL" sz="2400" b="1" u="sng" dirty="0"/>
              <a:t>שקופה</a:t>
            </a:r>
            <a:r>
              <a:rPr lang="he-IL" altLang="he-IL" sz="2400" dirty="0"/>
              <a:t>, בדומה לחברה משפחתית וחברת בית בישראל. כלומר, בארה"ב חבות המס תוטל על בעל המניות המחזיק ב- </a:t>
            </a:r>
            <a:r>
              <a:rPr lang="en-US" altLang="he-IL" sz="2400" dirty="0"/>
              <a:t>L.L.C</a:t>
            </a:r>
            <a:r>
              <a:rPr lang="he-IL" altLang="he-IL" sz="2400" dirty="0"/>
              <a:t> אשר יחויב בהגשת דו"ח שנתי בה.</a:t>
            </a:r>
          </a:p>
        </p:txBody>
      </p:sp>
      <p:sp>
        <p:nvSpPr>
          <p:cNvPr id="44036" name="Slide Number Placeholder 3">
            <a:extLst>
              <a:ext uri="{FF2B5EF4-FFF2-40B4-BE49-F238E27FC236}">
                <a16:creationId xmlns:a16="http://schemas.microsoft.com/office/drawing/2014/main" id="{BC3B9C1E-2BD6-4699-BC35-5637F4D21F3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8BBF64A-2F91-4E21-81B4-2739C6143947}" type="slidenum">
              <a:rPr lang="he-IL" altLang="he-IL" sz="1400" smtClean="0"/>
              <a:pPr algn="l">
                <a:spcBef>
                  <a:spcPct val="0"/>
                </a:spcBef>
                <a:buFontTx/>
                <a:buNone/>
              </a:pPr>
              <a:t>59</a:t>
            </a:fld>
            <a:endParaRPr lang="en-US" altLang="he-IL" sz="1400"/>
          </a:p>
        </p:txBody>
      </p:sp>
    </p:spTree>
    <p:extLst>
      <p:ext uri="{BB962C8B-B14F-4D97-AF65-F5344CB8AC3E}">
        <p14:creationId xmlns:p14="http://schemas.microsoft.com/office/powerpoint/2010/main" val="2018062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6</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3209294" y="2244725"/>
            <a:ext cx="2725426" cy="118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lnSpc>
                <a:spcPct val="150000"/>
              </a:lnSpc>
            </a:pPr>
            <a:r>
              <a:rPr lang="he-IL" altLang="he-IL" sz="5400" b="1" dirty="0"/>
              <a:t>רקע כללי</a:t>
            </a:r>
          </a:p>
        </p:txBody>
      </p:sp>
    </p:spTree>
    <p:extLst>
      <p:ext uri="{BB962C8B-B14F-4D97-AF65-F5344CB8AC3E}">
        <p14:creationId xmlns:p14="http://schemas.microsoft.com/office/powerpoint/2010/main" val="30624134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3D9DDC39-9300-462C-940F-7ADF576618F5}"/>
              </a:ext>
            </a:extLst>
          </p:cNvPr>
          <p:cNvSpPr>
            <a:spLocks noGrp="1" noChangeArrowheads="1"/>
          </p:cNvSpPr>
          <p:nvPr>
            <p:ph type="title"/>
          </p:nvPr>
        </p:nvSpPr>
        <p:spPr>
          <a:xfrm>
            <a:off x="179388" y="0"/>
            <a:ext cx="8805862" cy="765175"/>
          </a:xfrm>
        </p:spPr>
        <p:txBody>
          <a:bodyPr/>
          <a:lstStyle/>
          <a:p>
            <a:r>
              <a:rPr lang="en-US" altLang="he-IL" sz="3000" b="1" dirty="0"/>
              <a:t>L.L.C </a:t>
            </a:r>
            <a:r>
              <a:rPr lang="he-IL" altLang="he-IL" sz="3000" b="1" dirty="0"/>
              <a:t> - הדין הישראלי </a:t>
            </a:r>
          </a:p>
        </p:txBody>
      </p:sp>
      <p:sp>
        <p:nvSpPr>
          <p:cNvPr id="45059" name="Content Placeholder 2">
            <a:extLst>
              <a:ext uri="{FF2B5EF4-FFF2-40B4-BE49-F238E27FC236}">
                <a16:creationId xmlns:a16="http://schemas.microsoft.com/office/drawing/2014/main" id="{1F034635-194D-430D-A7AD-B640275D355F}"/>
              </a:ext>
            </a:extLst>
          </p:cNvPr>
          <p:cNvSpPr>
            <a:spLocks noGrp="1" noChangeArrowheads="1"/>
          </p:cNvSpPr>
          <p:nvPr>
            <p:ph idx="1"/>
          </p:nvPr>
        </p:nvSpPr>
        <p:spPr>
          <a:xfrm>
            <a:off x="277018" y="981075"/>
            <a:ext cx="8589963" cy="5111750"/>
          </a:xfrm>
        </p:spPr>
        <p:txBody>
          <a:bodyPr/>
          <a:lstStyle/>
          <a:p>
            <a:pPr algn="just">
              <a:lnSpc>
                <a:spcPct val="150000"/>
              </a:lnSpc>
              <a:spcBef>
                <a:spcPct val="0"/>
              </a:spcBef>
            </a:pPr>
            <a:r>
              <a:rPr lang="he-IL" altLang="he-IL" sz="2200" dirty="0"/>
              <a:t>לפי דיני המס בישראל ה- </a:t>
            </a:r>
            <a:r>
              <a:rPr lang="en-US" altLang="he-IL" sz="2200" dirty="0"/>
              <a:t>L.L.C</a:t>
            </a:r>
            <a:r>
              <a:rPr lang="he-IL" altLang="he-IL" sz="2200" dirty="0"/>
              <a:t> מוגדרת כחברה </a:t>
            </a:r>
            <a:r>
              <a:rPr lang="he-IL" altLang="he-IL" sz="2200" b="1" u="sng" dirty="0"/>
              <a:t>אטומה</a:t>
            </a:r>
            <a:r>
              <a:rPr lang="he-IL" altLang="he-IL" sz="2200" dirty="0"/>
              <a:t> כמו כל חברה אחרת.</a:t>
            </a:r>
          </a:p>
          <a:p>
            <a:pPr algn="just">
              <a:lnSpc>
                <a:spcPct val="150000"/>
              </a:lnSpc>
              <a:spcBef>
                <a:spcPct val="0"/>
              </a:spcBef>
            </a:pPr>
            <a:r>
              <a:rPr lang="he-IL" altLang="he-IL" sz="2200" dirty="0"/>
              <a:t>משכך, נוצרת </a:t>
            </a:r>
            <a:r>
              <a:rPr lang="he-IL" altLang="he-IL" sz="2200" b="1" dirty="0"/>
              <a:t>בעיית כפל מס </a:t>
            </a:r>
            <a:r>
              <a:rPr lang="he-IL" altLang="he-IL" sz="2200" dirty="0"/>
              <a:t>- בארה"ב ההכנסות ותשלומי המס מיוחסים ל</a:t>
            </a:r>
            <a:r>
              <a:rPr lang="he-IL" altLang="he-IL" sz="2200" u="sng" dirty="0"/>
              <a:t>בעל המניות</a:t>
            </a:r>
            <a:r>
              <a:rPr lang="he-IL" altLang="he-IL" sz="2200" dirty="0"/>
              <a:t> ואילו בישראל הם מיוחסים </a:t>
            </a:r>
            <a:r>
              <a:rPr lang="he-IL" altLang="he-IL" sz="2200" u="sng" dirty="0"/>
              <a:t>ל- </a:t>
            </a:r>
            <a:r>
              <a:rPr lang="en-US" altLang="he-IL" sz="2200" u="sng" dirty="0"/>
              <a:t>L.L.C</a:t>
            </a:r>
            <a:r>
              <a:rPr lang="he-IL" altLang="he-IL" sz="2200" dirty="0"/>
              <a:t> כמס חברות.</a:t>
            </a:r>
          </a:p>
          <a:p>
            <a:pPr algn="just">
              <a:lnSpc>
                <a:spcPct val="150000"/>
              </a:lnSpc>
              <a:spcBef>
                <a:spcPct val="0"/>
              </a:spcBef>
            </a:pPr>
            <a:r>
              <a:rPr lang="he-IL" altLang="he-IL" sz="2200" dirty="0"/>
              <a:t>לכן, כברירת מחדל, רשויות המס בישראל מסווגות את ההכנסה מה- </a:t>
            </a:r>
            <a:r>
              <a:rPr lang="en-US" altLang="he-IL" sz="2200" dirty="0"/>
              <a:t>L.L.C</a:t>
            </a:r>
            <a:r>
              <a:rPr lang="he-IL" altLang="he-IL" sz="2200" dirty="0"/>
              <a:t> בידי היחיד כחלוקת דיבידנד ללא מתן זיכוי בגין המס הזר ששילם היחיד בארה"ב (מפני שלשיטת רשויות המס בישראל, מדובר במס חברות).</a:t>
            </a:r>
          </a:p>
        </p:txBody>
      </p:sp>
      <p:sp>
        <p:nvSpPr>
          <p:cNvPr id="45060" name="Slide Number Placeholder 3">
            <a:extLst>
              <a:ext uri="{FF2B5EF4-FFF2-40B4-BE49-F238E27FC236}">
                <a16:creationId xmlns:a16="http://schemas.microsoft.com/office/drawing/2014/main" id="{6932CE91-47DD-4681-96E2-356A57E8743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E0306D4D-41A9-493E-AB0E-AFCB5810F5E5}" type="slidenum">
              <a:rPr lang="he-IL" altLang="he-IL" sz="1400" smtClean="0"/>
              <a:pPr algn="l">
                <a:spcBef>
                  <a:spcPct val="0"/>
                </a:spcBef>
                <a:buFontTx/>
                <a:buNone/>
              </a:pPr>
              <a:t>60</a:t>
            </a:fld>
            <a:endParaRPr lang="en-US" altLang="he-IL" sz="1400"/>
          </a:p>
        </p:txBody>
      </p:sp>
    </p:spTree>
    <p:extLst>
      <p:ext uri="{BB962C8B-B14F-4D97-AF65-F5344CB8AC3E}">
        <p14:creationId xmlns:p14="http://schemas.microsoft.com/office/powerpoint/2010/main" val="32843874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F771190A-1AF0-4006-A782-7F5894CE2205}"/>
              </a:ext>
            </a:extLst>
          </p:cNvPr>
          <p:cNvSpPr>
            <a:spLocks noGrp="1" noChangeArrowheads="1"/>
          </p:cNvSpPr>
          <p:nvPr>
            <p:ph type="title"/>
          </p:nvPr>
        </p:nvSpPr>
        <p:spPr>
          <a:xfrm>
            <a:off x="179388" y="0"/>
            <a:ext cx="8805862" cy="765175"/>
          </a:xfrm>
        </p:spPr>
        <p:txBody>
          <a:bodyPr/>
          <a:lstStyle/>
          <a:p>
            <a:r>
              <a:rPr lang="en-US" altLang="he-IL" sz="3000" b="1" dirty="0"/>
              <a:t>L.L.C</a:t>
            </a:r>
            <a:r>
              <a:rPr lang="he-IL" altLang="he-IL" sz="3000" b="1" dirty="0"/>
              <a:t> - הדין הישראלי</a:t>
            </a:r>
            <a:endParaRPr lang="he-IL" altLang="he-IL" sz="3000" dirty="0"/>
          </a:p>
        </p:txBody>
      </p:sp>
      <p:sp>
        <p:nvSpPr>
          <p:cNvPr id="46083" name="Content Placeholder 2">
            <a:extLst>
              <a:ext uri="{FF2B5EF4-FFF2-40B4-BE49-F238E27FC236}">
                <a16:creationId xmlns:a16="http://schemas.microsoft.com/office/drawing/2014/main" id="{E17B8504-5CA2-4093-BDA2-11FB2414C852}"/>
              </a:ext>
            </a:extLst>
          </p:cNvPr>
          <p:cNvSpPr>
            <a:spLocks noGrp="1" noChangeArrowheads="1"/>
          </p:cNvSpPr>
          <p:nvPr>
            <p:ph idx="1"/>
          </p:nvPr>
        </p:nvSpPr>
        <p:spPr>
          <a:xfrm>
            <a:off x="250825" y="765175"/>
            <a:ext cx="8589963" cy="5111750"/>
          </a:xfrm>
        </p:spPr>
        <p:txBody>
          <a:bodyPr/>
          <a:lstStyle/>
          <a:p>
            <a:pPr marL="0" indent="0" algn="just">
              <a:lnSpc>
                <a:spcPct val="150000"/>
              </a:lnSpc>
              <a:spcBef>
                <a:spcPct val="0"/>
              </a:spcBef>
              <a:buFontTx/>
              <a:buNone/>
            </a:pPr>
            <a:r>
              <a:rPr lang="he-IL" altLang="he-IL" sz="2400" u="sng" dirty="0"/>
              <a:t>הפתרון</a:t>
            </a:r>
            <a:r>
              <a:rPr lang="he-IL" altLang="he-IL" sz="2400" dirty="0"/>
              <a:t>:</a:t>
            </a:r>
          </a:p>
          <a:p>
            <a:pPr marL="0" indent="0" algn="just">
              <a:lnSpc>
                <a:spcPct val="150000"/>
              </a:lnSpc>
              <a:spcBef>
                <a:spcPct val="0"/>
              </a:spcBef>
              <a:buFontTx/>
              <a:buNone/>
            </a:pPr>
            <a:r>
              <a:rPr lang="he-IL" altLang="he-IL" sz="2200" dirty="0"/>
              <a:t>הפעלת חוזר מס הכנסה (5/2004) המאפשר לבעלי מניות </a:t>
            </a:r>
            <a:r>
              <a:rPr lang="he-IL" altLang="he-IL" sz="2200" b="1" u="sng" dirty="0"/>
              <a:t>להשקיף</a:t>
            </a:r>
            <a:r>
              <a:rPr lang="he-IL" altLang="he-IL" sz="2200" dirty="0"/>
              <a:t> את ה- </a:t>
            </a:r>
            <a:r>
              <a:rPr lang="en-US" altLang="he-IL" sz="2200" dirty="0"/>
              <a:t>L.L.C</a:t>
            </a:r>
            <a:r>
              <a:rPr lang="he-IL" altLang="he-IL" sz="2200" dirty="0"/>
              <a:t> לגבי הזיכוי ממס זר.</a:t>
            </a:r>
          </a:p>
          <a:p>
            <a:pPr marL="0" indent="0" algn="just">
              <a:lnSpc>
                <a:spcPct val="150000"/>
              </a:lnSpc>
              <a:spcBef>
                <a:spcPct val="0"/>
              </a:spcBef>
              <a:buFontTx/>
              <a:buNone/>
            </a:pPr>
            <a:r>
              <a:rPr lang="he-IL" altLang="he-IL" sz="2200" dirty="0"/>
              <a:t>בחירה בהשקפת </a:t>
            </a:r>
            <a:r>
              <a:rPr lang="en-US" altLang="he-IL" sz="2200" dirty="0"/>
              <a:t>L.L.C</a:t>
            </a:r>
            <a:r>
              <a:rPr lang="he-IL" altLang="he-IL" sz="2200" dirty="0"/>
              <a:t> יעשה באמצעות דיווח בטופס 150 </a:t>
            </a:r>
            <a:r>
              <a:rPr lang="he-IL" altLang="he-IL" sz="2200" u="sng" dirty="0"/>
              <a:t>הראשון</a:t>
            </a:r>
            <a:r>
              <a:rPr lang="he-IL" altLang="he-IL" sz="2200" dirty="0"/>
              <a:t> שיוגש לאחר רכישת המניות של ה- </a:t>
            </a:r>
            <a:r>
              <a:rPr lang="en-US" altLang="he-IL" sz="2200" dirty="0"/>
              <a:t>L.L.C</a:t>
            </a:r>
            <a:r>
              <a:rPr lang="he-IL" altLang="he-IL" sz="2200" dirty="0"/>
              <a:t> בידי בעל המניות </a:t>
            </a:r>
            <a:r>
              <a:rPr lang="he-IL" altLang="he-IL" sz="2000" dirty="0"/>
              <a:t>(ראו הנחיות בסוף המצגת)</a:t>
            </a:r>
            <a:r>
              <a:rPr lang="he-IL" altLang="he-IL" sz="2200" dirty="0"/>
              <a:t>.</a:t>
            </a:r>
          </a:p>
          <a:p>
            <a:pPr marL="0" indent="0" algn="just">
              <a:lnSpc>
                <a:spcPct val="150000"/>
              </a:lnSpc>
              <a:spcBef>
                <a:spcPct val="0"/>
              </a:spcBef>
              <a:buFontTx/>
              <a:buNone/>
            </a:pPr>
            <a:endParaRPr lang="he-IL" altLang="he-IL" sz="2200" dirty="0"/>
          </a:p>
          <a:p>
            <a:pPr marL="0" indent="0" algn="just">
              <a:lnSpc>
                <a:spcPct val="150000"/>
              </a:lnSpc>
              <a:spcBef>
                <a:spcPct val="0"/>
              </a:spcBef>
              <a:buNone/>
            </a:pPr>
            <a:r>
              <a:rPr lang="he-IL" altLang="he-IL" sz="2400" b="1" dirty="0"/>
              <a:t>הערה - לאחר בחירה בהשקפת </a:t>
            </a:r>
            <a:r>
              <a:rPr lang="en-US" altLang="he-IL" sz="2400" b="1" dirty="0"/>
              <a:t>L.L.C</a:t>
            </a:r>
            <a:r>
              <a:rPr lang="he-IL" altLang="he-IL" sz="2400" b="1" dirty="0"/>
              <a:t> לא ניתן לחזור ו"לאטום" את החברה.</a:t>
            </a:r>
          </a:p>
          <a:p>
            <a:pPr marL="0" indent="0" algn="just">
              <a:lnSpc>
                <a:spcPct val="150000"/>
              </a:lnSpc>
              <a:spcBef>
                <a:spcPct val="0"/>
              </a:spcBef>
              <a:buFontTx/>
              <a:buNone/>
            </a:pPr>
            <a:endParaRPr lang="he-IL" altLang="he-IL" sz="2200" dirty="0"/>
          </a:p>
          <a:p>
            <a:pPr marL="0" indent="0" algn="just">
              <a:lnSpc>
                <a:spcPct val="150000"/>
              </a:lnSpc>
              <a:spcBef>
                <a:spcPct val="0"/>
              </a:spcBef>
              <a:buFontTx/>
              <a:buNone/>
            </a:pPr>
            <a:endParaRPr lang="he-IL" altLang="he-IL" sz="2200" b="1" u="sng" dirty="0"/>
          </a:p>
        </p:txBody>
      </p:sp>
      <p:sp>
        <p:nvSpPr>
          <p:cNvPr id="46084" name="Slide Number Placeholder 3">
            <a:extLst>
              <a:ext uri="{FF2B5EF4-FFF2-40B4-BE49-F238E27FC236}">
                <a16:creationId xmlns:a16="http://schemas.microsoft.com/office/drawing/2014/main" id="{CAE42E6B-3F8B-45F9-ADB8-F9409363128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9F35A61E-801D-4001-8B42-AF285562C153}" type="slidenum">
              <a:rPr lang="he-IL" altLang="he-IL" sz="1400" smtClean="0"/>
              <a:pPr algn="l">
                <a:spcBef>
                  <a:spcPct val="0"/>
                </a:spcBef>
                <a:buFontTx/>
                <a:buNone/>
              </a:pPr>
              <a:t>61</a:t>
            </a:fld>
            <a:endParaRPr lang="en-US" altLang="he-IL" sz="1400"/>
          </a:p>
        </p:txBody>
      </p:sp>
    </p:spTree>
    <p:extLst>
      <p:ext uri="{BB962C8B-B14F-4D97-AF65-F5344CB8AC3E}">
        <p14:creationId xmlns:p14="http://schemas.microsoft.com/office/powerpoint/2010/main" val="37364375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F771190A-1AF0-4006-A782-7F5894CE2205}"/>
              </a:ext>
            </a:extLst>
          </p:cNvPr>
          <p:cNvSpPr>
            <a:spLocks noGrp="1" noChangeArrowheads="1"/>
          </p:cNvSpPr>
          <p:nvPr>
            <p:ph type="title"/>
          </p:nvPr>
        </p:nvSpPr>
        <p:spPr>
          <a:xfrm>
            <a:off x="179388" y="0"/>
            <a:ext cx="8805862" cy="765175"/>
          </a:xfrm>
        </p:spPr>
        <p:txBody>
          <a:bodyPr/>
          <a:lstStyle/>
          <a:p>
            <a:r>
              <a:rPr lang="en-US" altLang="he-IL" sz="3000" b="1" dirty="0"/>
              <a:t>L.L.C</a:t>
            </a:r>
            <a:r>
              <a:rPr lang="he-IL" altLang="he-IL" sz="3000" b="1" dirty="0"/>
              <a:t> - שקופה</a:t>
            </a:r>
            <a:endParaRPr lang="he-IL" altLang="he-IL" sz="3000" dirty="0"/>
          </a:p>
        </p:txBody>
      </p:sp>
      <p:sp>
        <p:nvSpPr>
          <p:cNvPr id="46083" name="Content Placeholder 2">
            <a:extLst>
              <a:ext uri="{FF2B5EF4-FFF2-40B4-BE49-F238E27FC236}">
                <a16:creationId xmlns:a16="http://schemas.microsoft.com/office/drawing/2014/main" id="{E17B8504-5CA2-4093-BDA2-11FB2414C852}"/>
              </a:ext>
            </a:extLst>
          </p:cNvPr>
          <p:cNvSpPr>
            <a:spLocks noGrp="1" noChangeArrowheads="1"/>
          </p:cNvSpPr>
          <p:nvPr>
            <p:ph idx="1"/>
          </p:nvPr>
        </p:nvSpPr>
        <p:spPr>
          <a:xfrm>
            <a:off x="250825" y="765175"/>
            <a:ext cx="8589963" cy="5111750"/>
          </a:xfrm>
        </p:spPr>
        <p:txBody>
          <a:bodyPr/>
          <a:lstStyle/>
          <a:p>
            <a:pPr marL="0" indent="0" algn="just">
              <a:lnSpc>
                <a:spcPct val="150000"/>
              </a:lnSpc>
              <a:spcBef>
                <a:spcPct val="0"/>
              </a:spcBef>
              <a:buFontTx/>
              <a:buNone/>
            </a:pPr>
            <a:r>
              <a:rPr lang="he-IL" altLang="he-IL" sz="2400" b="1" u="sng" dirty="0"/>
              <a:t>השקפת </a:t>
            </a:r>
            <a:r>
              <a:rPr lang="en-US" altLang="he-IL" sz="2400" b="1" u="sng" dirty="0"/>
              <a:t>L.L.C</a:t>
            </a:r>
            <a:r>
              <a:rPr lang="he-IL" altLang="he-IL" sz="2400" b="1" u="sng" dirty="0"/>
              <a:t> - דגשים</a:t>
            </a:r>
          </a:p>
          <a:p>
            <a:pPr algn="just">
              <a:lnSpc>
                <a:spcPct val="150000"/>
              </a:lnSpc>
              <a:spcBef>
                <a:spcPct val="0"/>
              </a:spcBef>
            </a:pPr>
            <a:r>
              <a:rPr lang="he-IL" sz="1900" dirty="0"/>
              <a:t>לאחר ההשקפה היחיד יכול לקזז את המס שישלם בארה"ב מהמס אותו ישלם בישראל.</a:t>
            </a:r>
            <a:endParaRPr lang="he-IL" altLang="he-IL" sz="1900" dirty="0"/>
          </a:p>
          <a:p>
            <a:pPr algn="just">
              <a:lnSpc>
                <a:spcPct val="150000"/>
              </a:lnSpc>
              <a:spcBef>
                <a:spcPct val="0"/>
              </a:spcBef>
            </a:pPr>
            <a:r>
              <a:rPr lang="he-IL" sz="1900" dirty="0"/>
              <a:t>מועד חבות המס מתרחש בעת היווצרות הרווחים ב- </a:t>
            </a:r>
            <a:r>
              <a:rPr lang="en-US" sz="1900" dirty="0"/>
              <a:t>L.L.C</a:t>
            </a:r>
            <a:r>
              <a:rPr lang="he-IL" sz="1900" dirty="0"/>
              <a:t> ללא תלות במשיכת הכספים בפועל על ידי היחיד.</a:t>
            </a:r>
          </a:p>
          <a:p>
            <a:pPr algn="just">
              <a:lnSpc>
                <a:spcPct val="150000"/>
              </a:lnSpc>
              <a:spcBef>
                <a:spcPct val="0"/>
              </a:spcBef>
            </a:pPr>
            <a:r>
              <a:rPr lang="he-IL" sz="1900" dirty="0"/>
              <a:t>יש להתאים את הרווח של ה- </a:t>
            </a:r>
            <a:r>
              <a:rPr lang="en-US" sz="1900" dirty="0"/>
              <a:t>L.L.C</a:t>
            </a:r>
            <a:r>
              <a:rPr lang="he-IL" sz="1900" dirty="0"/>
              <a:t> לדיני המס בישראל, לדוגמא התאמת שיעור הפחת על פי תקנות הפחת (תקנות מס הכנסה (פחת), 1941).</a:t>
            </a:r>
          </a:p>
          <a:p>
            <a:pPr algn="just">
              <a:lnSpc>
                <a:spcPct val="150000"/>
              </a:lnSpc>
              <a:spcBef>
                <a:spcPct val="0"/>
              </a:spcBef>
            </a:pPr>
            <a:r>
              <a:rPr lang="he-IL" altLang="he-IL" sz="1900" dirty="0"/>
              <a:t>רווחי ה- </a:t>
            </a:r>
            <a:r>
              <a:rPr lang="en-US" altLang="he-IL" sz="1900" dirty="0"/>
              <a:t>L.L.C</a:t>
            </a:r>
            <a:r>
              <a:rPr lang="he-IL" altLang="he-IL" sz="1900" dirty="0"/>
              <a:t> </a:t>
            </a:r>
            <a:r>
              <a:rPr lang="he-IL" altLang="he-IL" sz="1900" u="sng" dirty="0"/>
              <a:t>פטורים</a:t>
            </a:r>
            <a:r>
              <a:rPr lang="he-IL" altLang="he-IL" sz="1900" dirty="0"/>
              <a:t> מתשלום דמי ביטוח לאומי, זאת על אף שרווחים אלו מיוחסים ליחיד </a:t>
            </a:r>
            <a:r>
              <a:rPr lang="he-IL" altLang="he-IL" sz="1800" dirty="0"/>
              <a:t>(ראו חוזר ביטוח לאומי מיום 22.01.2017).</a:t>
            </a:r>
          </a:p>
          <a:p>
            <a:pPr algn="just">
              <a:lnSpc>
                <a:spcPct val="150000"/>
              </a:lnSpc>
              <a:spcBef>
                <a:spcPct val="0"/>
              </a:spcBef>
            </a:pPr>
            <a:r>
              <a:rPr lang="he-IL" altLang="he-IL" sz="1900" u="sng" dirty="0"/>
              <a:t>הפסדי</a:t>
            </a:r>
            <a:r>
              <a:rPr lang="he-IL" altLang="he-IL" sz="1900" dirty="0"/>
              <a:t> ה- </a:t>
            </a:r>
            <a:r>
              <a:rPr lang="en-US" altLang="he-IL" sz="1900" dirty="0"/>
              <a:t>L.L.C</a:t>
            </a:r>
            <a:r>
              <a:rPr lang="he-IL" altLang="he-IL" sz="1900" dirty="0"/>
              <a:t> אינם מיוחסים ליחיד, כך שהפסדים אלו יקוזזו רק מהכנסת ה- </a:t>
            </a:r>
            <a:r>
              <a:rPr lang="en-US" altLang="he-IL" sz="1900" dirty="0"/>
              <a:t>L.L.C</a:t>
            </a:r>
            <a:r>
              <a:rPr lang="he-IL" altLang="he-IL" sz="1900" dirty="0"/>
              <a:t> עצמה בשנים הבאות </a:t>
            </a:r>
            <a:r>
              <a:rPr lang="he-IL" altLang="he-IL" sz="1600" dirty="0"/>
              <a:t>(ראו עמדות חייבות בדיווח 16/2016 ו- 50/2017).</a:t>
            </a:r>
          </a:p>
        </p:txBody>
      </p:sp>
      <p:sp>
        <p:nvSpPr>
          <p:cNvPr id="46084" name="Slide Number Placeholder 3">
            <a:extLst>
              <a:ext uri="{FF2B5EF4-FFF2-40B4-BE49-F238E27FC236}">
                <a16:creationId xmlns:a16="http://schemas.microsoft.com/office/drawing/2014/main" id="{CAE42E6B-3F8B-45F9-ADB8-F9409363128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9F35A61E-801D-4001-8B42-AF285562C153}" type="slidenum">
              <a:rPr lang="he-IL" altLang="he-IL" sz="1400" smtClean="0"/>
              <a:pPr algn="l">
                <a:spcBef>
                  <a:spcPct val="0"/>
                </a:spcBef>
                <a:buFontTx/>
                <a:buNone/>
              </a:pPr>
              <a:t>62</a:t>
            </a:fld>
            <a:endParaRPr lang="en-US" altLang="he-IL" sz="1400"/>
          </a:p>
        </p:txBody>
      </p:sp>
    </p:spTree>
    <p:extLst>
      <p:ext uri="{BB962C8B-B14F-4D97-AF65-F5344CB8AC3E}">
        <p14:creationId xmlns:p14="http://schemas.microsoft.com/office/powerpoint/2010/main" val="4667809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F771190A-1AF0-4006-A782-7F5894CE2205}"/>
              </a:ext>
            </a:extLst>
          </p:cNvPr>
          <p:cNvSpPr>
            <a:spLocks noGrp="1" noChangeArrowheads="1"/>
          </p:cNvSpPr>
          <p:nvPr>
            <p:ph type="title"/>
          </p:nvPr>
        </p:nvSpPr>
        <p:spPr>
          <a:xfrm>
            <a:off x="179388" y="0"/>
            <a:ext cx="8805862" cy="765175"/>
          </a:xfrm>
        </p:spPr>
        <p:txBody>
          <a:bodyPr/>
          <a:lstStyle/>
          <a:p>
            <a:r>
              <a:rPr lang="en-US" altLang="he-IL" sz="3000" b="1" dirty="0"/>
              <a:t>L.L.C</a:t>
            </a:r>
            <a:r>
              <a:rPr lang="he-IL" altLang="he-IL" sz="3000" b="1" dirty="0"/>
              <a:t> - שקופה</a:t>
            </a:r>
            <a:endParaRPr lang="he-IL" altLang="he-IL" sz="3000" dirty="0"/>
          </a:p>
        </p:txBody>
      </p:sp>
      <p:sp>
        <p:nvSpPr>
          <p:cNvPr id="46083" name="Content Placeholder 2">
            <a:extLst>
              <a:ext uri="{FF2B5EF4-FFF2-40B4-BE49-F238E27FC236}">
                <a16:creationId xmlns:a16="http://schemas.microsoft.com/office/drawing/2014/main" id="{E17B8504-5CA2-4093-BDA2-11FB2414C852}"/>
              </a:ext>
            </a:extLst>
          </p:cNvPr>
          <p:cNvSpPr>
            <a:spLocks noGrp="1" noChangeArrowheads="1"/>
          </p:cNvSpPr>
          <p:nvPr>
            <p:ph idx="1"/>
          </p:nvPr>
        </p:nvSpPr>
        <p:spPr>
          <a:xfrm>
            <a:off x="250825" y="765175"/>
            <a:ext cx="8589963" cy="5111750"/>
          </a:xfrm>
        </p:spPr>
        <p:txBody>
          <a:bodyPr/>
          <a:lstStyle/>
          <a:p>
            <a:pPr marL="0" indent="0" algn="just">
              <a:lnSpc>
                <a:spcPct val="150000"/>
              </a:lnSpc>
              <a:spcBef>
                <a:spcPct val="0"/>
              </a:spcBef>
              <a:buFontTx/>
              <a:buNone/>
            </a:pPr>
            <a:r>
              <a:rPr lang="he-IL" altLang="he-IL" sz="2400" b="1" u="sng" dirty="0"/>
              <a:t>השקפת </a:t>
            </a:r>
            <a:r>
              <a:rPr lang="en-US" altLang="he-IL" sz="2400" b="1" u="sng" dirty="0"/>
              <a:t>L.L.C</a:t>
            </a:r>
            <a:r>
              <a:rPr lang="he-IL" altLang="he-IL" sz="2400" b="1" u="sng" dirty="0"/>
              <a:t> - דגשים</a:t>
            </a:r>
          </a:p>
          <a:p>
            <a:pPr algn="just">
              <a:lnSpc>
                <a:spcPct val="150000"/>
              </a:lnSpc>
              <a:spcBef>
                <a:spcPct val="0"/>
              </a:spcBef>
            </a:pPr>
            <a:r>
              <a:rPr lang="he-IL" altLang="he-IL" sz="2000" dirty="0"/>
              <a:t>הכנסות מ- </a:t>
            </a:r>
            <a:r>
              <a:rPr lang="en-US" altLang="he-IL" sz="2000" dirty="0"/>
              <a:t>L.L.C</a:t>
            </a:r>
            <a:r>
              <a:rPr lang="he-IL" altLang="he-IL" sz="2000" dirty="0"/>
              <a:t> </a:t>
            </a:r>
            <a:r>
              <a:rPr lang="he-IL" altLang="he-IL" sz="2000" u="sng" dirty="0"/>
              <a:t>שקופה</a:t>
            </a:r>
            <a:r>
              <a:rPr lang="he-IL" altLang="he-IL" sz="2000" dirty="0"/>
              <a:t>, מהשכרת מקרקעין וריבית </a:t>
            </a:r>
            <a:r>
              <a:rPr lang="he-IL" altLang="he-IL" sz="2000" dirty="0" err="1"/>
              <a:t>ימוסו</a:t>
            </a:r>
            <a:r>
              <a:rPr lang="he-IL" altLang="he-IL" sz="2000" dirty="0"/>
              <a:t> בשיעור מס </a:t>
            </a:r>
            <a:r>
              <a:rPr lang="he-IL" altLang="he-IL" sz="2000" u="sng" dirty="0"/>
              <a:t>שולי</a:t>
            </a:r>
            <a:r>
              <a:rPr lang="he-IL" altLang="he-IL" sz="2000" dirty="0"/>
              <a:t> </a:t>
            </a:r>
            <a:r>
              <a:rPr lang="he-IL" altLang="he-IL" sz="1800" dirty="0"/>
              <a:t>(ללא אפשרות בחירה בשיעור מס של 15% על הכנסות שכירות ומס בשיעור 25% על ריבית. ראו עמדה חייבת בדיווח 50/2017).</a:t>
            </a:r>
          </a:p>
          <a:p>
            <a:pPr algn="just">
              <a:lnSpc>
                <a:spcPct val="150000"/>
              </a:lnSpc>
              <a:spcBef>
                <a:spcPct val="0"/>
              </a:spcBef>
            </a:pPr>
            <a:r>
              <a:rPr lang="he-IL" altLang="he-IL" sz="2000" u="sng" dirty="0"/>
              <a:t>הפתרון</a:t>
            </a:r>
            <a:r>
              <a:rPr lang="he-IL" altLang="he-IL" sz="2000" dirty="0"/>
              <a:t>: פנייה לרשויות המס בישראל בבקשה לסווג את ה- </a:t>
            </a:r>
            <a:r>
              <a:rPr lang="en-US" altLang="he-IL" sz="2000" dirty="0"/>
              <a:t>L.L.C</a:t>
            </a:r>
            <a:r>
              <a:rPr lang="he-IL" altLang="he-IL" sz="2000" dirty="0"/>
              <a:t> כחברת בית בהתאם להוראות סעיף 64(ב)(5) ו-(7) לפקודה. במצב זה הכנסות השכירות </a:t>
            </a:r>
            <a:r>
              <a:rPr lang="he-IL" altLang="he-IL" sz="2000" dirty="0" err="1"/>
              <a:t>תמוסנה</a:t>
            </a:r>
            <a:r>
              <a:rPr lang="he-IL" altLang="he-IL" sz="2000" dirty="0"/>
              <a:t> בשיעור של 15% והריבית </a:t>
            </a:r>
            <a:r>
              <a:rPr lang="he-IL" altLang="he-IL" sz="2000" dirty="0" err="1"/>
              <a:t>תמוסה</a:t>
            </a:r>
            <a:r>
              <a:rPr lang="he-IL" altLang="he-IL" sz="2000" dirty="0"/>
              <a:t> בשיעור של 25%.</a:t>
            </a:r>
          </a:p>
          <a:p>
            <a:pPr marL="0" indent="0" algn="just">
              <a:lnSpc>
                <a:spcPct val="150000"/>
              </a:lnSpc>
              <a:spcBef>
                <a:spcPct val="0"/>
              </a:spcBef>
              <a:buNone/>
            </a:pPr>
            <a:endParaRPr lang="he-IL" altLang="he-IL" sz="2000" dirty="0"/>
          </a:p>
        </p:txBody>
      </p:sp>
      <p:sp>
        <p:nvSpPr>
          <p:cNvPr id="46084" name="Slide Number Placeholder 3">
            <a:extLst>
              <a:ext uri="{FF2B5EF4-FFF2-40B4-BE49-F238E27FC236}">
                <a16:creationId xmlns:a16="http://schemas.microsoft.com/office/drawing/2014/main" id="{CAE42E6B-3F8B-45F9-ADB8-F9409363128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9F35A61E-801D-4001-8B42-AF285562C153}" type="slidenum">
              <a:rPr lang="he-IL" altLang="he-IL" sz="1400" smtClean="0"/>
              <a:pPr algn="l">
                <a:spcBef>
                  <a:spcPct val="0"/>
                </a:spcBef>
                <a:buFontTx/>
                <a:buNone/>
              </a:pPr>
              <a:t>63</a:t>
            </a:fld>
            <a:endParaRPr lang="en-US" altLang="he-IL" sz="1400"/>
          </a:p>
        </p:txBody>
      </p:sp>
    </p:spTree>
    <p:extLst>
      <p:ext uri="{BB962C8B-B14F-4D97-AF65-F5344CB8AC3E}">
        <p14:creationId xmlns:p14="http://schemas.microsoft.com/office/powerpoint/2010/main" val="18408203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F771190A-1AF0-4006-A782-7F5894CE2205}"/>
              </a:ext>
            </a:extLst>
          </p:cNvPr>
          <p:cNvSpPr>
            <a:spLocks noGrp="1" noChangeArrowheads="1"/>
          </p:cNvSpPr>
          <p:nvPr>
            <p:ph type="title"/>
          </p:nvPr>
        </p:nvSpPr>
        <p:spPr>
          <a:xfrm>
            <a:off x="179388" y="0"/>
            <a:ext cx="8805862" cy="765175"/>
          </a:xfrm>
        </p:spPr>
        <p:txBody>
          <a:bodyPr/>
          <a:lstStyle/>
          <a:p>
            <a:r>
              <a:rPr lang="en-US" altLang="he-IL" sz="3000" b="1" dirty="0"/>
              <a:t>L.L.C</a:t>
            </a:r>
            <a:r>
              <a:rPr lang="he-IL" altLang="he-IL" sz="3000" b="1" dirty="0"/>
              <a:t> - כחברה אטומה</a:t>
            </a:r>
            <a:endParaRPr lang="he-IL" altLang="he-IL" sz="3000" dirty="0"/>
          </a:p>
        </p:txBody>
      </p:sp>
      <p:sp>
        <p:nvSpPr>
          <p:cNvPr id="46083" name="Content Placeholder 2">
            <a:extLst>
              <a:ext uri="{FF2B5EF4-FFF2-40B4-BE49-F238E27FC236}">
                <a16:creationId xmlns:a16="http://schemas.microsoft.com/office/drawing/2014/main" id="{E17B8504-5CA2-4093-BDA2-11FB2414C852}"/>
              </a:ext>
            </a:extLst>
          </p:cNvPr>
          <p:cNvSpPr>
            <a:spLocks noGrp="1" noChangeArrowheads="1"/>
          </p:cNvSpPr>
          <p:nvPr>
            <p:ph idx="1"/>
          </p:nvPr>
        </p:nvSpPr>
        <p:spPr>
          <a:xfrm>
            <a:off x="250825" y="765175"/>
            <a:ext cx="8589963" cy="5111750"/>
          </a:xfrm>
        </p:spPr>
        <p:txBody>
          <a:bodyPr/>
          <a:lstStyle/>
          <a:p>
            <a:pPr marL="0" indent="0" algn="just">
              <a:lnSpc>
                <a:spcPct val="150000"/>
              </a:lnSpc>
              <a:spcBef>
                <a:spcPct val="0"/>
              </a:spcBef>
              <a:buFontTx/>
              <a:buNone/>
            </a:pPr>
            <a:r>
              <a:rPr lang="en-US" altLang="he-IL" sz="2400" b="1" u="sng" dirty="0"/>
              <a:t> L.L.C</a:t>
            </a:r>
            <a:r>
              <a:rPr lang="he-IL" altLang="he-IL" sz="2400" b="1" u="sng" dirty="0"/>
              <a:t>"אטומה" - דגשים</a:t>
            </a:r>
          </a:p>
          <a:p>
            <a:pPr algn="just">
              <a:lnSpc>
                <a:spcPct val="150000"/>
              </a:lnSpc>
              <a:spcBef>
                <a:spcPct val="0"/>
              </a:spcBef>
            </a:pPr>
            <a:r>
              <a:rPr lang="he-IL" altLang="he-IL" sz="2200" dirty="0"/>
              <a:t>ברירת המחדל היא שה- </a:t>
            </a:r>
            <a:r>
              <a:rPr lang="en-US" altLang="he-IL" sz="2200" dirty="0"/>
              <a:t>L.L.C</a:t>
            </a:r>
            <a:r>
              <a:rPr lang="he-IL" altLang="he-IL" sz="2200" dirty="0"/>
              <a:t> הינה חברה אטומה ביחס לדיני המס בישראל, כל עוד לא </a:t>
            </a:r>
            <a:r>
              <a:rPr lang="he-IL" altLang="he-IL" sz="2200" dirty="0" err="1"/>
              <a:t>הושקפה</a:t>
            </a:r>
            <a:r>
              <a:rPr lang="he-IL" altLang="he-IL" sz="2200" dirty="0"/>
              <a:t> (ראו פס"ד יעקב הראל). כלומר, במידה והיחיד </a:t>
            </a:r>
            <a:r>
              <a:rPr lang="he-IL" altLang="he-IL" sz="2200" u="sng" dirty="0"/>
              <a:t>לא בחר</a:t>
            </a:r>
            <a:r>
              <a:rPr lang="he-IL" altLang="he-IL" sz="2200" dirty="0"/>
              <a:t> להשקיף את ה - </a:t>
            </a:r>
            <a:r>
              <a:rPr lang="en-US" altLang="he-IL" sz="2200" dirty="0"/>
              <a:t>L.L.C</a:t>
            </a:r>
            <a:r>
              <a:rPr lang="he-IL" altLang="he-IL" sz="2200" dirty="0"/>
              <a:t> במועד הגשת טופס 150 </a:t>
            </a:r>
            <a:r>
              <a:rPr lang="he-IL" altLang="he-IL" sz="2200" u="sng" dirty="0"/>
              <a:t>הראשון</a:t>
            </a:r>
            <a:r>
              <a:rPr lang="he-IL" altLang="he-IL" sz="2200" dirty="0"/>
              <a:t>, החברה תוגדר כאטומה </a:t>
            </a:r>
            <a:r>
              <a:rPr lang="he-IL" altLang="he-IL" sz="2200" u="sng" dirty="0"/>
              <a:t>לתמיד</a:t>
            </a:r>
            <a:r>
              <a:rPr lang="he-IL" altLang="he-IL" sz="2200" dirty="0"/>
              <a:t>.</a:t>
            </a:r>
          </a:p>
          <a:p>
            <a:pPr algn="just">
              <a:lnSpc>
                <a:spcPct val="150000"/>
              </a:lnSpc>
              <a:spcBef>
                <a:spcPct val="0"/>
              </a:spcBef>
            </a:pPr>
            <a:r>
              <a:rPr lang="he-IL" altLang="he-IL" sz="2200" dirty="0"/>
              <a:t>במקרה זה, המס שישולם לרשויות המס בארה"ב יסווג בישראל </a:t>
            </a:r>
            <a:r>
              <a:rPr lang="he-IL" altLang="he-IL" sz="2200" u="sng" dirty="0"/>
              <a:t>כמס חברות</a:t>
            </a:r>
            <a:r>
              <a:rPr lang="he-IL" altLang="he-IL" sz="2200" dirty="0"/>
              <a:t>.</a:t>
            </a:r>
          </a:p>
          <a:p>
            <a:pPr algn="just">
              <a:lnSpc>
                <a:spcPct val="150000"/>
              </a:lnSpc>
              <a:spcBef>
                <a:spcPct val="0"/>
              </a:spcBef>
            </a:pPr>
            <a:r>
              <a:rPr lang="he-IL" altLang="he-IL" sz="2200" dirty="0"/>
              <a:t>עם משיכת כספים מה- </a:t>
            </a:r>
            <a:r>
              <a:rPr lang="en-US" altLang="he-IL" sz="2200" dirty="0"/>
              <a:t> L.L.C</a:t>
            </a:r>
            <a:r>
              <a:rPr lang="he-IL" altLang="he-IL" sz="2200" dirty="0"/>
              <a:t>על ידי בעל המניות הוא </a:t>
            </a:r>
            <a:r>
              <a:rPr lang="he-IL" altLang="he-IL" sz="2200" dirty="0" err="1"/>
              <a:t>ימוסה</a:t>
            </a:r>
            <a:r>
              <a:rPr lang="he-IL" altLang="he-IL" sz="2200" dirty="0"/>
              <a:t> עליהם כחלוקת דיבידנד.</a:t>
            </a:r>
          </a:p>
          <a:p>
            <a:pPr algn="just">
              <a:lnSpc>
                <a:spcPct val="150000"/>
              </a:lnSpc>
              <a:spcBef>
                <a:spcPct val="0"/>
              </a:spcBef>
            </a:pPr>
            <a:endParaRPr lang="he-IL" altLang="he-IL" sz="2100" dirty="0"/>
          </a:p>
          <a:p>
            <a:pPr algn="just">
              <a:lnSpc>
                <a:spcPct val="150000"/>
              </a:lnSpc>
              <a:spcBef>
                <a:spcPct val="0"/>
              </a:spcBef>
            </a:pPr>
            <a:endParaRPr lang="he-IL" altLang="he-IL" sz="2100" dirty="0"/>
          </a:p>
        </p:txBody>
      </p:sp>
      <p:sp>
        <p:nvSpPr>
          <p:cNvPr id="46084" name="Slide Number Placeholder 3">
            <a:extLst>
              <a:ext uri="{FF2B5EF4-FFF2-40B4-BE49-F238E27FC236}">
                <a16:creationId xmlns:a16="http://schemas.microsoft.com/office/drawing/2014/main" id="{CAE42E6B-3F8B-45F9-ADB8-F9409363128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9F35A61E-801D-4001-8B42-AF285562C153}" type="slidenum">
              <a:rPr lang="he-IL" altLang="he-IL" sz="1400" smtClean="0"/>
              <a:pPr algn="l">
                <a:spcBef>
                  <a:spcPct val="0"/>
                </a:spcBef>
                <a:buFontTx/>
                <a:buNone/>
              </a:pPr>
              <a:t>64</a:t>
            </a:fld>
            <a:endParaRPr lang="en-US" altLang="he-IL" sz="1400"/>
          </a:p>
        </p:txBody>
      </p:sp>
    </p:spTree>
    <p:extLst>
      <p:ext uri="{BB962C8B-B14F-4D97-AF65-F5344CB8AC3E}">
        <p14:creationId xmlns:p14="http://schemas.microsoft.com/office/powerpoint/2010/main" val="36154034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F771190A-1AF0-4006-A782-7F5894CE2205}"/>
              </a:ext>
            </a:extLst>
          </p:cNvPr>
          <p:cNvSpPr>
            <a:spLocks noGrp="1" noChangeArrowheads="1"/>
          </p:cNvSpPr>
          <p:nvPr>
            <p:ph type="title"/>
          </p:nvPr>
        </p:nvSpPr>
        <p:spPr>
          <a:xfrm>
            <a:off x="179388" y="0"/>
            <a:ext cx="8805862" cy="765175"/>
          </a:xfrm>
        </p:spPr>
        <p:txBody>
          <a:bodyPr/>
          <a:lstStyle/>
          <a:p>
            <a:r>
              <a:rPr lang="en-US" altLang="he-IL" sz="3000" b="1" dirty="0"/>
              <a:t>L.L.C</a:t>
            </a:r>
            <a:r>
              <a:rPr lang="he-IL" altLang="he-IL" sz="3000" b="1" dirty="0"/>
              <a:t> - הבדלים בין שקופה לאטומה</a:t>
            </a:r>
            <a:endParaRPr lang="he-IL" altLang="he-IL" sz="3000" dirty="0"/>
          </a:p>
        </p:txBody>
      </p:sp>
      <p:sp>
        <p:nvSpPr>
          <p:cNvPr id="46083" name="Content Placeholder 2">
            <a:extLst>
              <a:ext uri="{FF2B5EF4-FFF2-40B4-BE49-F238E27FC236}">
                <a16:creationId xmlns:a16="http://schemas.microsoft.com/office/drawing/2014/main" id="{E17B8504-5CA2-4093-BDA2-11FB2414C852}"/>
              </a:ext>
            </a:extLst>
          </p:cNvPr>
          <p:cNvSpPr>
            <a:spLocks noGrp="1" noChangeArrowheads="1"/>
          </p:cNvSpPr>
          <p:nvPr>
            <p:ph idx="1"/>
          </p:nvPr>
        </p:nvSpPr>
        <p:spPr>
          <a:xfrm>
            <a:off x="250825" y="765175"/>
            <a:ext cx="8589963" cy="5111750"/>
          </a:xfrm>
        </p:spPr>
        <p:txBody>
          <a:bodyPr/>
          <a:lstStyle/>
          <a:p>
            <a:pPr marL="0" indent="0" algn="just">
              <a:lnSpc>
                <a:spcPct val="150000"/>
              </a:lnSpc>
              <a:spcBef>
                <a:spcPct val="0"/>
              </a:spcBef>
              <a:buFontTx/>
              <a:buNone/>
            </a:pPr>
            <a:endParaRPr lang="he-IL" altLang="he-IL" sz="2100" dirty="0"/>
          </a:p>
          <a:p>
            <a:pPr algn="just">
              <a:lnSpc>
                <a:spcPct val="150000"/>
              </a:lnSpc>
              <a:spcBef>
                <a:spcPct val="0"/>
              </a:spcBef>
            </a:pPr>
            <a:endParaRPr lang="he-IL" altLang="he-IL" sz="2100" dirty="0"/>
          </a:p>
          <a:p>
            <a:pPr algn="just">
              <a:lnSpc>
                <a:spcPct val="150000"/>
              </a:lnSpc>
              <a:spcBef>
                <a:spcPct val="0"/>
              </a:spcBef>
            </a:pPr>
            <a:endParaRPr lang="he-IL" altLang="he-IL" sz="2100" dirty="0"/>
          </a:p>
        </p:txBody>
      </p:sp>
      <p:sp>
        <p:nvSpPr>
          <p:cNvPr id="46084" name="Slide Number Placeholder 3">
            <a:extLst>
              <a:ext uri="{FF2B5EF4-FFF2-40B4-BE49-F238E27FC236}">
                <a16:creationId xmlns:a16="http://schemas.microsoft.com/office/drawing/2014/main" id="{CAE42E6B-3F8B-45F9-ADB8-F9409363128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9F35A61E-801D-4001-8B42-AF285562C153}" type="slidenum">
              <a:rPr lang="he-IL" altLang="he-IL" sz="1400" smtClean="0"/>
              <a:pPr algn="l">
                <a:spcBef>
                  <a:spcPct val="0"/>
                </a:spcBef>
                <a:buFontTx/>
                <a:buNone/>
              </a:pPr>
              <a:t>65</a:t>
            </a:fld>
            <a:endParaRPr lang="en-US" altLang="he-IL" sz="1400" dirty="0"/>
          </a:p>
        </p:txBody>
      </p:sp>
      <p:graphicFrame>
        <p:nvGraphicFramePr>
          <p:cNvPr id="5" name="טבלה 4">
            <a:extLst>
              <a:ext uri="{FF2B5EF4-FFF2-40B4-BE49-F238E27FC236}">
                <a16:creationId xmlns:a16="http://schemas.microsoft.com/office/drawing/2014/main" id="{8FE0C99A-AC95-411D-954A-EFA0A41B26F8}"/>
              </a:ext>
            </a:extLst>
          </p:cNvPr>
          <p:cNvGraphicFramePr>
            <a:graphicFrameLocks noGrp="1"/>
          </p:cNvGraphicFramePr>
          <p:nvPr/>
        </p:nvGraphicFramePr>
        <p:xfrm>
          <a:off x="2" y="1196752"/>
          <a:ext cx="9143999" cy="3944091"/>
        </p:xfrm>
        <a:graphic>
          <a:graphicData uri="http://schemas.openxmlformats.org/drawingml/2006/table">
            <a:tbl>
              <a:tblPr rtl="1" firstRow="1" bandRow="1">
                <a:tableStyleId>{93296810-A885-4BE3-A3E7-6D5BEEA58F35}</a:tableStyleId>
              </a:tblPr>
              <a:tblGrid>
                <a:gridCol w="2927387">
                  <a:extLst>
                    <a:ext uri="{9D8B030D-6E8A-4147-A177-3AD203B41FA5}">
                      <a16:colId xmlns:a16="http://schemas.microsoft.com/office/drawing/2014/main" val="562148926"/>
                    </a:ext>
                  </a:extLst>
                </a:gridCol>
                <a:gridCol w="2927387">
                  <a:extLst>
                    <a:ext uri="{9D8B030D-6E8A-4147-A177-3AD203B41FA5}">
                      <a16:colId xmlns:a16="http://schemas.microsoft.com/office/drawing/2014/main" val="2385747616"/>
                    </a:ext>
                  </a:extLst>
                </a:gridCol>
                <a:gridCol w="3289225">
                  <a:extLst>
                    <a:ext uri="{9D8B030D-6E8A-4147-A177-3AD203B41FA5}">
                      <a16:colId xmlns:a16="http://schemas.microsoft.com/office/drawing/2014/main" val="3573707574"/>
                    </a:ext>
                  </a:extLst>
                </a:gridCol>
              </a:tblGrid>
              <a:tr h="573768">
                <a:tc>
                  <a:txBody>
                    <a:bodyPr/>
                    <a:lstStyle/>
                    <a:p>
                      <a:pPr algn="ctr" rtl="1"/>
                      <a:endParaRPr lang="he-IL" sz="1600" dirty="0"/>
                    </a:p>
                  </a:txBody>
                  <a:tcPr anchor="ctr"/>
                </a:tc>
                <a:tc>
                  <a:txBody>
                    <a:bodyPr/>
                    <a:lstStyle/>
                    <a:p>
                      <a:pPr algn="ctr" rtl="1"/>
                      <a:r>
                        <a:rPr lang="en-US" sz="1600" dirty="0"/>
                        <a:t>L.L.C </a:t>
                      </a:r>
                      <a:r>
                        <a:rPr lang="he-IL" sz="1600" dirty="0"/>
                        <a:t> שקופה</a:t>
                      </a:r>
                    </a:p>
                  </a:txBody>
                  <a:tcPr anchor="ctr"/>
                </a:tc>
                <a:tc>
                  <a:txBody>
                    <a:bodyPr/>
                    <a:lstStyle/>
                    <a:p>
                      <a:pPr algn="ctr" rtl="1"/>
                      <a:r>
                        <a:rPr lang="en-US" sz="1600" dirty="0"/>
                        <a:t>L.L.C</a:t>
                      </a:r>
                      <a:r>
                        <a:rPr lang="he-IL" sz="1600" dirty="0"/>
                        <a:t> אטומה</a:t>
                      </a:r>
                    </a:p>
                  </a:txBody>
                  <a:tcPr anchor="ctr"/>
                </a:tc>
                <a:extLst>
                  <a:ext uri="{0D108BD9-81ED-4DB2-BD59-A6C34878D82A}">
                    <a16:rowId xmlns:a16="http://schemas.microsoft.com/office/drawing/2014/main" val="1572600589"/>
                  </a:ext>
                </a:extLst>
              </a:tr>
              <a:tr h="573768">
                <a:tc>
                  <a:txBody>
                    <a:bodyPr/>
                    <a:lstStyle/>
                    <a:p>
                      <a:pPr algn="ctr" rtl="1"/>
                      <a:r>
                        <a:rPr lang="he-IL" sz="1600" b="1" dirty="0"/>
                        <a:t>סיווג המס ששולם בארה"ב בהתאם בישראל</a:t>
                      </a:r>
                    </a:p>
                  </a:txBody>
                  <a:tcPr anchor="ctr"/>
                </a:tc>
                <a:tc>
                  <a:txBody>
                    <a:bodyPr/>
                    <a:lstStyle/>
                    <a:p>
                      <a:pPr algn="ctr" rtl="1"/>
                      <a:r>
                        <a:rPr lang="he-IL" sz="1600" dirty="0"/>
                        <a:t>מס ברמת היחיד</a:t>
                      </a:r>
                    </a:p>
                  </a:txBody>
                  <a:tcPr anchor="ctr"/>
                </a:tc>
                <a:tc>
                  <a:txBody>
                    <a:bodyPr/>
                    <a:lstStyle/>
                    <a:p>
                      <a:pPr algn="ctr" rtl="1"/>
                      <a:r>
                        <a:rPr lang="he-IL" sz="1600" dirty="0"/>
                        <a:t>מס חברות</a:t>
                      </a:r>
                    </a:p>
                  </a:txBody>
                  <a:tcPr anchor="ctr"/>
                </a:tc>
                <a:extLst>
                  <a:ext uri="{0D108BD9-81ED-4DB2-BD59-A6C34878D82A}">
                    <a16:rowId xmlns:a16="http://schemas.microsoft.com/office/drawing/2014/main" val="16520609"/>
                  </a:ext>
                </a:extLst>
              </a:tr>
              <a:tr h="573768">
                <a:tc>
                  <a:txBody>
                    <a:bodyPr/>
                    <a:lstStyle/>
                    <a:p>
                      <a:pPr algn="ctr" rtl="1"/>
                      <a:r>
                        <a:rPr lang="he-IL" sz="1600" b="1" dirty="0"/>
                        <a:t>מועד החיוב במס בישראל</a:t>
                      </a:r>
                    </a:p>
                  </a:txBody>
                  <a:tcPr anchor="ctr"/>
                </a:tc>
                <a:tc>
                  <a:txBody>
                    <a:bodyPr/>
                    <a:lstStyle/>
                    <a:p>
                      <a:pPr algn="ctr" rtl="1"/>
                      <a:r>
                        <a:rPr lang="he-IL" sz="1600" dirty="0"/>
                        <a:t>בעת היווצרות הרווח</a:t>
                      </a:r>
                    </a:p>
                  </a:txBody>
                  <a:tcPr anchor="ctr"/>
                </a:tc>
                <a:tc>
                  <a:txBody>
                    <a:bodyPr/>
                    <a:lstStyle/>
                    <a:p>
                      <a:pPr algn="ctr" rtl="1"/>
                      <a:r>
                        <a:rPr lang="he-IL" sz="1600" dirty="0"/>
                        <a:t>בעת משיכת הכספים</a:t>
                      </a:r>
                    </a:p>
                  </a:txBody>
                  <a:tcPr anchor="ctr"/>
                </a:tc>
                <a:extLst>
                  <a:ext uri="{0D108BD9-81ED-4DB2-BD59-A6C34878D82A}">
                    <a16:rowId xmlns:a16="http://schemas.microsoft.com/office/drawing/2014/main" val="2596272477"/>
                  </a:ext>
                </a:extLst>
              </a:tr>
              <a:tr h="573768">
                <a:tc>
                  <a:txBody>
                    <a:bodyPr/>
                    <a:lstStyle/>
                    <a:p>
                      <a:pPr algn="ctr" rtl="1"/>
                      <a:r>
                        <a:rPr lang="he-IL" sz="1600" b="1" dirty="0"/>
                        <a:t>שיעור המס בישראל</a:t>
                      </a:r>
                    </a:p>
                  </a:txBody>
                  <a:tcPr anchor="ctr"/>
                </a:tc>
                <a:tc>
                  <a:txBody>
                    <a:bodyPr/>
                    <a:lstStyle/>
                    <a:p>
                      <a:pPr algn="ctr" rtl="1"/>
                      <a:r>
                        <a:rPr lang="he-IL" sz="1600" dirty="0"/>
                        <a:t>מס שולי</a:t>
                      </a:r>
                    </a:p>
                  </a:txBody>
                  <a:tcPr anchor="ctr"/>
                </a:tc>
                <a:tc>
                  <a:txBody>
                    <a:bodyPr/>
                    <a:lstStyle/>
                    <a:p>
                      <a:pPr algn="ctr" rtl="1"/>
                      <a:r>
                        <a:rPr lang="he-IL" sz="1600" dirty="0"/>
                        <a:t>בעת משיכת הכספים - מס דיבידנד 30%/25% כתלות בשיעור האחזקה של היחיד</a:t>
                      </a:r>
                    </a:p>
                  </a:txBody>
                  <a:tcPr anchor="ctr"/>
                </a:tc>
                <a:extLst>
                  <a:ext uri="{0D108BD9-81ED-4DB2-BD59-A6C34878D82A}">
                    <a16:rowId xmlns:a16="http://schemas.microsoft.com/office/drawing/2014/main" val="243207939"/>
                  </a:ext>
                </a:extLst>
              </a:tr>
              <a:tr h="573768">
                <a:tc>
                  <a:txBody>
                    <a:bodyPr/>
                    <a:lstStyle/>
                    <a:p>
                      <a:pPr algn="ctr" rtl="1"/>
                      <a:r>
                        <a:rPr lang="he-IL" sz="1600" b="1" dirty="0"/>
                        <a:t>זכאות לקיזוז המס ששולם בארה"ב כנגד המס בישראל</a:t>
                      </a:r>
                    </a:p>
                  </a:txBody>
                  <a:tcPr anchor="ctr"/>
                </a:tc>
                <a:tc>
                  <a:txBody>
                    <a:bodyPr/>
                    <a:lstStyle/>
                    <a:p>
                      <a:pPr algn="ctr" rtl="1"/>
                      <a:r>
                        <a:rPr lang="he-IL" sz="1600" dirty="0"/>
                        <a:t>ניתן לקזז</a:t>
                      </a:r>
                    </a:p>
                  </a:txBody>
                  <a:tcPr anchor="ctr"/>
                </a:tc>
                <a:tc>
                  <a:txBody>
                    <a:bodyPr/>
                    <a:lstStyle/>
                    <a:p>
                      <a:pPr algn="ctr" rtl="1"/>
                      <a:r>
                        <a:rPr lang="he-IL" sz="1600" dirty="0"/>
                        <a:t>לא ניתן לקזז</a:t>
                      </a:r>
                    </a:p>
                  </a:txBody>
                  <a:tcPr anchor="ctr"/>
                </a:tc>
                <a:extLst>
                  <a:ext uri="{0D108BD9-81ED-4DB2-BD59-A6C34878D82A}">
                    <a16:rowId xmlns:a16="http://schemas.microsoft.com/office/drawing/2014/main" val="3778516905"/>
                  </a:ext>
                </a:extLst>
              </a:tr>
              <a:tr h="815355">
                <a:tc>
                  <a:txBody>
                    <a:bodyPr/>
                    <a:lstStyle/>
                    <a:p>
                      <a:pPr algn="ctr" rtl="1"/>
                      <a:r>
                        <a:rPr lang="he-IL" sz="1600" b="1" dirty="0"/>
                        <a:t>קיזוז הפסדיה של ה - </a:t>
                      </a:r>
                      <a:r>
                        <a:rPr lang="en-US" sz="1600" b="1" dirty="0"/>
                        <a:t>L.L.C</a:t>
                      </a:r>
                      <a:r>
                        <a:rPr lang="he-IL" sz="1600" b="1" dirty="0"/>
                        <a:t> מהכנסה החייבת של היחיד</a:t>
                      </a:r>
                    </a:p>
                  </a:txBody>
                  <a:tcPr anchor="ctr"/>
                </a:tc>
                <a:tc>
                  <a:txBody>
                    <a:bodyPr/>
                    <a:lstStyle/>
                    <a:p>
                      <a:pPr algn="ctr" rtl="1"/>
                      <a:r>
                        <a:rPr lang="he-IL" sz="1600" dirty="0"/>
                        <a:t>לא ניתן</a:t>
                      </a:r>
                    </a:p>
                  </a:txBody>
                  <a:tcPr anchor="ctr"/>
                </a:tc>
                <a:tc>
                  <a:txBody>
                    <a:bodyPr/>
                    <a:lstStyle/>
                    <a:p>
                      <a:pPr algn="ctr" rtl="1"/>
                      <a:r>
                        <a:rPr lang="he-IL" sz="1600" dirty="0"/>
                        <a:t>לא ניתן</a:t>
                      </a:r>
                    </a:p>
                  </a:txBody>
                  <a:tcPr anchor="ctr"/>
                </a:tc>
                <a:extLst>
                  <a:ext uri="{0D108BD9-81ED-4DB2-BD59-A6C34878D82A}">
                    <a16:rowId xmlns:a16="http://schemas.microsoft.com/office/drawing/2014/main" val="2690102277"/>
                  </a:ext>
                </a:extLst>
              </a:tr>
            </a:tbl>
          </a:graphicData>
        </a:graphic>
      </p:graphicFrame>
      <p:sp>
        <p:nvSpPr>
          <p:cNvPr id="2" name="תיבת טקסט 1">
            <a:extLst>
              <a:ext uri="{FF2B5EF4-FFF2-40B4-BE49-F238E27FC236}">
                <a16:creationId xmlns:a16="http://schemas.microsoft.com/office/drawing/2014/main" id="{EF0E36E8-8CD1-4107-82E3-FA1B3AE6DC44}"/>
              </a:ext>
            </a:extLst>
          </p:cNvPr>
          <p:cNvSpPr txBox="1"/>
          <p:nvPr/>
        </p:nvSpPr>
        <p:spPr>
          <a:xfrm>
            <a:off x="250825" y="5299382"/>
            <a:ext cx="8589963" cy="646331"/>
          </a:xfrm>
          <a:prstGeom prst="rect">
            <a:avLst/>
          </a:prstGeom>
          <a:noFill/>
        </p:spPr>
        <p:txBody>
          <a:bodyPr wrap="square" rtlCol="0">
            <a:spAutoFit/>
          </a:bodyPr>
          <a:lstStyle/>
          <a:p>
            <a:pPr marL="285750" indent="-285750" algn="r" rtl="1">
              <a:buFont typeface="Arial" panose="020B0604020202020204" pitchFamily="34" charset="0"/>
              <a:buChar char="•"/>
            </a:pPr>
            <a:r>
              <a:rPr lang="en-US" dirty="0">
                <a:latin typeface="+mj-lt"/>
              </a:rPr>
              <a:t>L.L.C</a:t>
            </a:r>
            <a:r>
              <a:rPr lang="he-IL" dirty="0">
                <a:latin typeface="+mj-lt"/>
              </a:rPr>
              <a:t> שסווגה כחברת בית מקנה שיעורי מס של יחיד (למשל: בחירה במסלול 15% מס מהכנסת שכירות)</a:t>
            </a:r>
            <a:endParaRPr lang="en-IL" dirty="0">
              <a:latin typeface="+mj-lt"/>
            </a:endParaRPr>
          </a:p>
        </p:txBody>
      </p:sp>
    </p:spTree>
    <p:extLst>
      <p:ext uri="{BB962C8B-B14F-4D97-AF65-F5344CB8AC3E}">
        <p14:creationId xmlns:p14="http://schemas.microsoft.com/office/powerpoint/2010/main" val="5709981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dirty="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66</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789563" y="1590067"/>
            <a:ext cx="7564891" cy="118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lnSpc>
                <a:spcPct val="150000"/>
              </a:lnSpc>
            </a:pPr>
            <a:r>
              <a:rPr lang="he-IL" altLang="he-IL" sz="5400" b="1" dirty="0"/>
              <a:t>חבויות דיווח בדו"ח השנתי</a:t>
            </a:r>
            <a:endParaRPr lang="he-IL" altLang="he-IL" sz="5000" b="1" dirty="0"/>
          </a:p>
        </p:txBody>
      </p:sp>
    </p:spTree>
    <p:extLst>
      <p:ext uri="{BB962C8B-B14F-4D97-AF65-F5344CB8AC3E}">
        <p14:creationId xmlns:p14="http://schemas.microsoft.com/office/powerpoint/2010/main" val="35981258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641E394-7C53-4B78-81C6-6D81EB0D298F}"/>
              </a:ext>
            </a:extLst>
          </p:cNvPr>
          <p:cNvSpPr>
            <a:spLocks noGrp="1" noChangeArrowheads="1"/>
          </p:cNvSpPr>
          <p:nvPr>
            <p:ph idx="1"/>
          </p:nvPr>
        </p:nvSpPr>
        <p:spPr>
          <a:xfrm>
            <a:off x="234156" y="1167185"/>
            <a:ext cx="8675687" cy="4929187"/>
          </a:xfrm>
        </p:spPr>
        <p:txBody>
          <a:bodyPr/>
          <a:lstStyle/>
          <a:p>
            <a:pPr marL="457200" indent="-457200" algn="just">
              <a:lnSpc>
                <a:spcPct val="150000"/>
              </a:lnSpc>
              <a:spcBef>
                <a:spcPct val="0"/>
              </a:spcBef>
              <a:buAutoNum type="arabicPeriod"/>
            </a:pPr>
            <a:r>
              <a:rPr lang="he-IL" altLang="he-IL" sz="2400" dirty="0"/>
              <a:t>טופס 150 – "הצהרה על החזקה בחבר בני אדם תושב חוץ".</a:t>
            </a:r>
          </a:p>
          <a:p>
            <a:pPr marL="457200" indent="-457200" algn="just">
              <a:lnSpc>
                <a:spcPct val="150000"/>
              </a:lnSpc>
              <a:spcBef>
                <a:spcPct val="0"/>
              </a:spcBef>
              <a:buAutoNum type="arabicPeriod"/>
            </a:pPr>
            <a:r>
              <a:rPr lang="he-IL" altLang="he-IL" sz="2400" dirty="0"/>
              <a:t>טופס 1324 (יחיד) או טופס 1323 (חברה) – נספח ד' לדו"ח השנתי "הכנסות מחו"ל והמס ששולם עליהן לשנת המס".</a:t>
            </a:r>
          </a:p>
          <a:p>
            <a:pPr marL="457200" indent="-457200" algn="just">
              <a:lnSpc>
                <a:spcPct val="150000"/>
              </a:lnSpc>
              <a:spcBef>
                <a:spcPct val="0"/>
              </a:spcBef>
              <a:buAutoNum type="arabicPeriod"/>
            </a:pPr>
            <a:r>
              <a:rPr lang="he-IL" altLang="he-IL" sz="2400" dirty="0"/>
              <a:t>טופס 1213 – "הודעה על תכנון מס חייב בדיווח". יש לבחון את חובת הגשת הטופס במקרים בעל המניות מחזיק ב:</a:t>
            </a:r>
          </a:p>
          <a:p>
            <a:pPr lvl="1" algn="just">
              <a:lnSpc>
                <a:spcPct val="150000"/>
              </a:lnSpc>
              <a:spcBef>
                <a:spcPct val="0"/>
              </a:spcBef>
              <a:buFont typeface="Wingdings" panose="05000000000000000000" pitchFamily="2" charset="2"/>
              <a:buChar char="§"/>
            </a:pPr>
            <a:r>
              <a:rPr lang="he-IL" altLang="he-IL" sz="2000" dirty="0"/>
              <a:t>בחברה זרה שהתאגדה במדינה שאינה גומלת (כאשר שיעור המס באותה מדינה נמוך מ- 20%), או:</a:t>
            </a:r>
          </a:p>
          <a:p>
            <a:pPr lvl="1" algn="just">
              <a:lnSpc>
                <a:spcPct val="150000"/>
              </a:lnSpc>
              <a:spcBef>
                <a:spcPct val="0"/>
              </a:spcBef>
              <a:buFont typeface="Wingdings" panose="05000000000000000000" pitchFamily="2" charset="2"/>
              <a:buChar char="§"/>
            </a:pPr>
            <a:r>
              <a:rPr lang="he-IL" altLang="he-IL" sz="2000" dirty="0"/>
              <a:t>בחברה זרה שהתאגדה במדינה גומלת אשר מרבית נכסיה בישראל.</a:t>
            </a:r>
          </a:p>
          <a:p>
            <a:pPr marL="0" indent="0" algn="just">
              <a:lnSpc>
                <a:spcPct val="150000"/>
              </a:lnSpc>
              <a:spcBef>
                <a:spcPct val="0"/>
              </a:spcBef>
              <a:buNone/>
            </a:pPr>
            <a:endParaRPr lang="he-IL" sz="2400" dirty="0"/>
          </a:p>
          <a:p>
            <a:pPr marL="0" indent="0" algn="just">
              <a:lnSpc>
                <a:spcPct val="150000"/>
              </a:lnSpc>
              <a:spcBef>
                <a:spcPct val="0"/>
              </a:spcBef>
              <a:buNone/>
            </a:pPr>
            <a:endParaRPr lang="he-IL" sz="2300" b="1" dirty="0"/>
          </a:p>
          <a:p>
            <a:pPr algn="just">
              <a:lnSpc>
                <a:spcPct val="150000"/>
              </a:lnSpc>
              <a:spcBef>
                <a:spcPct val="0"/>
              </a:spcBef>
            </a:pPr>
            <a:endParaRPr lang="he-IL" sz="23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sz="2100" dirty="0"/>
          </a:p>
          <a:p>
            <a:pPr marL="0" indent="0" algn="just">
              <a:lnSpc>
                <a:spcPct val="150000"/>
              </a:lnSpc>
              <a:spcBef>
                <a:spcPct val="0"/>
              </a:spcBef>
              <a:buNone/>
            </a:pPr>
            <a:endParaRPr lang="he-IL" altLang="he-IL" sz="2100" b="1" dirty="0"/>
          </a:p>
          <a:p>
            <a:pPr marL="0" indent="0" algn="just">
              <a:lnSpc>
                <a:spcPct val="150000"/>
              </a:lnSpc>
              <a:spcBef>
                <a:spcPct val="0"/>
              </a:spcBef>
              <a:buNone/>
            </a:pPr>
            <a:endParaRPr lang="he-IL" altLang="he-IL" sz="2100" b="1" dirty="0"/>
          </a:p>
          <a:p>
            <a:pPr marL="457200" indent="-457200" algn="just">
              <a:lnSpc>
                <a:spcPct val="150000"/>
              </a:lnSpc>
              <a:spcBef>
                <a:spcPct val="0"/>
              </a:spcBef>
              <a:buAutoNum type="arabicPeriod"/>
            </a:pPr>
            <a:endParaRPr lang="he-IL" altLang="he-IL" sz="2600" b="1" dirty="0"/>
          </a:p>
          <a:p>
            <a:pPr marL="457200" indent="-457200" algn="just">
              <a:lnSpc>
                <a:spcPct val="150000"/>
              </a:lnSpc>
              <a:spcBef>
                <a:spcPct val="0"/>
              </a:spcBef>
              <a:buAutoNum type="arabicPeriod"/>
            </a:pPr>
            <a:endParaRPr lang="he-IL" altLang="he-IL" sz="2150" dirty="0"/>
          </a:p>
          <a:p>
            <a:pPr marL="0" indent="0" algn="just">
              <a:lnSpc>
                <a:spcPct val="150000"/>
              </a:lnSpc>
              <a:spcBef>
                <a:spcPct val="0"/>
              </a:spcBef>
              <a:buNone/>
            </a:pPr>
            <a:endParaRPr lang="he-IL" altLang="he-IL" sz="2200" b="1" dirty="0"/>
          </a:p>
        </p:txBody>
      </p:sp>
      <p:sp>
        <p:nvSpPr>
          <p:cNvPr id="19459" name="Slide Number Placeholder 3">
            <a:extLst>
              <a:ext uri="{FF2B5EF4-FFF2-40B4-BE49-F238E27FC236}">
                <a16:creationId xmlns:a16="http://schemas.microsoft.com/office/drawing/2014/main" id="{A6D1CAC0-5A16-47D3-ACF4-6F9CC4344A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A01528-2CA4-4CED-A1FC-F7DF8CDF33AA}" type="slidenum">
              <a:rPr lang="he-IL" altLang="he-IL" sz="1400" smtClean="0">
                <a:solidFill>
                  <a:srgbClr val="000000"/>
                </a:solidFill>
              </a:rPr>
              <a:pPr algn="l">
                <a:spcBef>
                  <a:spcPct val="0"/>
                </a:spcBef>
                <a:buFontTx/>
                <a:buNone/>
              </a:pPr>
              <a:t>67</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90292" y="116632"/>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800" b="1" kern="0" dirty="0">
                <a:solidFill>
                  <a:srgbClr val="000000"/>
                </a:solidFill>
              </a:rPr>
              <a:t>הטפסים אותם יש לצרף לדוח השנתי</a:t>
            </a:r>
          </a:p>
        </p:txBody>
      </p:sp>
    </p:spTree>
    <p:extLst>
      <p:ext uri="{BB962C8B-B14F-4D97-AF65-F5344CB8AC3E}">
        <p14:creationId xmlns:p14="http://schemas.microsoft.com/office/powerpoint/2010/main" val="139373156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dirty="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68</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697398" y="1590067"/>
            <a:ext cx="7749237" cy="3677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a:lnSpc>
                <a:spcPct val="150000"/>
              </a:lnSpc>
            </a:pPr>
            <a:r>
              <a:rPr lang="he-IL" altLang="he-IL" sz="5400" b="1" dirty="0"/>
              <a:t>מצבי המיסוי השונים </a:t>
            </a:r>
          </a:p>
          <a:p>
            <a:pPr algn="ctr">
              <a:lnSpc>
                <a:spcPct val="150000"/>
              </a:lnSpc>
            </a:pPr>
            <a:r>
              <a:rPr lang="he-IL" altLang="he-IL" sz="5400" b="1" dirty="0"/>
              <a:t>של חברות זרות המוחזקות </a:t>
            </a:r>
          </a:p>
          <a:p>
            <a:pPr algn="ctr">
              <a:lnSpc>
                <a:spcPct val="150000"/>
              </a:lnSpc>
            </a:pPr>
            <a:r>
              <a:rPr lang="he-IL" altLang="he-IL" sz="5400" b="1" dirty="0"/>
              <a:t>על ידי תושב ישראל</a:t>
            </a:r>
          </a:p>
        </p:txBody>
      </p:sp>
    </p:spTree>
    <p:extLst>
      <p:ext uri="{BB962C8B-B14F-4D97-AF65-F5344CB8AC3E}">
        <p14:creationId xmlns:p14="http://schemas.microsoft.com/office/powerpoint/2010/main" val="5798203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5D0745BB-DCEA-4908-92B7-BE4D41FA9EDF}"/>
              </a:ext>
            </a:extLst>
          </p:cNvPr>
          <p:cNvSpPr>
            <a:spLocks noGrp="1" noChangeArrowheads="1"/>
          </p:cNvSpPr>
          <p:nvPr>
            <p:ph type="title"/>
          </p:nvPr>
        </p:nvSpPr>
        <p:spPr>
          <a:xfrm>
            <a:off x="457200" y="-20140"/>
            <a:ext cx="8507288" cy="728960"/>
          </a:xfrm>
        </p:spPr>
        <p:txBody>
          <a:bodyPr/>
          <a:lstStyle/>
          <a:p>
            <a:r>
              <a:rPr lang="he-IL" altLang="he-IL" sz="2400" b="1" dirty="0"/>
              <a:t>מצבי המיסוי השונים של חברות זרות המוחזקות על ידי תושב ישראל</a:t>
            </a:r>
          </a:p>
        </p:txBody>
      </p:sp>
      <p:sp>
        <p:nvSpPr>
          <p:cNvPr id="33795" name="Content Placeholder 2">
            <a:extLst>
              <a:ext uri="{FF2B5EF4-FFF2-40B4-BE49-F238E27FC236}">
                <a16:creationId xmlns:a16="http://schemas.microsoft.com/office/drawing/2014/main" id="{5AFB1913-CECB-44CE-BFAC-C4959416C064}"/>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dirty="0"/>
          </a:p>
          <a:p>
            <a:pPr marL="0" indent="0" algn="just">
              <a:lnSpc>
                <a:spcPct val="150000"/>
              </a:lnSpc>
              <a:spcBef>
                <a:spcPct val="0"/>
              </a:spcBef>
              <a:buFontTx/>
              <a:buNone/>
            </a:pPr>
            <a:endParaRPr lang="he-IL" altLang="he-IL" sz="2300" dirty="0"/>
          </a:p>
        </p:txBody>
      </p:sp>
      <p:sp>
        <p:nvSpPr>
          <p:cNvPr id="33796" name="Slide Number Placeholder 3">
            <a:extLst>
              <a:ext uri="{FF2B5EF4-FFF2-40B4-BE49-F238E27FC236}">
                <a16:creationId xmlns:a16="http://schemas.microsoft.com/office/drawing/2014/main" id="{3E9A266D-7312-41B6-9725-A5A30892B18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5D20ABFF-C0CA-4204-83B1-DFF231CD014C}" type="slidenum">
              <a:rPr lang="he-IL" altLang="he-IL" sz="1400" smtClean="0"/>
              <a:pPr algn="l">
                <a:spcBef>
                  <a:spcPct val="0"/>
                </a:spcBef>
                <a:buFontTx/>
                <a:buNone/>
              </a:pPr>
              <a:t>69</a:t>
            </a:fld>
            <a:endParaRPr lang="en-US" altLang="he-IL" sz="1400"/>
          </a:p>
        </p:txBody>
      </p:sp>
      <p:graphicFrame>
        <p:nvGraphicFramePr>
          <p:cNvPr id="2" name="טבלה 1">
            <a:extLst>
              <a:ext uri="{FF2B5EF4-FFF2-40B4-BE49-F238E27FC236}">
                <a16:creationId xmlns:a16="http://schemas.microsoft.com/office/drawing/2014/main" id="{A5BE19B2-C1AB-4711-96DE-BD54412D9620}"/>
              </a:ext>
            </a:extLst>
          </p:cNvPr>
          <p:cNvGraphicFramePr>
            <a:graphicFrameLocks noGrp="1"/>
          </p:cNvGraphicFramePr>
          <p:nvPr>
            <p:extLst>
              <p:ext uri="{D42A27DB-BD31-4B8C-83A1-F6EECF244321}">
                <p14:modId xmlns:p14="http://schemas.microsoft.com/office/powerpoint/2010/main" val="2226377034"/>
              </p:ext>
            </p:extLst>
          </p:nvPr>
        </p:nvGraphicFramePr>
        <p:xfrm>
          <a:off x="-96617" y="796427"/>
          <a:ext cx="9277129" cy="6088957"/>
        </p:xfrm>
        <a:graphic>
          <a:graphicData uri="http://schemas.openxmlformats.org/drawingml/2006/table">
            <a:tbl>
              <a:tblPr rtl="1" firstRow="1" bandRow="1">
                <a:tableStyleId>{93296810-A885-4BE3-A3E7-6D5BEEA58F35}</a:tableStyleId>
              </a:tblPr>
              <a:tblGrid>
                <a:gridCol w="1727387">
                  <a:extLst>
                    <a:ext uri="{9D8B030D-6E8A-4147-A177-3AD203B41FA5}">
                      <a16:colId xmlns:a16="http://schemas.microsoft.com/office/drawing/2014/main" val="2316422071"/>
                    </a:ext>
                  </a:extLst>
                </a:gridCol>
                <a:gridCol w="2010347">
                  <a:extLst>
                    <a:ext uri="{9D8B030D-6E8A-4147-A177-3AD203B41FA5}">
                      <a16:colId xmlns:a16="http://schemas.microsoft.com/office/drawing/2014/main" val="2385747616"/>
                    </a:ext>
                  </a:extLst>
                </a:gridCol>
                <a:gridCol w="2323037">
                  <a:extLst>
                    <a:ext uri="{9D8B030D-6E8A-4147-A177-3AD203B41FA5}">
                      <a16:colId xmlns:a16="http://schemas.microsoft.com/office/drawing/2014/main" val="3573707574"/>
                    </a:ext>
                  </a:extLst>
                </a:gridCol>
                <a:gridCol w="1951130">
                  <a:extLst>
                    <a:ext uri="{9D8B030D-6E8A-4147-A177-3AD203B41FA5}">
                      <a16:colId xmlns:a16="http://schemas.microsoft.com/office/drawing/2014/main" val="763473105"/>
                    </a:ext>
                  </a:extLst>
                </a:gridCol>
                <a:gridCol w="1265228">
                  <a:extLst>
                    <a:ext uri="{9D8B030D-6E8A-4147-A177-3AD203B41FA5}">
                      <a16:colId xmlns:a16="http://schemas.microsoft.com/office/drawing/2014/main" val="2740403812"/>
                    </a:ext>
                  </a:extLst>
                </a:gridCol>
              </a:tblGrid>
              <a:tr h="581642">
                <a:tc>
                  <a:txBody>
                    <a:bodyPr/>
                    <a:lstStyle/>
                    <a:p>
                      <a:pPr algn="ctr" rtl="1"/>
                      <a:r>
                        <a:rPr lang="he-IL" sz="1600" dirty="0"/>
                        <a:t>סוג חברה</a:t>
                      </a:r>
                    </a:p>
                  </a:txBody>
                  <a:tcPr anchor="ctr"/>
                </a:tc>
                <a:tc>
                  <a:txBody>
                    <a:bodyPr/>
                    <a:lstStyle/>
                    <a:p>
                      <a:pPr algn="ctr" rtl="1"/>
                      <a:r>
                        <a:rPr lang="he-IL" sz="1600" dirty="0"/>
                        <a:t>חברה זרה</a:t>
                      </a:r>
                    </a:p>
                  </a:txBody>
                  <a:tcPr anchor="ctr"/>
                </a:tc>
                <a:tc>
                  <a:txBody>
                    <a:bodyPr/>
                    <a:lstStyle/>
                    <a:p>
                      <a:pPr algn="ctr" rtl="1"/>
                      <a:r>
                        <a:rPr lang="he-IL" sz="1600" dirty="0"/>
                        <a:t>חברה נשלטת זרה</a:t>
                      </a:r>
                    </a:p>
                  </a:txBody>
                  <a:tcPr anchor="ctr"/>
                </a:tc>
                <a:tc>
                  <a:txBody>
                    <a:bodyPr/>
                    <a:lstStyle/>
                    <a:p>
                      <a:pPr algn="ctr" rtl="1"/>
                      <a:r>
                        <a:rPr lang="he-IL" sz="1600" dirty="0"/>
                        <a:t>חברת משלח יד זרה</a:t>
                      </a:r>
                    </a:p>
                  </a:txBody>
                  <a:tcPr anchor="ctr"/>
                </a:tc>
                <a:tc>
                  <a:txBody>
                    <a:bodyPr/>
                    <a:lstStyle/>
                    <a:p>
                      <a:pPr algn="ctr" rtl="1"/>
                      <a:r>
                        <a:rPr lang="he-IL" sz="1600" dirty="0"/>
                        <a:t>חברה ישראלית</a:t>
                      </a:r>
                    </a:p>
                  </a:txBody>
                  <a:tcPr anchor="ctr"/>
                </a:tc>
                <a:extLst>
                  <a:ext uri="{0D108BD9-81ED-4DB2-BD59-A6C34878D82A}">
                    <a16:rowId xmlns:a16="http://schemas.microsoft.com/office/drawing/2014/main" val="1572600589"/>
                  </a:ext>
                </a:extLst>
              </a:tr>
              <a:tr h="581642">
                <a:tc>
                  <a:txBody>
                    <a:bodyPr/>
                    <a:lstStyle/>
                    <a:p>
                      <a:pPr algn="ctr" rtl="1"/>
                      <a:r>
                        <a:rPr lang="he-IL" sz="1600" dirty="0"/>
                        <a:t>חברה שהתאגדה מחוץ לישראל</a:t>
                      </a:r>
                    </a:p>
                  </a:txBody>
                  <a:tcPr anchor="ctr"/>
                </a:tc>
                <a:tc>
                  <a:txBody>
                    <a:bodyPr/>
                    <a:lstStyle/>
                    <a:p>
                      <a:pPr algn="ctr" rtl="1"/>
                      <a:r>
                        <a:rPr lang="he-IL" sz="1600" dirty="0"/>
                        <a:t>+</a:t>
                      </a:r>
                    </a:p>
                  </a:txBody>
                  <a:tcPr anchor="ctr"/>
                </a:tc>
                <a:tc>
                  <a:txBody>
                    <a:bodyPr/>
                    <a:lstStyle/>
                    <a:p>
                      <a:pPr algn="ctr" rtl="1"/>
                      <a:r>
                        <a:rPr lang="he-IL" sz="1600" dirty="0"/>
                        <a:t>+</a:t>
                      </a:r>
                    </a:p>
                  </a:txBody>
                  <a:tcPr anchor="ctr"/>
                </a:tc>
                <a:tc>
                  <a:txBody>
                    <a:bodyPr/>
                    <a:lstStyle/>
                    <a:p>
                      <a:pPr algn="ctr" rtl="1"/>
                      <a:r>
                        <a:rPr lang="he-IL" sz="1600" dirty="0"/>
                        <a:t>+</a:t>
                      </a:r>
                    </a:p>
                  </a:txBody>
                  <a:tcPr anchor="ctr"/>
                </a:tc>
                <a:tc>
                  <a:txBody>
                    <a:bodyPr/>
                    <a:lstStyle/>
                    <a:p>
                      <a:pPr algn="ctr" rtl="1"/>
                      <a:r>
                        <a:rPr lang="he-IL" sz="1600" dirty="0"/>
                        <a:t>-</a:t>
                      </a:r>
                    </a:p>
                  </a:txBody>
                  <a:tcPr anchor="ctr"/>
                </a:tc>
                <a:extLst>
                  <a:ext uri="{0D108BD9-81ED-4DB2-BD59-A6C34878D82A}">
                    <a16:rowId xmlns:a16="http://schemas.microsoft.com/office/drawing/2014/main" val="16520609"/>
                  </a:ext>
                </a:extLst>
              </a:tr>
              <a:tr h="581642">
                <a:tc>
                  <a:txBody>
                    <a:bodyPr/>
                    <a:lstStyle/>
                    <a:p>
                      <a:pPr algn="ctr" rtl="1"/>
                      <a:r>
                        <a:rPr lang="he-IL" sz="1600" dirty="0"/>
                        <a:t>שליטה וניהול מחוץ לישראל</a:t>
                      </a:r>
                    </a:p>
                  </a:txBody>
                  <a:tcPr anchor="ctr"/>
                </a:tc>
                <a:tc>
                  <a:txBody>
                    <a:bodyPr/>
                    <a:lstStyle/>
                    <a:p>
                      <a:pPr algn="ctr" rtl="1"/>
                      <a:r>
                        <a:rPr lang="he-IL" sz="1600" dirty="0"/>
                        <a:t>+</a:t>
                      </a:r>
                    </a:p>
                  </a:txBody>
                  <a:tcPr anchor="ctr"/>
                </a:tc>
                <a:tc>
                  <a:txBody>
                    <a:bodyPr/>
                    <a:lstStyle/>
                    <a:p>
                      <a:pPr algn="ctr" rtl="1"/>
                      <a:r>
                        <a:rPr lang="he-IL" sz="1600" dirty="0"/>
                        <a:t>+</a:t>
                      </a:r>
                    </a:p>
                  </a:txBody>
                  <a:tcPr anchor="ctr"/>
                </a:tc>
                <a:tc>
                  <a:txBody>
                    <a:bodyPr/>
                    <a:lstStyle/>
                    <a:p>
                      <a:pPr algn="ctr" rtl="1"/>
                      <a:r>
                        <a:rPr lang="he-IL" sz="1600" dirty="0"/>
                        <a:t>+</a:t>
                      </a:r>
                    </a:p>
                  </a:txBody>
                  <a:tcPr anchor="ctr"/>
                </a:tc>
                <a:tc>
                  <a:txBody>
                    <a:bodyPr/>
                    <a:lstStyle/>
                    <a:p>
                      <a:pPr algn="ctr" rtl="1"/>
                      <a:r>
                        <a:rPr lang="he-IL" sz="1600"/>
                        <a:t>-</a:t>
                      </a:r>
                      <a:endParaRPr lang="he-IL" sz="1600" dirty="0"/>
                    </a:p>
                  </a:txBody>
                  <a:tcPr anchor="ctr"/>
                </a:tc>
                <a:extLst>
                  <a:ext uri="{0D108BD9-81ED-4DB2-BD59-A6C34878D82A}">
                    <a16:rowId xmlns:a16="http://schemas.microsoft.com/office/drawing/2014/main" val="2596272477"/>
                  </a:ext>
                </a:extLst>
              </a:tr>
              <a:tr h="581642">
                <a:tc>
                  <a:txBody>
                    <a:bodyPr/>
                    <a:lstStyle/>
                    <a:p>
                      <a:pPr algn="ctr" rtl="1"/>
                      <a:r>
                        <a:rPr lang="he-IL" sz="1600" dirty="0"/>
                        <a:t>שיעור אחזקה של תושבי ישראל</a:t>
                      </a:r>
                    </a:p>
                  </a:txBody>
                  <a:tcPr anchor="ctr"/>
                </a:tc>
                <a:tc>
                  <a:txBody>
                    <a:bodyPr/>
                    <a:lstStyle/>
                    <a:p>
                      <a:pPr algn="ctr" rtl="1"/>
                      <a:r>
                        <a:rPr lang="he-IL" sz="1600" dirty="0"/>
                        <a:t>כל שיעור אחזקה</a:t>
                      </a:r>
                    </a:p>
                  </a:txBody>
                  <a:tcPr anchor="ctr"/>
                </a:tc>
                <a:tc>
                  <a:txBody>
                    <a:bodyPr/>
                    <a:lstStyle/>
                    <a:p>
                      <a:pPr algn="ctr" rtl="1"/>
                      <a:r>
                        <a:rPr lang="he-IL" sz="1600" dirty="0"/>
                        <a:t>50% ומעלה</a:t>
                      </a:r>
                    </a:p>
                  </a:txBody>
                  <a:tcPr anchor="ctr"/>
                </a:tc>
                <a:tc>
                  <a:txBody>
                    <a:bodyPr/>
                    <a:lstStyle/>
                    <a:p>
                      <a:pPr algn="ctr" rtl="1"/>
                      <a:r>
                        <a:rPr lang="he-IL" sz="1600" dirty="0"/>
                        <a:t>75% ומעלה</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600" dirty="0"/>
                        <a:t>כל שיעור אחזקה</a:t>
                      </a:r>
                    </a:p>
                  </a:txBody>
                  <a:tcPr anchor="ctr"/>
                </a:tc>
                <a:extLst>
                  <a:ext uri="{0D108BD9-81ED-4DB2-BD59-A6C34878D82A}">
                    <a16:rowId xmlns:a16="http://schemas.microsoft.com/office/drawing/2014/main" val="3778516905"/>
                  </a:ext>
                </a:extLst>
              </a:tr>
              <a:tr h="826544">
                <a:tc>
                  <a:txBody>
                    <a:bodyPr/>
                    <a:lstStyle/>
                    <a:p>
                      <a:pPr algn="ctr" rtl="1"/>
                      <a:r>
                        <a:rPr lang="he-IL" sz="1600" dirty="0"/>
                        <a:t>סיווג מרבית ההכנסות או הרווחים</a:t>
                      </a:r>
                    </a:p>
                  </a:txBody>
                  <a:tcPr anchor="ctr"/>
                </a:tc>
                <a:tc>
                  <a:txBody>
                    <a:bodyPr/>
                    <a:lstStyle/>
                    <a:p>
                      <a:pPr algn="ctr" rtl="1"/>
                      <a:r>
                        <a:rPr lang="he-IL" sz="1600" dirty="0"/>
                        <a:t>אקטיביים</a:t>
                      </a:r>
                    </a:p>
                  </a:txBody>
                  <a:tcPr anchor="ctr"/>
                </a:tc>
                <a:tc>
                  <a:txBody>
                    <a:bodyPr/>
                    <a:lstStyle/>
                    <a:p>
                      <a:pPr algn="ctr" rtl="1"/>
                      <a:r>
                        <a:rPr lang="he-IL" sz="1600" dirty="0"/>
                        <a:t>הכנסה פאסיבית (ריבית; תמלוגים; דיבידנד; רווח הון) שאינה עולה כדי עסק</a:t>
                      </a:r>
                    </a:p>
                  </a:txBody>
                  <a:tcPr anchor="ctr"/>
                </a:tc>
                <a:tc>
                  <a:txBody>
                    <a:bodyPr/>
                    <a:lstStyle/>
                    <a:p>
                      <a:pPr algn="ctr" rtl="1"/>
                      <a:r>
                        <a:rPr lang="he-IL" sz="1600" dirty="0"/>
                        <a:t>משלח יד מיוחד</a:t>
                      </a:r>
                    </a:p>
                  </a:txBody>
                  <a:tcPr anchor="ctr"/>
                </a:tc>
                <a:tc>
                  <a:txBody>
                    <a:bodyPr/>
                    <a:lstStyle/>
                    <a:p>
                      <a:pPr algn="ctr" rtl="1"/>
                      <a:r>
                        <a:rPr lang="he-IL" sz="1600" dirty="0"/>
                        <a:t>לא רלוונטי</a:t>
                      </a:r>
                    </a:p>
                  </a:txBody>
                  <a:tcPr anchor="ctr"/>
                </a:tc>
                <a:extLst>
                  <a:ext uri="{0D108BD9-81ED-4DB2-BD59-A6C34878D82A}">
                    <a16:rowId xmlns:a16="http://schemas.microsoft.com/office/drawing/2014/main" val="2690102277"/>
                  </a:ext>
                </a:extLst>
              </a:tr>
              <a:tr h="1262327">
                <a:tc>
                  <a:txBody>
                    <a:bodyPr/>
                    <a:lstStyle/>
                    <a:p>
                      <a:pPr algn="ctr" rtl="1"/>
                      <a:r>
                        <a:rPr lang="he-IL" sz="1600" dirty="0"/>
                        <a:t>שיעור מס מינימאלי שחל מחוץ לישראל לצורך תחולת הסעיף</a:t>
                      </a:r>
                    </a:p>
                  </a:txBody>
                  <a:tcPr anchor="ctr"/>
                </a:tc>
                <a:tc>
                  <a:txBody>
                    <a:bodyPr/>
                    <a:lstStyle/>
                    <a:p>
                      <a:pPr algn="ctr" rtl="1"/>
                      <a:r>
                        <a:rPr lang="he-IL" sz="1600" dirty="0"/>
                        <a:t>כל שיעור מס</a:t>
                      </a:r>
                    </a:p>
                  </a:txBody>
                  <a:tcPr anchor="ctr"/>
                </a:tc>
                <a:tc>
                  <a:txBody>
                    <a:bodyPr/>
                    <a:lstStyle/>
                    <a:p>
                      <a:pPr algn="ctr" rtl="1"/>
                      <a:r>
                        <a:rPr lang="he-IL" sz="1600" dirty="0"/>
                        <a:t>שיעור המס על הכנסות פסיביות הינו 15% ומטה</a:t>
                      </a:r>
                    </a:p>
                  </a:txBody>
                  <a:tcPr anchor="ctr"/>
                </a:tc>
                <a:tc>
                  <a:txBody>
                    <a:bodyPr/>
                    <a:lstStyle/>
                    <a:p>
                      <a:pPr algn="ctr" rtl="1"/>
                      <a:r>
                        <a:rPr lang="he-IL" sz="1600" dirty="0"/>
                        <a:t>כל שיעור מס</a:t>
                      </a:r>
                    </a:p>
                  </a:txBody>
                  <a:tcPr anchor="ctr"/>
                </a:tc>
                <a:tc>
                  <a:txBody>
                    <a:bodyPr/>
                    <a:lstStyle/>
                    <a:p>
                      <a:pPr algn="ctr" rtl="1"/>
                      <a:r>
                        <a:rPr lang="he-IL" sz="1600" dirty="0"/>
                        <a:t>לא רלוונטי</a:t>
                      </a:r>
                    </a:p>
                  </a:txBody>
                  <a:tcPr anchor="ctr"/>
                </a:tc>
                <a:extLst>
                  <a:ext uri="{0D108BD9-81ED-4DB2-BD59-A6C34878D82A}">
                    <a16:rowId xmlns:a16="http://schemas.microsoft.com/office/drawing/2014/main" val="2223687858"/>
                  </a:ext>
                </a:extLst>
              </a:tr>
              <a:tr h="357170">
                <a:tc>
                  <a:txBody>
                    <a:bodyPr/>
                    <a:lstStyle/>
                    <a:p>
                      <a:pPr algn="ctr" rtl="1"/>
                      <a:r>
                        <a:rPr lang="he-IL" sz="1600" dirty="0"/>
                        <a:t>חיוב במס</a:t>
                      </a:r>
                    </a:p>
                  </a:txBody>
                  <a:tcPr anchor="ctr"/>
                </a:tc>
                <a:tc>
                  <a:txBody>
                    <a:bodyPr/>
                    <a:lstStyle/>
                    <a:p>
                      <a:pPr algn="ctr" rtl="1"/>
                      <a:r>
                        <a:rPr lang="he-IL" sz="1600" dirty="0"/>
                        <a:t>החברה</a:t>
                      </a:r>
                    </a:p>
                  </a:txBody>
                  <a:tcPr anchor="ctr"/>
                </a:tc>
                <a:tc>
                  <a:txBody>
                    <a:bodyPr/>
                    <a:lstStyle/>
                    <a:p>
                      <a:pPr algn="ctr" rtl="1"/>
                      <a:r>
                        <a:rPr lang="he-IL" sz="1600" dirty="0"/>
                        <a:t>בעל המניות הישראלי</a:t>
                      </a:r>
                    </a:p>
                  </a:txBody>
                  <a:tcPr anchor="ctr"/>
                </a:tc>
                <a:tc>
                  <a:txBody>
                    <a:bodyPr/>
                    <a:lstStyle/>
                    <a:p>
                      <a:pPr algn="ctr" rtl="1"/>
                      <a:r>
                        <a:rPr lang="he-IL" sz="1600" dirty="0"/>
                        <a:t>בעל השליטה</a:t>
                      </a:r>
                    </a:p>
                  </a:txBody>
                  <a:tcPr anchor="ctr"/>
                </a:tc>
                <a:tc>
                  <a:txBody>
                    <a:bodyPr/>
                    <a:lstStyle/>
                    <a:p>
                      <a:pPr algn="ctr" rtl="1"/>
                      <a:r>
                        <a:rPr lang="he-IL" sz="1600" dirty="0"/>
                        <a:t>החברה</a:t>
                      </a:r>
                    </a:p>
                  </a:txBody>
                  <a:tcPr anchor="ctr"/>
                </a:tc>
                <a:extLst>
                  <a:ext uri="{0D108BD9-81ED-4DB2-BD59-A6C34878D82A}">
                    <a16:rowId xmlns:a16="http://schemas.microsoft.com/office/drawing/2014/main" val="1544405939"/>
                  </a:ext>
                </a:extLst>
              </a:tr>
              <a:tr h="1316348">
                <a:tc>
                  <a:txBody>
                    <a:bodyPr/>
                    <a:lstStyle/>
                    <a:p>
                      <a:pPr algn="ctr" rtl="1"/>
                      <a:r>
                        <a:rPr lang="he-IL" sz="1600" dirty="0"/>
                        <a:t>חבות המס בישראל</a:t>
                      </a:r>
                    </a:p>
                  </a:txBody>
                  <a:tcPr anchor="ctr"/>
                </a:tc>
                <a:tc>
                  <a:txBody>
                    <a:bodyPr/>
                    <a:lstStyle/>
                    <a:p>
                      <a:pPr algn="ctr" rtl="1"/>
                      <a:r>
                        <a:rPr lang="he-IL" sz="1600" dirty="0"/>
                        <a:t>אין חיוב במס חברות;</a:t>
                      </a:r>
                    </a:p>
                    <a:p>
                      <a:pPr algn="ctr" rtl="1"/>
                      <a:r>
                        <a:rPr lang="he-IL" sz="1600" dirty="0"/>
                        <a:t>בעל מניות הישראלי חייב במס עם משיכת דיבידנד (25%/30%)</a:t>
                      </a:r>
                    </a:p>
                  </a:txBody>
                  <a:tcPr anchor="ctr"/>
                </a:tc>
                <a:tc>
                  <a:txBody>
                    <a:bodyPr/>
                    <a:lstStyle/>
                    <a:p>
                      <a:pPr algn="ctr" rtl="1"/>
                      <a:r>
                        <a:rPr lang="he-IL" sz="1600" dirty="0"/>
                        <a:t>שיעור מס הזהה לשיעור מס על דיבידנד: יחיד (25%/30%); חברה – מס חברות</a:t>
                      </a:r>
                    </a:p>
                  </a:txBody>
                  <a:tcPr anchor="ctr"/>
                </a:tc>
                <a:tc>
                  <a:txBody>
                    <a:bodyPr/>
                    <a:lstStyle/>
                    <a:p>
                      <a:pPr algn="ctr" rtl="1"/>
                      <a:r>
                        <a:rPr lang="he-IL" sz="1600" dirty="0"/>
                        <a:t>זהה לחברה ישראלית (ראה עמודה משמאל)</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600" dirty="0"/>
                        <a:t>מס חברות (23%); עם משיכת דיבידנד (25%/30%)</a:t>
                      </a:r>
                    </a:p>
                  </a:txBody>
                  <a:tcPr anchor="ctr"/>
                </a:tc>
                <a:extLst>
                  <a:ext uri="{0D108BD9-81ED-4DB2-BD59-A6C34878D82A}">
                    <a16:rowId xmlns:a16="http://schemas.microsoft.com/office/drawing/2014/main" val="3310764090"/>
                  </a:ext>
                </a:extLst>
              </a:tr>
            </a:tbl>
          </a:graphicData>
        </a:graphic>
      </p:graphicFrame>
    </p:spTree>
    <p:extLst>
      <p:ext uri="{BB962C8B-B14F-4D97-AF65-F5344CB8AC3E}">
        <p14:creationId xmlns:p14="http://schemas.microsoft.com/office/powerpoint/2010/main" val="321000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3AB90CCA-2848-4BFB-947C-2A828B993D91}"/>
              </a:ext>
            </a:extLst>
          </p:cNvPr>
          <p:cNvSpPr>
            <a:spLocks noGrp="1" noChangeArrowheads="1"/>
          </p:cNvSpPr>
          <p:nvPr>
            <p:ph idx="1"/>
          </p:nvPr>
        </p:nvSpPr>
        <p:spPr>
          <a:xfrm>
            <a:off x="469170" y="774700"/>
            <a:ext cx="8229600" cy="4929188"/>
          </a:xfrm>
        </p:spPr>
        <p:txBody>
          <a:bodyPr/>
          <a:lstStyle/>
          <a:p>
            <a:pPr marL="0" indent="0" algn="just">
              <a:lnSpc>
                <a:spcPct val="150000"/>
              </a:lnSpc>
              <a:spcBef>
                <a:spcPct val="0"/>
              </a:spcBef>
              <a:buFontTx/>
              <a:buNone/>
            </a:pPr>
            <a:r>
              <a:rPr lang="he-IL" sz="2000" dirty="0"/>
              <a:t>במסגרת תיקון 132, נקבעו הוראות </a:t>
            </a:r>
            <a:r>
              <a:rPr lang="he-IL" sz="2000" dirty="0" err="1"/>
              <a:t>החמי"ז</a:t>
            </a:r>
            <a:r>
              <a:rPr lang="he-IL" sz="2000" dirty="0"/>
              <a:t> שנכללו בעבר בסעיף 5(5) </a:t>
            </a:r>
            <a:r>
              <a:rPr lang="he-IL" altLang="he-IL" sz="2000" dirty="0"/>
              <a:t>לפקודת מס הכנסה (נוסח חדש), התשכ"א-1961 (להלן: "</a:t>
            </a:r>
            <a:r>
              <a:rPr lang="he-IL" altLang="he-IL" sz="2000" b="1" dirty="0"/>
              <a:t>הפקודה</a:t>
            </a:r>
            <a:r>
              <a:rPr lang="he-IL" altLang="he-IL" sz="2000" dirty="0"/>
              <a:t>")</a:t>
            </a:r>
            <a:r>
              <a:rPr lang="he-IL" sz="2000" dirty="0"/>
              <a:t>, אשר נועדו להתמודד עם תכנון מס של הקמת חברה זרה על ידי יחידים תושבי ישראל ומתן שירותי משלח היד על ידי היחידים באמצעות החברה. בדרך זו הייתה עשויה להימנע ממדינת ישראל, זכות המיסוי הדו שלבית, שכן הכנסתה של החברה הזרה (</a:t>
            </a:r>
            <a:r>
              <a:rPr lang="he-IL" sz="2000" u="sng" dirty="0"/>
              <a:t>ככל שלא מתקיימים שליטה וניהול מישראל</a:t>
            </a:r>
            <a:r>
              <a:rPr lang="he-IL" sz="2000" dirty="0"/>
              <a:t>) אינה חייבת במס בישראל, ואף נדחה מועד אירוע המס עד למועד החלוקה בפועל של רווחי החברה הזרה כדיבידנד לבעל המניות הישראלי. </a:t>
            </a:r>
            <a:r>
              <a:rPr lang="he-IL" sz="2000" u="sng" dirty="0"/>
              <a:t>מאחר שמדובר בהכנסה ממשלח יד המאופיינת בפעילות מתן שירותים על בסיס מקצועי שברגיל ניתנים על ידי יחיד ולא על ידי תאגיד</a:t>
            </a:r>
            <a:r>
              <a:rPr lang="he-IL" sz="2000" dirty="0"/>
              <a:t>, נוצר הצורך בקביעת ההסדר החקיקתי של </a:t>
            </a:r>
            <a:r>
              <a:rPr lang="he-IL" sz="2000" dirty="0" err="1"/>
              <a:t>החמי"ז</a:t>
            </a:r>
            <a:r>
              <a:rPr lang="he-IL" sz="2000" dirty="0"/>
              <a:t>, לשם עיגון זכות המיסוי המלאה של ישראל לפי שיטת המיסוי הדו-שלבית.</a:t>
            </a:r>
            <a:endParaRPr lang="he-IL" altLang="he-IL" sz="2000" dirty="0"/>
          </a:p>
        </p:txBody>
      </p:sp>
      <p:sp>
        <p:nvSpPr>
          <p:cNvPr id="15363" name="Slide Number Placeholder 3">
            <a:extLst>
              <a:ext uri="{FF2B5EF4-FFF2-40B4-BE49-F238E27FC236}">
                <a16:creationId xmlns:a16="http://schemas.microsoft.com/office/drawing/2014/main" id="{229E7E48-0401-4351-9D5D-7F49D933FFC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B3DA7CD-BDB6-4431-A630-F3A2A1D0B62A}" type="slidenum">
              <a:rPr lang="he-IL" altLang="he-IL" sz="1400" smtClean="0">
                <a:solidFill>
                  <a:srgbClr val="000000"/>
                </a:solidFill>
              </a:rPr>
              <a:pPr algn="l">
                <a:spcBef>
                  <a:spcPct val="0"/>
                </a:spcBef>
                <a:buFontTx/>
                <a:buNone/>
              </a:pPr>
              <a:t>7</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952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כללי </a:t>
            </a:r>
            <a:endParaRPr lang="he-IL" altLang="he-IL" sz="2600" kern="0" dirty="0">
              <a:solidFill>
                <a:srgbClr val="000000"/>
              </a:solidFill>
            </a:endParaRPr>
          </a:p>
        </p:txBody>
      </p:sp>
    </p:spTree>
    <p:extLst>
      <p:ext uri="{BB962C8B-B14F-4D97-AF65-F5344CB8AC3E}">
        <p14:creationId xmlns:p14="http://schemas.microsoft.com/office/powerpoint/2010/main" val="2760212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9">
            <a:extLst>
              <a:ext uri="{FF2B5EF4-FFF2-40B4-BE49-F238E27FC236}">
                <a16:creationId xmlns:a16="http://schemas.microsoft.com/office/drawing/2014/main" id="{3C74F304-9328-41D5-A61F-857DEF55FCB4}"/>
              </a:ext>
            </a:extLst>
          </p:cNvPr>
          <p:cNvSpPr txBox="1">
            <a:spLocks noChangeArrowheads="1"/>
          </p:cNvSpPr>
          <p:nvPr/>
        </p:nvSpPr>
        <p:spPr bwMode="auto">
          <a:xfrm>
            <a:off x="1600200" y="1641475"/>
            <a:ext cx="6043613" cy="235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eaLnBrk="1" hangingPunct="1">
              <a:defRPr/>
            </a:pPr>
            <a:r>
              <a:rPr lang="he-IL" altLang="he-IL" sz="4400" b="1" dirty="0"/>
              <a:t>תודה</a:t>
            </a:r>
          </a:p>
          <a:p>
            <a:pPr algn="ctr" rtl="1" eaLnBrk="1" hangingPunct="1">
              <a:spcBef>
                <a:spcPts val="600"/>
              </a:spcBef>
              <a:defRPr/>
            </a:pPr>
            <a:r>
              <a:rPr lang="he-IL" altLang="he-IL" sz="2200" b="1" dirty="0"/>
              <a:t>עו"ד (רו"ח) גיא חן</a:t>
            </a:r>
          </a:p>
          <a:p>
            <a:pPr algn="ctr" rtl="1" eaLnBrk="1" hangingPunct="1">
              <a:spcBef>
                <a:spcPts val="600"/>
              </a:spcBef>
              <a:defRPr/>
            </a:pPr>
            <a:endParaRPr lang="he-IL" altLang="he-IL" sz="2200" b="1" dirty="0"/>
          </a:p>
          <a:p>
            <a:pPr algn="ctr" rtl="1" eaLnBrk="1" hangingPunct="1">
              <a:spcBef>
                <a:spcPts val="600"/>
              </a:spcBef>
              <a:defRPr/>
            </a:pPr>
            <a:r>
              <a:rPr lang="he-IL" altLang="he-IL" sz="2200" b="1" dirty="0"/>
              <a:t>טל': 077-6467030 פקס': 077-6467031</a:t>
            </a:r>
          </a:p>
          <a:p>
            <a:pPr algn="ctr" rtl="1" eaLnBrk="1" hangingPunct="1">
              <a:defRPr/>
            </a:pPr>
            <a:r>
              <a:rPr lang="en-US" altLang="he-IL" sz="2200" dirty="0">
                <a:latin typeface="+mn-lt"/>
                <a:hlinkClick r:id="rId2"/>
              </a:rPr>
              <a:t>guy@sagilaw.com</a:t>
            </a:r>
            <a:endParaRPr lang="en-US" altLang="he-IL" sz="2200" dirty="0">
              <a:latin typeface="+mn-lt"/>
            </a:endParaRPr>
          </a:p>
        </p:txBody>
      </p:sp>
      <p:sp>
        <p:nvSpPr>
          <p:cNvPr id="28675" name="מציין מיקום של מספר שקופית 1">
            <a:extLst>
              <a:ext uri="{FF2B5EF4-FFF2-40B4-BE49-F238E27FC236}">
                <a16:creationId xmlns:a16="http://schemas.microsoft.com/office/drawing/2014/main" id="{959C7004-189B-4ABF-89BA-C6450AAB4F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9A7ED00C-AB26-42E2-A615-A0454CA02E5A}" type="slidenum">
              <a:rPr lang="he-IL" altLang="he-IL" sz="1400" smtClean="0"/>
              <a:pPr algn="l">
                <a:spcBef>
                  <a:spcPct val="0"/>
                </a:spcBef>
                <a:buFontTx/>
                <a:buNone/>
              </a:pPr>
              <a:t>70</a:t>
            </a:fld>
            <a:endParaRPr lang="en-US" altLang="he-IL"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3AB90CCA-2848-4BFB-947C-2A828B993D91}"/>
              </a:ext>
            </a:extLst>
          </p:cNvPr>
          <p:cNvSpPr>
            <a:spLocks noGrp="1" noChangeArrowheads="1"/>
          </p:cNvSpPr>
          <p:nvPr>
            <p:ph idx="1"/>
          </p:nvPr>
        </p:nvSpPr>
        <p:spPr>
          <a:xfrm>
            <a:off x="469170" y="774700"/>
            <a:ext cx="8229600" cy="4929188"/>
          </a:xfrm>
        </p:spPr>
        <p:txBody>
          <a:bodyPr/>
          <a:lstStyle/>
          <a:p>
            <a:pPr marL="0" indent="0" algn="just">
              <a:lnSpc>
                <a:spcPct val="150000"/>
              </a:lnSpc>
              <a:spcBef>
                <a:spcPct val="0"/>
              </a:spcBef>
              <a:buNone/>
            </a:pPr>
            <a:r>
              <a:rPr lang="he-IL" altLang="he-IL" sz="2400" dirty="0"/>
              <a:t>מיסוי </a:t>
            </a:r>
            <a:r>
              <a:rPr lang="he-IL" altLang="he-IL" sz="2400" dirty="0" err="1"/>
              <a:t>חמי"ז</a:t>
            </a:r>
            <a:r>
              <a:rPr lang="he-IL" altLang="he-IL" sz="2400" dirty="0"/>
              <a:t> מוסדר בסעיף 75ב1 לפקודה.</a:t>
            </a:r>
          </a:p>
          <a:p>
            <a:pPr marL="0" indent="0" algn="just">
              <a:lnSpc>
                <a:spcPct val="150000"/>
              </a:lnSpc>
              <a:spcBef>
                <a:spcPct val="0"/>
              </a:spcBef>
              <a:buNone/>
            </a:pPr>
            <a:r>
              <a:rPr lang="he-IL" altLang="he-IL" sz="2400" b="1" u="sng" dirty="0"/>
              <a:t>משמעות המיסוי עבור </a:t>
            </a:r>
            <a:r>
              <a:rPr lang="he-IL" altLang="he-IL" sz="2400" b="1" u="sng" dirty="0" err="1"/>
              <a:t>חמי"ז</a:t>
            </a:r>
            <a:r>
              <a:rPr lang="he-IL" altLang="he-IL" sz="2400" b="1" u="sng" dirty="0"/>
              <a:t> תהיה להלן</a:t>
            </a:r>
            <a:r>
              <a:rPr lang="he-IL" altLang="he-IL" sz="2400" b="1" dirty="0"/>
              <a:t>:</a:t>
            </a:r>
          </a:p>
          <a:p>
            <a:pPr marL="0" indent="0" algn="just">
              <a:lnSpc>
                <a:spcPct val="150000"/>
              </a:lnSpc>
              <a:spcBef>
                <a:spcPct val="0"/>
              </a:spcBef>
              <a:buFontTx/>
              <a:buNone/>
            </a:pPr>
            <a:r>
              <a:rPr lang="he-IL" altLang="he-IL" sz="2400" u="sng" dirty="0"/>
              <a:t>יחיד</a:t>
            </a:r>
            <a:r>
              <a:rPr lang="he-IL" altLang="he-IL" sz="2400" dirty="0"/>
              <a:t> - תושב ישראל אשר מפיק הכנסות ממשלח יד מחוץ לישראל - חייב במס בדומה לשיעור המס אילו החזיק בחברה ישראלית.</a:t>
            </a:r>
          </a:p>
          <a:p>
            <a:pPr marL="0" indent="0" algn="just">
              <a:lnSpc>
                <a:spcPct val="150000"/>
              </a:lnSpc>
              <a:spcBef>
                <a:spcPct val="0"/>
              </a:spcBef>
              <a:buFontTx/>
              <a:buNone/>
            </a:pPr>
            <a:r>
              <a:rPr lang="he-IL" altLang="he-IL" sz="2400" u="sng" dirty="0"/>
              <a:t>חברה</a:t>
            </a:r>
            <a:r>
              <a:rPr lang="he-IL" altLang="he-IL" sz="2400" dirty="0"/>
              <a:t> - תושבת ישראל, אשר מחזיקה </a:t>
            </a:r>
            <a:r>
              <a:rPr lang="he-IL" altLang="he-IL" sz="2400" dirty="0" err="1"/>
              <a:t>בחמי"ז</a:t>
            </a:r>
            <a:r>
              <a:rPr lang="he-IL" altLang="he-IL" sz="2400" dirty="0"/>
              <a:t>, תחויב במס חברות ובעלי המניות יחויבו במיסוי נוסף בעת חלוקת דיבידנד – מיסוי דו שלבי - בדומה לשיעורי המס החלים על חברה ישראלית רגילה.</a:t>
            </a:r>
          </a:p>
          <a:p>
            <a:pPr marL="0" indent="0" algn="just">
              <a:lnSpc>
                <a:spcPct val="150000"/>
              </a:lnSpc>
              <a:spcBef>
                <a:spcPct val="0"/>
              </a:spcBef>
              <a:buFontTx/>
              <a:buNone/>
            </a:pPr>
            <a:endParaRPr lang="he-IL" altLang="he-IL" sz="2400" dirty="0"/>
          </a:p>
        </p:txBody>
      </p:sp>
      <p:sp>
        <p:nvSpPr>
          <p:cNvPr id="15363" name="Slide Number Placeholder 3">
            <a:extLst>
              <a:ext uri="{FF2B5EF4-FFF2-40B4-BE49-F238E27FC236}">
                <a16:creationId xmlns:a16="http://schemas.microsoft.com/office/drawing/2014/main" id="{229E7E48-0401-4351-9D5D-7F49D933FFC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B3DA7CD-BDB6-4431-A630-F3A2A1D0B62A}" type="slidenum">
              <a:rPr lang="he-IL" altLang="he-IL" sz="1400" smtClean="0">
                <a:solidFill>
                  <a:srgbClr val="000000"/>
                </a:solidFill>
              </a:rPr>
              <a:pPr algn="l">
                <a:spcBef>
                  <a:spcPct val="0"/>
                </a:spcBef>
                <a:buFontTx/>
                <a:buNone/>
              </a:pPr>
              <a:t>8</a:t>
            </a:fld>
            <a:endParaRPr lang="en-US" altLang="he-IL" sz="1400">
              <a:solidFill>
                <a:srgbClr val="000000"/>
              </a:solidFill>
            </a:endParaRPr>
          </a:p>
        </p:txBody>
      </p:sp>
      <p:sp>
        <p:nvSpPr>
          <p:cNvPr id="5" name="Title 1">
            <a:extLst>
              <a:ext uri="{FF2B5EF4-FFF2-40B4-BE49-F238E27FC236}">
                <a16:creationId xmlns:a16="http://schemas.microsoft.com/office/drawing/2014/main" id="{66FAD59F-7486-429E-8391-3BE0ECD4121A}"/>
              </a:ext>
            </a:extLst>
          </p:cNvPr>
          <p:cNvSpPr txBox="1">
            <a:spLocks/>
          </p:cNvSpPr>
          <p:nvPr/>
        </p:nvSpPr>
        <p:spPr bwMode="auto">
          <a:xfrm>
            <a:off x="179388" y="9525"/>
            <a:ext cx="87852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2600" b="1" dirty="0">
                <a:solidFill>
                  <a:srgbClr val="000000"/>
                </a:solidFill>
              </a:rPr>
              <a:t>כללי - המשך</a:t>
            </a:r>
            <a:endParaRPr lang="he-IL" altLang="he-IL" sz="2600" kern="0" dirty="0">
              <a:solidFill>
                <a:srgbClr val="000000"/>
              </a:solidFill>
            </a:endParaRPr>
          </a:p>
        </p:txBody>
      </p:sp>
    </p:spTree>
    <p:extLst>
      <p:ext uri="{BB962C8B-B14F-4D97-AF65-F5344CB8AC3E}">
        <p14:creationId xmlns:p14="http://schemas.microsoft.com/office/powerpoint/2010/main" val="3482821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27DAABA9-793E-4F83-BDBB-9D1A4AE726FD}"/>
              </a:ext>
            </a:extLst>
          </p:cNvPr>
          <p:cNvSpPr>
            <a:spLocks noGrp="1" noChangeArrowheads="1"/>
          </p:cNvSpPr>
          <p:nvPr>
            <p:ph type="title"/>
          </p:nvPr>
        </p:nvSpPr>
        <p:spPr>
          <a:xfrm>
            <a:off x="457200" y="274638"/>
            <a:ext cx="8229600" cy="457200"/>
          </a:xfrm>
        </p:spPr>
        <p:txBody>
          <a:bodyPr/>
          <a:lstStyle/>
          <a:p>
            <a:endParaRPr lang="he-IL" altLang="he-IL" sz="3200"/>
          </a:p>
        </p:txBody>
      </p:sp>
      <p:sp>
        <p:nvSpPr>
          <p:cNvPr id="14339" name="מציין מיקום של מספר שקופית 3">
            <a:extLst>
              <a:ext uri="{FF2B5EF4-FFF2-40B4-BE49-F238E27FC236}">
                <a16:creationId xmlns:a16="http://schemas.microsoft.com/office/drawing/2014/main" id="{41E334A4-7E98-441D-B1F4-2D0AD27ECB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900D408-01DB-486A-96C2-B3B4DF31A94F}" type="slidenum">
              <a:rPr lang="he-IL" altLang="he-IL" smtClean="0">
                <a:latin typeface="Arial" panose="020B0604020202020204" pitchFamily="34" charset="0"/>
              </a:rPr>
              <a:pPr/>
              <a:t>9</a:t>
            </a:fld>
            <a:endParaRPr lang="en-US" altLang="he-IL">
              <a:latin typeface="Arial" panose="020B0604020202020204" pitchFamily="34" charset="0"/>
            </a:endParaRPr>
          </a:p>
        </p:txBody>
      </p:sp>
      <p:sp>
        <p:nvSpPr>
          <p:cNvPr id="14340" name="מלבן 4">
            <a:extLst>
              <a:ext uri="{FF2B5EF4-FFF2-40B4-BE49-F238E27FC236}">
                <a16:creationId xmlns:a16="http://schemas.microsoft.com/office/drawing/2014/main" id="{D7ADB7CC-38AB-4D1E-9793-43550298DF56}"/>
              </a:ext>
            </a:extLst>
          </p:cNvPr>
          <p:cNvSpPr>
            <a:spLocks noChangeArrowheads="1"/>
          </p:cNvSpPr>
          <p:nvPr/>
        </p:nvSpPr>
        <p:spPr bwMode="auto">
          <a:xfrm>
            <a:off x="526670" y="2244725"/>
            <a:ext cx="8090676" cy="118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just">
              <a:lnSpc>
                <a:spcPct val="150000"/>
              </a:lnSpc>
            </a:pPr>
            <a:r>
              <a:rPr lang="he-IL" altLang="he-IL" sz="5400" b="1" dirty="0"/>
              <a:t>הגדרת חברת משלח יד זרה</a:t>
            </a:r>
          </a:p>
        </p:txBody>
      </p:sp>
    </p:spTree>
    <p:extLst>
      <p:ext uri="{BB962C8B-B14F-4D97-AF65-F5344CB8AC3E}">
        <p14:creationId xmlns:p14="http://schemas.microsoft.com/office/powerpoint/2010/main" val="2993801827"/>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Stream</Template>
  <TotalTime>20349</TotalTime>
  <Words>4946</Words>
  <Application>Microsoft Office PowerPoint</Application>
  <PresentationFormat>‫הצגה על המסך (4:3)</PresentationFormat>
  <Paragraphs>574</Paragraphs>
  <Slides>70</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2</vt:i4>
      </vt:variant>
      <vt:variant>
        <vt:lpstr>כותרות שקופיות</vt:lpstr>
      </vt:variant>
      <vt:variant>
        <vt:i4>70</vt:i4>
      </vt:variant>
    </vt:vector>
  </HeadingPairs>
  <TitlesOfParts>
    <vt:vector size="77" baseType="lpstr">
      <vt:lpstr>Arial</vt:lpstr>
      <vt:lpstr>Calibri</vt:lpstr>
      <vt:lpstr>Garamond</vt:lpstr>
      <vt:lpstr>Times New Roman</vt:lpstr>
      <vt:lpstr>Wingdings</vt:lpstr>
      <vt:lpstr>עיצוב ברירת מחדל</vt:lpstr>
      <vt:lpstr>1_עיצוב ברירת מחדל</vt:lpstr>
      <vt:lpstr>       הקלות במס  נדב שגיא, עו"ד (רו"ח) </vt:lpstr>
      <vt:lpstr>נושאי ההרצאה</vt:lpstr>
      <vt:lpstr>נושאי ההרצאה</vt:lpstr>
      <vt:lpstr>נושאי ההרצאה - המשך</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נושאי ההרצאה</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L.L.C - כללי</vt:lpstr>
      <vt:lpstr>L.L.C  - הדין הישראלי </vt:lpstr>
      <vt:lpstr>L.L.C - הדין הישראלי</vt:lpstr>
      <vt:lpstr>L.L.C - שקופה</vt:lpstr>
      <vt:lpstr>L.L.C - שקופה</vt:lpstr>
      <vt:lpstr>L.L.C - כחברה אטומה</vt:lpstr>
      <vt:lpstr>L.L.C - הבדלים בין שקופה לאטומה</vt:lpstr>
      <vt:lpstr>מצגת של PowerPoint‏</vt:lpstr>
      <vt:lpstr>מצגת של PowerPoint‏</vt:lpstr>
      <vt:lpstr>מצגת של PowerPoint‏</vt:lpstr>
      <vt:lpstr>מצבי המיסוי השונים של חברות זרות המוחזקות על ידי תושב ישראל</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מחשב</dc:creator>
  <cp:lastModifiedBy>Yaakov David</cp:lastModifiedBy>
  <cp:revision>1499</cp:revision>
  <cp:lastPrinted>2018-05-28T08:14:26Z</cp:lastPrinted>
  <dcterms:created xsi:type="dcterms:W3CDTF">2008-10-19T13:53:32Z</dcterms:created>
  <dcterms:modified xsi:type="dcterms:W3CDTF">2019-09-16T12:30:48Z</dcterms:modified>
</cp:coreProperties>
</file>